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6" r:id="rId2"/>
  </p:sldMasterIdLst>
  <p:notesMasterIdLst>
    <p:notesMasterId r:id="rId74"/>
  </p:notesMasterIdLst>
  <p:sldIdLst>
    <p:sldId id="256" r:id="rId3"/>
    <p:sldId id="415" r:id="rId4"/>
    <p:sldId id="417" r:id="rId5"/>
    <p:sldId id="420" r:id="rId6"/>
    <p:sldId id="418" r:id="rId7"/>
    <p:sldId id="416"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6" r:id="rId63"/>
    <p:sldId id="477" r:id="rId64"/>
    <p:sldId id="478" r:id="rId65"/>
    <p:sldId id="479" r:id="rId66"/>
    <p:sldId id="480" r:id="rId67"/>
    <p:sldId id="481" r:id="rId68"/>
    <p:sldId id="482" r:id="rId69"/>
    <p:sldId id="483" r:id="rId70"/>
    <p:sldId id="484" r:id="rId71"/>
    <p:sldId id="485" r:id="rId72"/>
    <p:sldId id="486" r:id="rId73"/>
  </p:sldIdLst>
  <p:sldSz cx="12188825" cy="6858000"/>
  <p:notesSz cx="6797675" cy="9926638"/>
  <p:defaultText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6"/>
    <a:srgbClr val="FFFFFF"/>
    <a:srgbClr val="ECECEC"/>
    <a:srgbClr val="D0F7FC"/>
    <a:srgbClr val="719116"/>
    <a:srgbClr val="00577A"/>
    <a:srgbClr val="66FF33"/>
    <a:srgbClr val="91B6DB"/>
    <a:srgbClr val="D5B000"/>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4" autoAdjust="0"/>
    <p:restoredTop sz="87996" autoAdjust="0"/>
  </p:normalViewPr>
  <p:slideViewPr>
    <p:cSldViewPr>
      <p:cViewPr varScale="1">
        <p:scale>
          <a:sx n="103" d="100"/>
          <a:sy n="103" d="100"/>
        </p:scale>
        <p:origin x="-1020" y="-84"/>
      </p:cViewPr>
      <p:guideLst>
        <p:guide orient="horz" pos="2160"/>
        <p:guide pos="3839"/>
      </p:guideLst>
    </p:cSldViewPr>
  </p:slideViewPr>
  <p:notesTextViewPr>
    <p:cViewPr>
      <p:scale>
        <a:sx n="1" d="1"/>
        <a:sy n="1" d="1"/>
      </p:scale>
      <p:origin x="0" y="0"/>
    </p:cViewPr>
  </p:notesTextViewPr>
  <p:sorterViewPr>
    <p:cViewPr>
      <p:scale>
        <a:sx n="75" d="100"/>
        <a:sy n="75"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241E-2"/>
          <c:w val="0.62224911194613464"/>
          <c:h val="0.80618477110102549"/>
        </c:manualLayout>
      </c:layout>
      <c:barChart>
        <c:barDir val="col"/>
        <c:grouping val="stacked"/>
        <c:varyColors val="0"/>
        <c:ser>
          <c:idx val="0"/>
          <c:order val="0"/>
          <c:tx>
            <c:strRef>
              <c:f>Sheet1!$A$2</c:f>
              <c:strCache>
                <c:ptCount val="1"/>
                <c:pt idx="0">
                  <c:v>Trabajar (tanto en un puesto de trabajo como en casa)</c:v>
                </c:pt>
              </c:strCache>
            </c:strRef>
          </c:tx>
          <c:spPr>
            <a:solidFill>
              <a:srgbClr val="DE6F0A"/>
            </a:solidFill>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Sheet1!$B$2:$I$2</c:f>
              <c:numCache>
                <c:formatCode>General</c:formatCode>
                <c:ptCount val="8"/>
                <c:pt idx="0" formatCode="0">
                  <c:v>30</c:v>
                </c:pt>
                <c:pt idx="2" formatCode="0">
                  <c:v>26.7</c:v>
                </c:pt>
                <c:pt idx="4" formatCode="0">
                  <c:v>10.88</c:v>
                </c:pt>
                <c:pt idx="5" formatCode="0">
                  <c:v>22.8</c:v>
                </c:pt>
                <c:pt idx="6" formatCode="0">
                  <c:v>31.9</c:v>
                </c:pt>
                <c:pt idx="7" formatCode="0">
                  <c:v>25.09</c:v>
                </c:pt>
              </c:numCache>
            </c:numRef>
          </c:val>
          <c:extLst xmlns:c16r2="http://schemas.microsoft.com/office/drawing/2015/06/chart">
            <c:ext xmlns:c16="http://schemas.microsoft.com/office/drawing/2014/chart" uri="{C3380CC4-5D6E-409C-BE32-E72D297353CC}">
              <c16:uniqueId val="{00000000-1DAA-40C0-AC89-F18A2D4375B6}"/>
            </c:ext>
          </c:extLst>
        </c:ser>
        <c:ser>
          <c:idx val="1"/>
          <c:order val="1"/>
          <c:tx>
            <c:strRef>
              <c:f>Sheet1!$A$3</c:f>
              <c:strCache>
                <c:ptCount val="1"/>
                <c:pt idx="0">
                  <c:v>Estudiar en instituto o universidades</c:v>
                </c:pt>
              </c:strCache>
            </c:strRef>
          </c:tx>
          <c:spPr>
            <a:solidFill>
              <a:schemeClr val="accent6"/>
            </a:solidFill>
            <a:effectLst/>
          </c:spPr>
          <c:invertIfNegative val="0"/>
          <c:dLbls>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Sheet1!$B$3:$I$3</c:f>
              <c:numCache>
                <c:formatCode>General</c:formatCode>
                <c:ptCount val="8"/>
                <c:pt idx="0" formatCode="0">
                  <c:v>7</c:v>
                </c:pt>
                <c:pt idx="2" formatCode="0">
                  <c:v>7.23</c:v>
                </c:pt>
                <c:pt idx="4" formatCode="0">
                  <c:v>37.42</c:v>
                </c:pt>
                <c:pt idx="5" formatCode="0">
                  <c:v>17.62</c:v>
                </c:pt>
                <c:pt idx="6" formatCode="0">
                  <c:v>3</c:v>
                </c:pt>
                <c:pt idx="7" formatCode="0">
                  <c:v>1.57</c:v>
                </c:pt>
              </c:numCache>
            </c:numRef>
          </c:val>
          <c:extLst xmlns:c16r2="http://schemas.microsoft.com/office/drawing/2015/06/chart">
            <c:ext xmlns:c16="http://schemas.microsoft.com/office/drawing/2014/chart" uri="{C3380CC4-5D6E-409C-BE32-E72D297353CC}">
              <c16:uniqueId val="{00000001-1DAA-40C0-AC89-F18A2D4375B6}"/>
            </c:ext>
          </c:extLst>
        </c:ser>
        <c:ser>
          <c:idx val="2"/>
          <c:order val="2"/>
          <c:tx>
            <c:strRef>
              <c:f>Sheet1!$A$4</c:f>
              <c:strCache>
                <c:ptCount val="1"/>
                <c:pt idx="0">
                  <c:v>Cuidado de los niños</c:v>
                </c:pt>
              </c:strCache>
            </c:strRef>
          </c:tx>
          <c:spPr>
            <a:solidFill>
              <a:schemeClr val="accent5">
                <a:lumMod val="60000"/>
                <a:lumOff val="40000"/>
              </a:schemeClr>
            </a:solidFill>
            <a:ln>
              <a:noFill/>
            </a:ln>
            <a:effectLst/>
          </c:spPr>
          <c:invertIfNegative val="0"/>
          <c:dLbls>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Sheet1!$B$4:$I$4</c:f>
              <c:numCache>
                <c:formatCode>General</c:formatCode>
                <c:ptCount val="8"/>
                <c:pt idx="0" formatCode="0">
                  <c:v>10</c:v>
                </c:pt>
                <c:pt idx="2" formatCode="0">
                  <c:v>10.53</c:v>
                </c:pt>
                <c:pt idx="4" formatCode="0">
                  <c:v>3.87</c:v>
                </c:pt>
                <c:pt idx="5" formatCode="0">
                  <c:v>7.29</c:v>
                </c:pt>
                <c:pt idx="6" formatCode="0">
                  <c:v>14.96</c:v>
                </c:pt>
                <c:pt idx="7" formatCode="0">
                  <c:v>7.57</c:v>
                </c:pt>
              </c:numCache>
            </c:numRef>
          </c:val>
          <c:extLst xmlns:c16r2="http://schemas.microsoft.com/office/drawing/2015/06/chart">
            <c:ext xmlns:c16="http://schemas.microsoft.com/office/drawing/2014/chart" uri="{C3380CC4-5D6E-409C-BE32-E72D297353CC}">
              <c16:uniqueId val="{00000002-1DAA-40C0-AC89-F18A2D4375B6}"/>
            </c:ext>
          </c:extLst>
        </c:ser>
        <c:ser>
          <c:idx val="3"/>
          <c:order val="3"/>
          <c:tx>
            <c:strRef>
              <c:f>Sheet1!$A$5</c:f>
              <c:strCache>
                <c:ptCount val="1"/>
                <c:pt idx="0">
                  <c:v>Cuidado de los ancianos y enfermos</c:v>
                </c:pt>
              </c:strCache>
            </c:strRef>
          </c:tx>
          <c:spPr>
            <a:solidFill>
              <a:schemeClr val="accent6">
                <a:lumMod val="40000"/>
                <a:lumOff val="60000"/>
              </a:schemeClr>
            </a:solidFill>
            <a:ln>
              <a:noFill/>
            </a:ln>
            <a:effectLst/>
          </c:spPr>
          <c:invertIfNegative val="0"/>
          <c:dLbls>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Sheet1!$B$5:$I$5</c:f>
              <c:numCache>
                <c:formatCode>General</c:formatCode>
                <c:ptCount val="8"/>
                <c:pt idx="0" formatCode="0">
                  <c:v>2</c:v>
                </c:pt>
                <c:pt idx="2" formatCode="0">
                  <c:v>2.74</c:v>
                </c:pt>
                <c:pt idx="4" formatCode="0">
                  <c:v>1.0900000000000001</c:v>
                </c:pt>
                <c:pt idx="5" formatCode="0">
                  <c:v>1.39</c:v>
                </c:pt>
                <c:pt idx="6" formatCode="0">
                  <c:v>2.14</c:v>
                </c:pt>
                <c:pt idx="7" formatCode="0">
                  <c:v>4.47</c:v>
                </c:pt>
              </c:numCache>
            </c:numRef>
          </c:val>
          <c:extLst xmlns:c16r2="http://schemas.microsoft.com/office/drawing/2015/06/chart">
            <c:ext xmlns:c16="http://schemas.microsoft.com/office/drawing/2014/chart" uri="{C3380CC4-5D6E-409C-BE32-E72D297353CC}">
              <c16:uniqueId val="{00000003-1DAA-40C0-AC89-F18A2D4375B6}"/>
            </c:ext>
          </c:extLst>
        </c:ser>
        <c:ser>
          <c:idx val="4"/>
          <c:order val="4"/>
          <c:tx>
            <c:strRef>
              <c:f>Sheet1!$A$6</c:f>
              <c:strCache>
                <c:ptCount val="1"/>
                <c:pt idx="0">
                  <c:v>Cocinar y preparar comidas</c:v>
                </c:pt>
              </c:strCache>
            </c:strRef>
          </c:tx>
          <c:spPr>
            <a:solidFill>
              <a:schemeClr val="bg2"/>
            </a:solidFill>
            <a:ln>
              <a:noFill/>
            </a:ln>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Sheet1!$B$6:$I$6</c:f>
              <c:numCache>
                <c:formatCode>General</c:formatCode>
                <c:ptCount val="8"/>
                <c:pt idx="0" formatCode="0">
                  <c:v>12</c:v>
                </c:pt>
                <c:pt idx="2" formatCode="0">
                  <c:v>12.28</c:v>
                </c:pt>
                <c:pt idx="4" formatCode="0">
                  <c:v>7.6</c:v>
                </c:pt>
                <c:pt idx="5" formatCode="0">
                  <c:v>9.84</c:v>
                </c:pt>
                <c:pt idx="6" formatCode="0">
                  <c:v>11.4</c:v>
                </c:pt>
                <c:pt idx="7" formatCode="0">
                  <c:v>15.51</c:v>
                </c:pt>
              </c:numCache>
            </c:numRef>
          </c:val>
          <c:extLst xmlns:c16r2="http://schemas.microsoft.com/office/drawing/2015/06/chart">
            <c:ext xmlns:c16="http://schemas.microsoft.com/office/drawing/2014/chart" uri="{C3380CC4-5D6E-409C-BE32-E72D297353CC}">
              <c16:uniqueId val="{00000004-1DAA-40C0-AC89-F18A2D4375B6}"/>
            </c:ext>
          </c:extLst>
        </c:ser>
        <c:ser>
          <c:idx val="5"/>
          <c:order val="5"/>
          <c:tx>
            <c:strRef>
              <c:f>Sheet1!$A$7</c:f>
              <c:strCache>
                <c:ptCount val="1"/>
                <c:pt idx="0">
                  <c:v>Tareas del hogar</c:v>
                </c:pt>
              </c:strCache>
            </c:strRef>
          </c:tx>
          <c:spPr>
            <a:solidFill>
              <a:schemeClr val="bg2">
                <a:lumMod val="40000"/>
                <a:lumOff val="60000"/>
              </a:schemeClr>
            </a:solidFill>
            <a:ln>
              <a:noFill/>
            </a:ln>
            <a:effectLst/>
          </c:spPr>
          <c:invertIfNegative val="0"/>
          <c:dLbls>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Sheet1!$B$7:$I$7</c:f>
              <c:numCache>
                <c:formatCode>General</c:formatCode>
                <c:ptCount val="8"/>
                <c:pt idx="0" formatCode="0">
                  <c:v>13</c:v>
                </c:pt>
                <c:pt idx="2" formatCode="0">
                  <c:v>13.24</c:v>
                </c:pt>
                <c:pt idx="4" formatCode="0">
                  <c:v>9.01</c:v>
                </c:pt>
                <c:pt idx="5" formatCode="0">
                  <c:v>9.5500000000000007</c:v>
                </c:pt>
                <c:pt idx="6" formatCode="0">
                  <c:v>12.11</c:v>
                </c:pt>
                <c:pt idx="7" formatCode="0">
                  <c:v>17.23</c:v>
                </c:pt>
              </c:numCache>
            </c:numRef>
          </c:val>
          <c:extLst xmlns:c16r2="http://schemas.microsoft.com/office/drawing/2015/06/chart">
            <c:ext xmlns:c16="http://schemas.microsoft.com/office/drawing/2014/chart" uri="{C3380CC4-5D6E-409C-BE32-E72D297353CC}">
              <c16:uniqueId val="{00000005-1DAA-40C0-AC89-F18A2D4375B6}"/>
            </c:ext>
          </c:extLst>
        </c:ser>
        <c:ser>
          <c:idx val="6"/>
          <c:order val="6"/>
          <c:tx>
            <c:strRef>
              <c:f>Sheet1!$A$8</c:f>
              <c:strCache>
                <c:ptCount val="1"/>
                <c:pt idx="0">
                  <c:v>Comprando</c:v>
                </c:pt>
              </c:strCache>
            </c:strRef>
          </c:tx>
          <c:spPr>
            <a:solidFill>
              <a:schemeClr val="tx2">
                <a:lumMod val="20000"/>
                <a:lumOff val="80000"/>
              </a:schemeClr>
            </a:solidFill>
            <a:effectLst/>
          </c:spPr>
          <c:invertIfNegative val="0"/>
          <c:dLbls>
            <c:spPr>
              <a:noFill/>
              <a:ln>
                <a:noFill/>
              </a:ln>
              <a:effectLst/>
            </c:spPr>
            <c:txPr>
              <a:bodyPr/>
              <a:lstStyle/>
              <a:p>
                <a:pPr>
                  <a:defRPr sz="14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Sheet1!$B$8:$I$8</c:f>
              <c:numCache>
                <c:formatCode>General</c:formatCode>
                <c:ptCount val="8"/>
                <c:pt idx="0" formatCode="0">
                  <c:v>7</c:v>
                </c:pt>
                <c:pt idx="2" formatCode="0">
                  <c:v>7.59</c:v>
                </c:pt>
                <c:pt idx="4" formatCode="0">
                  <c:v>4.8099999999999996</c:v>
                </c:pt>
                <c:pt idx="5" formatCode="0">
                  <c:v>6.64</c:v>
                </c:pt>
                <c:pt idx="6" formatCode="0">
                  <c:v>7.2</c:v>
                </c:pt>
                <c:pt idx="7" formatCode="0">
                  <c:v>9.1300000000000008</c:v>
                </c:pt>
              </c:numCache>
            </c:numRef>
          </c:val>
          <c:extLst xmlns:c16r2="http://schemas.microsoft.com/office/drawing/2015/06/chart">
            <c:ext xmlns:c16="http://schemas.microsoft.com/office/drawing/2014/chart" uri="{C3380CC4-5D6E-409C-BE32-E72D297353CC}">
              <c16:uniqueId val="{00000006-1DAA-40C0-AC89-F18A2D4375B6}"/>
            </c:ext>
          </c:extLst>
        </c:ser>
        <c:ser>
          <c:idx val="7"/>
          <c:order val="7"/>
          <c:tx>
            <c:strRef>
              <c:f>Sheet1!$A$9</c:f>
              <c:strCache>
                <c:ptCount val="1"/>
                <c:pt idx="0">
                  <c:v>Relajarse o hacer un hobby por sí misma</c:v>
                </c:pt>
              </c:strCache>
            </c:strRef>
          </c:tx>
          <c:spPr>
            <a:solidFill>
              <a:srgbClr val="00577A"/>
            </a:solidFill>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Sheet1!$B$9:$I$9</c:f>
              <c:numCache>
                <c:formatCode>General</c:formatCode>
                <c:ptCount val="8"/>
                <c:pt idx="0" formatCode="0">
                  <c:v>10</c:v>
                </c:pt>
                <c:pt idx="2" formatCode="0">
                  <c:v>7.17</c:v>
                </c:pt>
                <c:pt idx="4" formatCode="0">
                  <c:v>8.77</c:v>
                </c:pt>
                <c:pt idx="5" formatCode="0">
                  <c:v>9.3699999999999992</c:v>
                </c:pt>
                <c:pt idx="6" formatCode="0">
                  <c:v>6.13</c:v>
                </c:pt>
                <c:pt idx="7" formatCode="0">
                  <c:v>7.24</c:v>
                </c:pt>
              </c:numCache>
            </c:numRef>
          </c:val>
          <c:extLst xmlns:c16r2="http://schemas.microsoft.com/office/drawing/2015/06/chart">
            <c:ext xmlns:c16="http://schemas.microsoft.com/office/drawing/2014/chart" uri="{C3380CC4-5D6E-409C-BE32-E72D297353CC}">
              <c16:uniqueId val="{00000007-1DAA-40C0-AC89-F18A2D4375B6}"/>
            </c:ext>
          </c:extLst>
        </c:ser>
        <c:ser>
          <c:idx val="8"/>
          <c:order val="8"/>
          <c:tx>
            <c:strRef>
              <c:f>Sheet1!$A$10</c:f>
              <c:strCache>
                <c:ptCount val="1"/>
                <c:pt idx="0">
                  <c:v>Hacer deporte</c:v>
                </c:pt>
              </c:strCache>
            </c:strRef>
          </c:tx>
          <c:spPr>
            <a:solidFill>
              <a:schemeClr val="accent5">
                <a:lumMod val="20000"/>
                <a:lumOff val="80000"/>
              </a:schemeClr>
            </a:solidFill>
          </c:spPr>
          <c:invertIfNegative val="0"/>
          <c:dLbls>
            <c:spPr>
              <a:noFill/>
              <a:ln>
                <a:noFill/>
              </a:ln>
              <a:effectLst/>
            </c:spPr>
            <c:txPr>
              <a:bodyPr/>
              <a:lstStyle/>
              <a:p>
                <a:pPr>
                  <a:defRPr sz="14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Sheet1!$B$10:$I$10</c:f>
              <c:numCache>
                <c:formatCode>General</c:formatCode>
                <c:ptCount val="8"/>
                <c:pt idx="0" formatCode="0">
                  <c:v>4</c:v>
                </c:pt>
                <c:pt idx="2" formatCode="0">
                  <c:v>4.8600000000000003</c:v>
                </c:pt>
                <c:pt idx="4" formatCode="0">
                  <c:v>7.38</c:v>
                </c:pt>
                <c:pt idx="5" formatCode="0">
                  <c:v>5.24</c:v>
                </c:pt>
                <c:pt idx="6" formatCode="0">
                  <c:v>4.51</c:v>
                </c:pt>
                <c:pt idx="7" formatCode="0">
                  <c:v>4.5999999999999996</c:v>
                </c:pt>
              </c:numCache>
            </c:numRef>
          </c:val>
          <c:extLst xmlns:c16r2="http://schemas.microsoft.com/office/drawing/2015/06/chart">
            <c:ext xmlns:c16="http://schemas.microsoft.com/office/drawing/2014/chart" uri="{C3380CC4-5D6E-409C-BE32-E72D297353CC}">
              <c16:uniqueId val="{00000008-1DAA-40C0-AC89-F18A2D4375B6}"/>
            </c:ext>
          </c:extLst>
        </c:ser>
        <c:ser>
          <c:idx val="9"/>
          <c:order val="9"/>
          <c:tx>
            <c:strRef>
              <c:f>Sheet1!$A$11</c:f>
              <c:strCache>
                <c:ptCount val="1"/>
                <c:pt idx="0">
                  <c:v>Relajandose con otros compañeros, en una empresa</c:v>
                </c:pt>
              </c:strCache>
            </c:strRef>
          </c:tx>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 </c:v>
                </c:pt>
                <c:pt idx="2">
                  <c:v>Total de España</c:v>
                </c:pt>
                <c:pt idx="4">
                  <c:v>de 16-20 años</c:v>
                </c:pt>
                <c:pt idx="5">
                  <c:v>de 21-28 años</c:v>
                </c:pt>
                <c:pt idx="6">
                  <c:v>de 29-45 años</c:v>
                </c:pt>
                <c:pt idx="7">
                  <c:v>de 46-59 años</c:v>
                </c:pt>
              </c:strCache>
            </c:strRef>
          </c:cat>
          <c:val>
            <c:numRef>
              <c:f>Sheet1!$B$11:$I$11</c:f>
              <c:numCache>
                <c:formatCode>General</c:formatCode>
                <c:ptCount val="8"/>
                <c:pt idx="0" formatCode="0">
                  <c:v>6</c:v>
                </c:pt>
                <c:pt idx="2" formatCode="0">
                  <c:v>7.67</c:v>
                </c:pt>
                <c:pt idx="4" formatCode="0">
                  <c:v>9.18</c:v>
                </c:pt>
                <c:pt idx="5" formatCode="0">
                  <c:v>10.25</c:v>
                </c:pt>
                <c:pt idx="6" formatCode="0">
                  <c:v>6.64</c:v>
                </c:pt>
                <c:pt idx="7" formatCode="0">
                  <c:v>7.59</c:v>
                </c:pt>
              </c:numCache>
            </c:numRef>
          </c:val>
          <c:extLst xmlns:c16r2="http://schemas.microsoft.com/office/drawing/2015/06/chart">
            <c:ext xmlns:c16="http://schemas.microsoft.com/office/drawing/2014/chart" uri="{C3380CC4-5D6E-409C-BE32-E72D297353CC}">
              <c16:uniqueId val="{00000009-1DAA-40C0-AC89-F18A2D4375B6}"/>
            </c:ext>
          </c:extLst>
        </c:ser>
        <c:dLbls>
          <c:showLegendKey val="0"/>
          <c:showVal val="1"/>
          <c:showCatName val="0"/>
          <c:showSerName val="0"/>
          <c:showPercent val="0"/>
          <c:showBubbleSize val="0"/>
        </c:dLbls>
        <c:gapWidth val="30"/>
        <c:overlap val="100"/>
        <c:axId val="125287808"/>
        <c:axId val="125305984"/>
      </c:barChart>
      <c:catAx>
        <c:axId val="125287808"/>
        <c:scaling>
          <c:orientation val="minMax"/>
        </c:scaling>
        <c:delete val="0"/>
        <c:axPos val="b"/>
        <c:numFmt formatCode="General" sourceLinked="0"/>
        <c:majorTickMark val="none"/>
        <c:minorTickMark val="none"/>
        <c:tickLblPos val="nextTo"/>
        <c:spPr>
          <a:effectLst/>
        </c:spPr>
        <c:txPr>
          <a:bodyPr/>
          <a:lstStyle/>
          <a:p>
            <a:pPr>
              <a:defRPr sz="1200" b="0">
                <a:solidFill>
                  <a:schemeClr val="tx1">
                    <a:lumMod val="50000"/>
                  </a:schemeClr>
                </a:solidFill>
                <a:effectLst/>
              </a:defRPr>
            </a:pPr>
            <a:endParaRPr lang="es-ES"/>
          </a:p>
        </c:txPr>
        <c:crossAx val="125305984"/>
        <c:crosses val="autoZero"/>
        <c:auto val="1"/>
        <c:lblAlgn val="ctr"/>
        <c:lblOffset val="100"/>
        <c:noMultiLvlLbl val="0"/>
      </c:catAx>
      <c:valAx>
        <c:axId val="125305984"/>
        <c:scaling>
          <c:orientation val="minMax"/>
          <c:max val="100"/>
        </c:scaling>
        <c:delete val="0"/>
        <c:axPos val="l"/>
        <c:numFmt formatCode="0" sourceLinked="1"/>
        <c:majorTickMark val="out"/>
        <c:minorTickMark val="none"/>
        <c:tickLblPos val="nextTo"/>
        <c:txPr>
          <a:bodyPr/>
          <a:lstStyle/>
          <a:p>
            <a:pPr>
              <a:defRPr sz="1200">
                <a:solidFill>
                  <a:schemeClr val="tx1">
                    <a:lumMod val="50000"/>
                  </a:schemeClr>
                </a:solidFill>
              </a:defRPr>
            </a:pPr>
            <a:endParaRPr lang="es-ES"/>
          </a:p>
        </c:txPr>
        <c:crossAx val="125287808"/>
        <c:crosses val="autoZero"/>
        <c:crossBetween val="between"/>
        <c:majorUnit val="20"/>
      </c:valAx>
    </c:plotArea>
    <c:legend>
      <c:legendPos val="r"/>
      <c:layout>
        <c:manualLayout>
          <c:xMode val="edge"/>
          <c:yMode val="edge"/>
          <c:x val="0.67800298030906869"/>
          <c:y val="4.3893295416202932E-2"/>
          <c:w val="0.32199696710115233"/>
          <c:h val="0.79629404909807255"/>
        </c:manualLayout>
      </c:layout>
      <c:overlay val="0"/>
      <c:txPr>
        <a:bodyPr/>
        <a:lstStyle/>
        <a:p>
          <a:pPr>
            <a:defRPr sz="1200">
              <a:solidFill>
                <a:schemeClr val="tx1">
                  <a:lumMod val="50000"/>
                </a:schemeClr>
              </a:solidFill>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91977782599135E-2"/>
          <c:y val="3.199348496306207E-2"/>
          <c:w val="0.96561604443480176"/>
          <c:h val="0.68783152876642562"/>
        </c:manualLayout>
      </c:layout>
      <c:barChart>
        <c:barDir val="col"/>
        <c:grouping val="clustered"/>
        <c:varyColors val="0"/>
        <c:ser>
          <c:idx val="0"/>
          <c:order val="0"/>
          <c:tx>
            <c:strRef>
              <c:f>Sheet1!$B$1</c:f>
              <c:strCache>
                <c:ptCount val="1"/>
                <c:pt idx="0">
                  <c:v>Índice de bienestar expresado</c:v>
                </c:pt>
              </c:strCache>
            </c:strRef>
          </c:tx>
          <c:spPr>
            <a:solidFill>
              <a:srgbClr val="D5B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Portugal</c:v>
                </c:pt>
                <c:pt idx="1">
                  <c:v>España</c:v>
                </c:pt>
                <c:pt idx="2">
                  <c:v>Francia</c:v>
                </c:pt>
                <c:pt idx="3">
                  <c:v>Italia</c:v>
                </c:pt>
                <c:pt idx="4">
                  <c:v>Alemania</c:v>
                </c:pt>
                <c:pt idx="5">
                  <c:v>Suecia</c:v>
                </c:pt>
                <c:pt idx="6">
                  <c:v>Reino Unido</c:v>
                </c:pt>
              </c:strCache>
            </c:strRef>
          </c:cat>
          <c:val>
            <c:numRef>
              <c:f>Sheet1!$B$2:$B$8</c:f>
              <c:numCache>
                <c:formatCode>General</c:formatCode>
                <c:ptCount val="7"/>
                <c:pt idx="0">
                  <c:v>74</c:v>
                </c:pt>
                <c:pt idx="1">
                  <c:v>74</c:v>
                </c:pt>
                <c:pt idx="2">
                  <c:v>69</c:v>
                </c:pt>
                <c:pt idx="3">
                  <c:v>71</c:v>
                </c:pt>
                <c:pt idx="4">
                  <c:v>72</c:v>
                </c:pt>
                <c:pt idx="5">
                  <c:v>62</c:v>
                </c:pt>
                <c:pt idx="6">
                  <c:v>68</c:v>
                </c:pt>
              </c:numCache>
            </c:numRef>
          </c:val>
          <c:extLst xmlns:c16r2="http://schemas.microsoft.com/office/drawing/2015/06/chart">
            <c:ext xmlns:c16="http://schemas.microsoft.com/office/drawing/2014/chart" uri="{C3380CC4-5D6E-409C-BE32-E72D297353CC}">
              <c16:uniqueId val="{00000000-C9CC-492B-A45D-63C5C9FC5D6E}"/>
            </c:ext>
          </c:extLst>
        </c:ser>
        <c:ser>
          <c:idx val="1"/>
          <c:order val="1"/>
          <c:tx>
            <c:strRef>
              <c:f>Sheet1!$C$1</c:f>
              <c:strCache>
                <c:ptCount val="1"/>
                <c:pt idx="0">
                  <c:v>Índice de bienestar calculado</c:v>
                </c:pt>
              </c:strCache>
            </c:strRef>
          </c:tx>
          <c:spPr>
            <a:solidFill>
              <a:srgbClr val="007B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Portugal</c:v>
                </c:pt>
                <c:pt idx="1">
                  <c:v>España</c:v>
                </c:pt>
                <c:pt idx="2">
                  <c:v>Francia</c:v>
                </c:pt>
                <c:pt idx="3">
                  <c:v>Italia</c:v>
                </c:pt>
                <c:pt idx="4">
                  <c:v>Alemania</c:v>
                </c:pt>
                <c:pt idx="5">
                  <c:v>Suecia</c:v>
                </c:pt>
                <c:pt idx="6">
                  <c:v>Reino Unido</c:v>
                </c:pt>
              </c:strCache>
            </c:strRef>
          </c:cat>
          <c:val>
            <c:numRef>
              <c:f>Sheet1!$C$2:$C$8</c:f>
              <c:numCache>
                <c:formatCode>General</c:formatCode>
                <c:ptCount val="7"/>
                <c:pt idx="0">
                  <c:v>67</c:v>
                </c:pt>
                <c:pt idx="1">
                  <c:v>67</c:v>
                </c:pt>
                <c:pt idx="2">
                  <c:v>65</c:v>
                </c:pt>
                <c:pt idx="3">
                  <c:v>64</c:v>
                </c:pt>
                <c:pt idx="4">
                  <c:v>65</c:v>
                </c:pt>
                <c:pt idx="5">
                  <c:v>61</c:v>
                </c:pt>
                <c:pt idx="6">
                  <c:v>62</c:v>
                </c:pt>
              </c:numCache>
            </c:numRef>
          </c:val>
          <c:extLst xmlns:c16r2="http://schemas.microsoft.com/office/drawing/2015/06/chart">
            <c:ext xmlns:c16="http://schemas.microsoft.com/office/drawing/2014/chart" uri="{C3380CC4-5D6E-409C-BE32-E72D297353CC}">
              <c16:uniqueId val="{00000001-C9CC-492B-A45D-63C5C9FC5D6E}"/>
            </c:ext>
          </c:extLst>
        </c:ser>
        <c:dLbls>
          <c:dLblPos val="inEnd"/>
          <c:showLegendKey val="0"/>
          <c:showVal val="1"/>
          <c:showCatName val="0"/>
          <c:showSerName val="0"/>
          <c:showPercent val="0"/>
          <c:showBubbleSize val="0"/>
        </c:dLbls>
        <c:gapWidth val="219"/>
        <c:overlap val="-27"/>
        <c:axId val="127516672"/>
        <c:axId val="127518208"/>
      </c:barChart>
      <c:catAx>
        <c:axId val="12751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s-ES"/>
          </a:p>
        </c:txPr>
        <c:crossAx val="127518208"/>
        <c:crosses val="autoZero"/>
        <c:auto val="1"/>
        <c:lblAlgn val="ctr"/>
        <c:lblOffset val="100"/>
        <c:noMultiLvlLbl val="0"/>
      </c:catAx>
      <c:valAx>
        <c:axId val="127518208"/>
        <c:scaling>
          <c:orientation val="minMax"/>
          <c:max val="100"/>
        </c:scaling>
        <c:delete val="1"/>
        <c:axPos val="l"/>
        <c:numFmt formatCode="General" sourceLinked="1"/>
        <c:majorTickMark val="none"/>
        <c:minorTickMark val="none"/>
        <c:tickLblPos val="nextTo"/>
        <c:crossAx val="127516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7E-2"/>
          <c:y val="3.5483870967741998E-2"/>
          <c:w val="0.72955109756846104"/>
          <c:h val="0.80618477110102504"/>
        </c:manualLayout>
      </c:layout>
      <c:barChart>
        <c:barDir val="col"/>
        <c:grouping val="stacked"/>
        <c:varyColors val="0"/>
        <c:ser>
          <c:idx val="0"/>
          <c:order val="0"/>
          <c:tx>
            <c:strRef>
              <c:f>Sheet1!$A$2</c:f>
              <c:strCache>
                <c:ptCount val="1"/>
                <c:pt idx="0">
                  <c:v>De acuerdo</c:v>
                </c:pt>
              </c:strCache>
            </c:strRef>
          </c:tx>
          <c:spPr>
            <a:solidFill>
              <a:srgbClr val="98C000"/>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paises</c:v>
                </c:pt>
                <c:pt idx="1">
                  <c:v>Total España</c:v>
                </c:pt>
                <c:pt idx="3">
                  <c:v>de 16-20 años</c:v>
                </c:pt>
                <c:pt idx="4">
                  <c:v>de 21-28 años</c:v>
                </c:pt>
                <c:pt idx="5">
                  <c:v>de 29-45 años</c:v>
                </c:pt>
                <c:pt idx="6">
                  <c:v>de 46-59 años</c:v>
                </c:pt>
              </c:strCache>
            </c:strRef>
          </c:cat>
          <c:val>
            <c:numRef>
              <c:f>Sheet1!$B$2:$H$2</c:f>
              <c:numCache>
                <c:formatCode>General</c:formatCode>
                <c:ptCount val="7"/>
                <c:pt idx="0">
                  <c:v>54</c:v>
                </c:pt>
                <c:pt idx="1">
                  <c:v>62</c:v>
                </c:pt>
                <c:pt idx="3">
                  <c:v>38</c:v>
                </c:pt>
                <c:pt idx="4">
                  <c:v>54</c:v>
                </c:pt>
                <c:pt idx="5">
                  <c:v>64</c:v>
                </c:pt>
                <c:pt idx="6">
                  <c:v>69</c:v>
                </c:pt>
              </c:numCache>
            </c:numRef>
          </c:val>
          <c:extLst xmlns:c16r2="http://schemas.microsoft.com/office/drawing/2015/06/chart">
            <c:ext xmlns:c16="http://schemas.microsoft.com/office/drawing/2014/chart" uri="{C3380CC4-5D6E-409C-BE32-E72D297353CC}">
              <c16:uniqueId val="{00000000-B5AC-47D5-8AEA-B25A2A273D79}"/>
            </c:ext>
          </c:extLst>
        </c:ser>
        <c:ser>
          <c:idx val="1"/>
          <c:order val="1"/>
          <c:tx>
            <c:strRef>
              <c:f>Sheet1!$A$3</c:f>
              <c:strCache>
                <c:ptCount val="1"/>
                <c:pt idx="0">
                  <c:v>Indiferente</c:v>
                </c:pt>
              </c:strCache>
            </c:strRef>
          </c:tx>
          <c:spPr>
            <a:solidFill>
              <a:schemeClr val="accent4">
                <a:lumMod val="50000"/>
              </a:schemeClr>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paises</c:v>
                </c:pt>
                <c:pt idx="1">
                  <c:v>Total España</c:v>
                </c:pt>
                <c:pt idx="3">
                  <c:v>de 16-20 años</c:v>
                </c:pt>
                <c:pt idx="4">
                  <c:v>de 21-28 años</c:v>
                </c:pt>
                <c:pt idx="5">
                  <c:v>de 29-45 años</c:v>
                </c:pt>
                <c:pt idx="6">
                  <c:v>de 46-59 años</c:v>
                </c:pt>
              </c:strCache>
            </c:strRef>
          </c:cat>
          <c:val>
            <c:numRef>
              <c:f>Sheet1!$B$3:$H$3</c:f>
              <c:numCache>
                <c:formatCode>General</c:formatCode>
                <c:ptCount val="7"/>
                <c:pt idx="0">
                  <c:v>19</c:v>
                </c:pt>
                <c:pt idx="1">
                  <c:v>15</c:v>
                </c:pt>
                <c:pt idx="3">
                  <c:v>22</c:v>
                </c:pt>
                <c:pt idx="4">
                  <c:v>22</c:v>
                </c:pt>
                <c:pt idx="5">
                  <c:v>15</c:v>
                </c:pt>
                <c:pt idx="6">
                  <c:v>10</c:v>
                </c:pt>
              </c:numCache>
            </c:numRef>
          </c:val>
          <c:extLst xmlns:c16r2="http://schemas.microsoft.com/office/drawing/2015/06/chart">
            <c:ext xmlns:c16="http://schemas.microsoft.com/office/drawing/2014/chart" uri="{C3380CC4-5D6E-409C-BE32-E72D297353CC}">
              <c16:uniqueId val="{00000001-B5AC-47D5-8AEA-B25A2A273D79}"/>
            </c:ext>
          </c:extLst>
        </c:ser>
        <c:ser>
          <c:idx val="2"/>
          <c:order val="2"/>
          <c:tx>
            <c:strRef>
              <c:f>Sheet1!$A$4</c:f>
              <c:strCache>
                <c:ptCount val="1"/>
                <c:pt idx="0">
                  <c:v>Desacuerdo</c:v>
                </c:pt>
              </c:strCache>
            </c:strRef>
          </c:tx>
          <c:spPr>
            <a:solidFill>
              <a:srgbClr val="008BC2"/>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paises</c:v>
                </c:pt>
                <c:pt idx="1">
                  <c:v>Total España</c:v>
                </c:pt>
                <c:pt idx="3">
                  <c:v>de 16-20 años</c:v>
                </c:pt>
                <c:pt idx="4">
                  <c:v>de 21-28 años</c:v>
                </c:pt>
                <c:pt idx="5">
                  <c:v>de 29-45 años</c:v>
                </c:pt>
                <c:pt idx="6">
                  <c:v>de 46-59 años</c:v>
                </c:pt>
              </c:strCache>
            </c:strRef>
          </c:cat>
          <c:val>
            <c:numRef>
              <c:f>Sheet1!$B$4:$H$4</c:f>
              <c:numCache>
                <c:formatCode>General</c:formatCode>
                <c:ptCount val="7"/>
                <c:pt idx="0">
                  <c:v>27</c:v>
                </c:pt>
                <c:pt idx="1">
                  <c:v>23</c:v>
                </c:pt>
                <c:pt idx="3">
                  <c:v>40</c:v>
                </c:pt>
                <c:pt idx="4">
                  <c:v>24</c:v>
                </c:pt>
                <c:pt idx="5">
                  <c:v>21</c:v>
                </c:pt>
                <c:pt idx="6">
                  <c:v>21</c:v>
                </c:pt>
              </c:numCache>
            </c:numRef>
          </c:val>
          <c:extLst xmlns:c16r2="http://schemas.microsoft.com/office/drawing/2015/06/chart">
            <c:ext xmlns:c16="http://schemas.microsoft.com/office/drawing/2014/chart" uri="{C3380CC4-5D6E-409C-BE32-E72D297353CC}">
              <c16:uniqueId val="{00000002-B5AC-47D5-8AEA-B25A2A273D79}"/>
            </c:ext>
          </c:extLst>
        </c:ser>
        <c:dLbls>
          <c:showLegendKey val="0"/>
          <c:showVal val="1"/>
          <c:showCatName val="0"/>
          <c:showSerName val="0"/>
          <c:showPercent val="0"/>
          <c:showBubbleSize val="0"/>
        </c:dLbls>
        <c:gapWidth val="30"/>
        <c:overlap val="100"/>
        <c:axId val="125633664"/>
        <c:axId val="125635200"/>
      </c:barChart>
      <c:catAx>
        <c:axId val="125633664"/>
        <c:scaling>
          <c:orientation val="minMax"/>
        </c:scaling>
        <c:delete val="0"/>
        <c:axPos val="b"/>
        <c:numFmt formatCode="General" sourceLinked="0"/>
        <c:majorTickMark val="none"/>
        <c:minorTickMark val="none"/>
        <c:tickLblPos val="nextTo"/>
        <c:txPr>
          <a:bodyPr/>
          <a:lstStyle/>
          <a:p>
            <a:pPr>
              <a:defRPr sz="1600" b="1">
                <a:solidFill>
                  <a:srgbClr val="00A8DA"/>
                </a:solidFill>
                <a:effectLst>
                  <a:outerShdw blurRad="38100" dist="38100" dir="2700000" algn="tl">
                    <a:srgbClr val="000000">
                      <a:alpha val="43137"/>
                    </a:srgbClr>
                  </a:outerShdw>
                </a:effectLst>
              </a:defRPr>
            </a:pPr>
            <a:endParaRPr lang="es-ES"/>
          </a:p>
        </c:txPr>
        <c:crossAx val="125635200"/>
        <c:crosses val="autoZero"/>
        <c:auto val="1"/>
        <c:lblAlgn val="ctr"/>
        <c:lblOffset val="100"/>
        <c:noMultiLvlLbl val="0"/>
      </c:catAx>
      <c:valAx>
        <c:axId val="125635200"/>
        <c:scaling>
          <c:orientation val="minMax"/>
          <c:max val="100"/>
        </c:scaling>
        <c:delete val="1"/>
        <c:axPos val="l"/>
        <c:numFmt formatCode="General" sourceLinked="1"/>
        <c:majorTickMark val="out"/>
        <c:minorTickMark val="none"/>
        <c:tickLblPos val="none"/>
        <c:crossAx val="125633664"/>
        <c:crosses val="autoZero"/>
        <c:crossBetween val="between"/>
        <c:majorUnit val="20"/>
      </c:valAx>
    </c:plotArea>
    <c:legend>
      <c:legendPos val="r"/>
      <c:layout>
        <c:manualLayout>
          <c:xMode val="edge"/>
          <c:yMode val="edge"/>
          <c:x val="0.82536009155426915"/>
          <c:y val="0.19453646871001595"/>
          <c:w val="0.13463435386873052"/>
          <c:h val="0.27022257188705684"/>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7E-2"/>
          <c:y val="3.5483870967741998E-2"/>
          <c:w val="0.73640926852140598"/>
          <c:h val="0.80618477110102504"/>
        </c:manualLayout>
      </c:layout>
      <c:barChart>
        <c:barDir val="col"/>
        <c:grouping val="stacked"/>
        <c:varyColors val="0"/>
        <c:ser>
          <c:idx val="0"/>
          <c:order val="0"/>
          <c:tx>
            <c:strRef>
              <c:f>Sheet1!$A$2</c:f>
              <c:strCache>
                <c:ptCount val="1"/>
                <c:pt idx="0">
                  <c:v>De acuerdo</c:v>
                </c:pt>
              </c:strCache>
            </c:strRef>
          </c:tx>
          <c:spPr>
            <a:solidFill>
              <a:srgbClr val="98C000"/>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países</c:v>
                </c:pt>
                <c:pt idx="1">
                  <c:v>Total España</c:v>
                </c:pt>
                <c:pt idx="3">
                  <c:v>de 16-20 años</c:v>
                </c:pt>
                <c:pt idx="4">
                  <c:v>de 21-28 años</c:v>
                </c:pt>
                <c:pt idx="5">
                  <c:v>de 29-45 años</c:v>
                </c:pt>
                <c:pt idx="6">
                  <c:v>de 46-59 años</c:v>
                </c:pt>
              </c:strCache>
            </c:strRef>
          </c:cat>
          <c:val>
            <c:numRef>
              <c:f>Sheet1!$B$2:$H$2</c:f>
              <c:numCache>
                <c:formatCode>General</c:formatCode>
                <c:ptCount val="7"/>
                <c:pt idx="0">
                  <c:v>61</c:v>
                </c:pt>
                <c:pt idx="1">
                  <c:v>70</c:v>
                </c:pt>
                <c:pt idx="3">
                  <c:v>57</c:v>
                </c:pt>
                <c:pt idx="4">
                  <c:v>68</c:v>
                </c:pt>
                <c:pt idx="5">
                  <c:v>69</c:v>
                </c:pt>
                <c:pt idx="6">
                  <c:v>76</c:v>
                </c:pt>
              </c:numCache>
            </c:numRef>
          </c:val>
          <c:extLst xmlns:c16r2="http://schemas.microsoft.com/office/drawing/2015/06/chart">
            <c:ext xmlns:c16="http://schemas.microsoft.com/office/drawing/2014/chart" uri="{C3380CC4-5D6E-409C-BE32-E72D297353CC}">
              <c16:uniqueId val="{00000000-8570-4C18-AB45-C6E4AD41F767}"/>
            </c:ext>
          </c:extLst>
        </c:ser>
        <c:ser>
          <c:idx val="1"/>
          <c:order val="1"/>
          <c:tx>
            <c:strRef>
              <c:f>Sheet1!$A$3</c:f>
              <c:strCache>
                <c:ptCount val="1"/>
                <c:pt idx="0">
                  <c:v>Indiferente</c:v>
                </c:pt>
              </c:strCache>
            </c:strRef>
          </c:tx>
          <c:spPr>
            <a:solidFill>
              <a:schemeClr val="accent4">
                <a:lumMod val="50000"/>
              </a:schemeClr>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países</c:v>
                </c:pt>
                <c:pt idx="1">
                  <c:v>Total España</c:v>
                </c:pt>
                <c:pt idx="3">
                  <c:v>de 16-20 años</c:v>
                </c:pt>
                <c:pt idx="4">
                  <c:v>de 21-28 años</c:v>
                </c:pt>
                <c:pt idx="5">
                  <c:v>de 29-45 años</c:v>
                </c:pt>
                <c:pt idx="6">
                  <c:v>de 46-59 años</c:v>
                </c:pt>
              </c:strCache>
            </c:strRef>
          </c:cat>
          <c:val>
            <c:numRef>
              <c:f>Sheet1!$B$3:$H$3</c:f>
              <c:numCache>
                <c:formatCode>General</c:formatCode>
                <c:ptCount val="7"/>
                <c:pt idx="0">
                  <c:v>20</c:v>
                </c:pt>
                <c:pt idx="1">
                  <c:v>15</c:v>
                </c:pt>
                <c:pt idx="3">
                  <c:v>22</c:v>
                </c:pt>
                <c:pt idx="4">
                  <c:v>17</c:v>
                </c:pt>
                <c:pt idx="5">
                  <c:v>17</c:v>
                </c:pt>
                <c:pt idx="6">
                  <c:v>11</c:v>
                </c:pt>
              </c:numCache>
            </c:numRef>
          </c:val>
          <c:extLst xmlns:c16r2="http://schemas.microsoft.com/office/drawing/2015/06/chart">
            <c:ext xmlns:c16="http://schemas.microsoft.com/office/drawing/2014/chart" uri="{C3380CC4-5D6E-409C-BE32-E72D297353CC}">
              <c16:uniqueId val="{00000001-8570-4C18-AB45-C6E4AD41F767}"/>
            </c:ext>
          </c:extLst>
        </c:ser>
        <c:ser>
          <c:idx val="2"/>
          <c:order val="2"/>
          <c:tx>
            <c:strRef>
              <c:f>Sheet1!$A$4</c:f>
              <c:strCache>
                <c:ptCount val="1"/>
                <c:pt idx="0">
                  <c:v>Desacuerdo</c:v>
                </c:pt>
              </c:strCache>
            </c:strRef>
          </c:tx>
          <c:spPr>
            <a:solidFill>
              <a:srgbClr val="008BC2"/>
            </a:solidFill>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Media de los países</c:v>
                </c:pt>
                <c:pt idx="1">
                  <c:v>Total España</c:v>
                </c:pt>
                <c:pt idx="3">
                  <c:v>de 16-20 años</c:v>
                </c:pt>
                <c:pt idx="4">
                  <c:v>de 21-28 años</c:v>
                </c:pt>
                <c:pt idx="5">
                  <c:v>de 29-45 años</c:v>
                </c:pt>
                <c:pt idx="6">
                  <c:v>de 46-59 años</c:v>
                </c:pt>
              </c:strCache>
            </c:strRef>
          </c:cat>
          <c:val>
            <c:numRef>
              <c:f>Sheet1!$B$4:$H$4</c:f>
              <c:numCache>
                <c:formatCode>General</c:formatCode>
                <c:ptCount val="7"/>
                <c:pt idx="0">
                  <c:v>20</c:v>
                </c:pt>
                <c:pt idx="1">
                  <c:v>14</c:v>
                </c:pt>
                <c:pt idx="3">
                  <c:v>21</c:v>
                </c:pt>
                <c:pt idx="4">
                  <c:v>15</c:v>
                </c:pt>
                <c:pt idx="5">
                  <c:v>14</c:v>
                </c:pt>
                <c:pt idx="6">
                  <c:v>13</c:v>
                </c:pt>
              </c:numCache>
            </c:numRef>
          </c:val>
          <c:extLst xmlns:c16r2="http://schemas.microsoft.com/office/drawing/2015/06/chart">
            <c:ext xmlns:c16="http://schemas.microsoft.com/office/drawing/2014/chart" uri="{C3380CC4-5D6E-409C-BE32-E72D297353CC}">
              <c16:uniqueId val="{00000002-8570-4C18-AB45-C6E4AD41F767}"/>
            </c:ext>
          </c:extLst>
        </c:ser>
        <c:dLbls>
          <c:showLegendKey val="0"/>
          <c:showVal val="1"/>
          <c:showCatName val="0"/>
          <c:showSerName val="0"/>
          <c:showPercent val="0"/>
          <c:showBubbleSize val="0"/>
        </c:dLbls>
        <c:gapWidth val="30"/>
        <c:overlap val="100"/>
        <c:axId val="144852864"/>
        <c:axId val="144854400"/>
      </c:barChart>
      <c:catAx>
        <c:axId val="144852864"/>
        <c:scaling>
          <c:orientation val="minMax"/>
        </c:scaling>
        <c:delete val="0"/>
        <c:axPos val="b"/>
        <c:numFmt formatCode="General" sourceLinked="0"/>
        <c:majorTickMark val="none"/>
        <c:minorTickMark val="none"/>
        <c:tickLblPos val="nextTo"/>
        <c:txPr>
          <a:bodyPr/>
          <a:lstStyle/>
          <a:p>
            <a:pPr>
              <a:defRPr sz="1600" b="1">
                <a:solidFill>
                  <a:srgbClr val="00A8DA"/>
                </a:solidFill>
                <a:effectLst>
                  <a:outerShdw blurRad="38100" dist="38100" dir="2700000" algn="tl">
                    <a:srgbClr val="000000">
                      <a:alpha val="43137"/>
                    </a:srgbClr>
                  </a:outerShdw>
                </a:effectLst>
              </a:defRPr>
            </a:pPr>
            <a:endParaRPr lang="es-ES"/>
          </a:p>
        </c:txPr>
        <c:crossAx val="144854400"/>
        <c:crosses val="autoZero"/>
        <c:auto val="1"/>
        <c:lblAlgn val="ctr"/>
        <c:lblOffset val="100"/>
        <c:noMultiLvlLbl val="0"/>
      </c:catAx>
      <c:valAx>
        <c:axId val="144854400"/>
        <c:scaling>
          <c:orientation val="minMax"/>
          <c:max val="100"/>
        </c:scaling>
        <c:delete val="1"/>
        <c:axPos val="l"/>
        <c:numFmt formatCode="General" sourceLinked="1"/>
        <c:majorTickMark val="out"/>
        <c:minorTickMark val="none"/>
        <c:tickLblPos val="none"/>
        <c:crossAx val="144852864"/>
        <c:crosses val="autoZero"/>
        <c:crossBetween val="between"/>
        <c:majorUnit val="20"/>
      </c:valAx>
    </c:plotArea>
    <c:legend>
      <c:legendPos val="r"/>
      <c:layout>
        <c:manualLayout>
          <c:xMode val="edge"/>
          <c:yMode val="edge"/>
          <c:x val="0.82478687319883126"/>
          <c:y val="0.29083764980702825"/>
          <c:w val="0.13172353943259957"/>
          <c:h val="0.25064213893967097"/>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948026913458"/>
          <c:y val="3.4920652378778803E-2"/>
          <c:w val="0.50363236734785199"/>
          <c:h val="0.80213413430028002"/>
        </c:manualLayout>
      </c:layout>
      <c:barChart>
        <c:barDir val="bar"/>
        <c:grouping val="percentStacked"/>
        <c:varyColors val="0"/>
        <c:ser>
          <c:idx val="0"/>
          <c:order val="0"/>
          <c:tx>
            <c:strRef>
              <c:f>Sheet1!$B$1</c:f>
              <c:strCache>
                <c:ptCount val="1"/>
                <c:pt idx="0">
                  <c:v>Parte esencial de mi vida diaria.
(top 1)</c:v>
                </c:pt>
              </c:strCache>
            </c:strRef>
          </c:tx>
          <c:spPr>
            <a:solidFill>
              <a:srgbClr val="0057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Caminar o montar en bici en vez de usar el transporte público o el coche.</c:v>
                </c:pt>
                <c:pt idx="1">
                  <c:v>Hacer deporte habitualmente.</c:v>
                </c:pt>
                <c:pt idx="2">
                  <c:v>Quedar con los amigos regularmente.</c:v>
                </c:pt>
                <c:pt idx="3">
                  <c:v>Mantener controlado el peso.</c:v>
                </c:pt>
                <c:pt idx="4">
                  <c:v>Realizarse exámenes médicos con regularidad.</c:v>
                </c:pt>
                <c:pt idx="5">
                  <c:v>Hacer, excursiones al aire libre.</c:v>
                </c:pt>
                <c:pt idx="6">
                  <c:v>Asistir a programas culturales (teatros, conciertos, cines…)</c:v>
                </c:pt>
                <c:pt idx="7">
                  <c:v>Proteger/fortalecer la salud mediante un consumo regular de vitaminas y suplementos.</c:v>
                </c:pt>
              </c:strCache>
            </c:strRef>
          </c:cat>
          <c:val>
            <c:numRef>
              <c:f>Sheet1!$B$2:$B$9</c:f>
              <c:numCache>
                <c:formatCode>General</c:formatCode>
                <c:ptCount val="8"/>
                <c:pt idx="0">
                  <c:v>22</c:v>
                </c:pt>
                <c:pt idx="1">
                  <c:v>16</c:v>
                </c:pt>
                <c:pt idx="2">
                  <c:v>16</c:v>
                </c:pt>
                <c:pt idx="3">
                  <c:v>15</c:v>
                </c:pt>
                <c:pt idx="4">
                  <c:v>12</c:v>
                </c:pt>
                <c:pt idx="5">
                  <c:v>9</c:v>
                </c:pt>
                <c:pt idx="6">
                  <c:v>8</c:v>
                </c:pt>
                <c:pt idx="7">
                  <c:v>8</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   4</c:v>
                </c:pt>
              </c:strCache>
            </c:strRef>
          </c:tx>
          <c:spPr>
            <a:solidFill>
              <a:srgbClr val="007BAC"/>
            </a:solidFill>
          </c:spPr>
          <c:invertIfNegative val="0"/>
          <c:dLbls>
            <c:spPr>
              <a:noFill/>
              <a:ln>
                <a:noFill/>
              </a:ln>
              <a:effectLst/>
            </c:spPr>
            <c:txPr>
              <a:bodyPr/>
              <a:lstStyle/>
              <a:p>
                <a:pPr>
                  <a:defRPr sz="1200">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Caminar o montar en bici en vez de usar el transporte público o el coche.</c:v>
                </c:pt>
                <c:pt idx="1">
                  <c:v>Hacer deporte habitualmente.</c:v>
                </c:pt>
                <c:pt idx="2">
                  <c:v>Quedar con los amigos regularmente.</c:v>
                </c:pt>
                <c:pt idx="3">
                  <c:v>Mantener controlado el peso.</c:v>
                </c:pt>
                <c:pt idx="4">
                  <c:v>Realizarse exámenes médicos con regularidad.</c:v>
                </c:pt>
                <c:pt idx="5">
                  <c:v>Hacer, excursiones al aire libre.</c:v>
                </c:pt>
                <c:pt idx="6">
                  <c:v>Asistir a programas culturales (teatros, conciertos, cines…)</c:v>
                </c:pt>
                <c:pt idx="7">
                  <c:v>Proteger/fortalecer la salud mediante un consumo regular de vitaminas y suplementos.</c:v>
                </c:pt>
              </c:strCache>
            </c:strRef>
          </c:cat>
          <c:val>
            <c:numRef>
              <c:f>Sheet1!$C$2:$C$9</c:f>
              <c:numCache>
                <c:formatCode>General</c:formatCode>
                <c:ptCount val="8"/>
                <c:pt idx="0">
                  <c:v>31</c:v>
                </c:pt>
                <c:pt idx="1">
                  <c:v>25</c:v>
                </c:pt>
                <c:pt idx="2">
                  <c:v>34</c:v>
                </c:pt>
                <c:pt idx="3">
                  <c:v>31</c:v>
                </c:pt>
                <c:pt idx="4">
                  <c:v>28.999999999999989</c:v>
                </c:pt>
                <c:pt idx="5">
                  <c:v>23</c:v>
                </c:pt>
                <c:pt idx="6">
                  <c:v>26</c:v>
                </c:pt>
                <c:pt idx="7">
                  <c:v>21</c:v>
                </c:pt>
              </c:numCache>
            </c:numRef>
          </c:val>
          <c:extLst xmlns:c16r2="http://schemas.microsoft.com/office/drawing/2015/06/chart">
            <c:ext xmlns:c16="http://schemas.microsoft.com/office/drawing/2014/chart" uri="{C3380CC4-5D6E-409C-BE32-E72D297353CC}">
              <c16:uniqueId val="{00000000-0A68-46A4-A3F7-E578278B10FB}"/>
            </c:ext>
          </c:extLst>
        </c:ser>
        <c:ser>
          <c:idx val="2"/>
          <c:order val="2"/>
          <c:tx>
            <c:strRef>
              <c:f>Sheet1!$D$1</c:f>
              <c:strCache>
                <c:ptCount val="1"/>
                <c:pt idx="0">
                  <c:v>3</c:v>
                </c:pt>
              </c:strCache>
            </c:strRef>
          </c:tx>
          <c:spPr>
            <a:solidFill>
              <a:srgbClr val="008BC2"/>
            </a:solidFill>
          </c:spPr>
          <c:invertIfNegative val="0"/>
          <c:dLbls>
            <c:spPr>
              <a:noFill/>
              <a:ln>
                <a:noFill/>
              </a:ln>
              <a:effectLst/>
            </c:spPr>
            <c:txPr>
              <a:bodyPr/>
              <a:lstStyle/>
              <a:p>
                <a:pPr>
                  <a:defRPr sz="1200">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Caminar o montar en bici en vez de usar el transporte público o el coche.</c:v>
                </c:pt>
                <c:pt idx="1">
                  <c:v>Hacer deporte habitualmente.</c:v>
                </c:pt>
                <c:pt idx="2">
                  <c:v>Quedar con los amigos regularmente.</c:v>
                </c:pt>
                <c:pt idx="3">
                  <c:v>Mantener controlado el peso.</c:v>
                </c:pt>
                <c:pt idx="4">
                  <c:v>Realizarse exámenes médicos con regularidad.</c:v>
                </c:pt>
                <c:pt idx="5">
                  <c:v>Hacer, excursiones al aire libre.</c:v>
                </c:pt>
                <c:pt idx="6">
                  <c:v>Asistir a programas culturales (teatros, conciertos, cines…)</c:v>
                </c:pt>
                <c:pt idx="7">
                  <c:v>Proteger/fortalecer la salud mediante un consumo regular de vitaminas y suplementos.</c:v>
                </c:pt>
              </c:strCache>
            </c:strRef>
          </c:cat>
          <c:val>
            <c:numRef>
              <c:f>Sheet1!$D$2:$D$9</c:f>
              <c:numCache>
                <c:formatCode>General</c:formatCode>
                <c:ptCount val="8"/>
                <c:pt idx="0">
                  <c:v>25</c:v>
                </c:pt>
                <c:pt idx="1">
                  <c:v>23</c:v>
                </c:pt>
                <c:pt idx="2">
                  <c:v>28.999999999999989</c:v>
                </c:pt>
                <c:pt idx="3">
                  <c:v>33</c:v>
                </c:pt>
                <c:pt idx="4">
                  <c:v>31</c:v>
                </c:pt>
                <c:pt idx="5">
                  <c:v>28.999999999999989</c:v>
                </c:pt>
                <c:pt idx="6">
                  <c:v>28</c:v>
                </c:pt>
                <c:pt idx="7">
                  <c:v>22</c:v>
                </c:pt>
              </c:numCache>
            </c:numRef>
          </c:val>
          <c:extLst xmlns:c16r2="http://schemas.microsoft.com/office/drawing/2015/06/chart">
            <c:ext xmlns:c16="http://schemas.microsoft.com/office/drawing/2014/chart" uri="{C3380CC4-5D6E-409C-BE32-E72D297353CC}">
              <c16:uniqueId val="{00000001-0A68-46A4-A3F7-E578278B10FB}"/>
            </c:ext>
          </c:extLst>
        </c:ser>
        <c:ser>
          <c:idx val="3"/>
          <c:order val="3"/>
          <c:tx>
            <c:strRef>
              <c:f>Sheet1!$E$1</c:f>
              <c:strCache>
                <c:ptCount val="1"/>
                <c:pt idx="0">
                  <c:v>   2</c:v>
                </c:pt>
              </c:strCache>
            </c:strRef>
          </c:tx>
          <c:spPr>
            <a:solidFill>
              <a:srgbClr val="11BBFF"/>
            </a:solidFill>
          </c:spPr>
          <c:invertIfNegative val="0"/>
          <c:dLbls>
            <c:spPr>
              <a:noFill/>
              <a:ln>
                <a:noFill/>
              </a:ln>
              <a:effectLst/>
            </c:spPr>
            <c:txPr>
              <a:bodyPr/>
              <a:lstStyle/>
              <a:p>
                <a:pPr>
                  <a:defRPr sz="1200">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Caminar o montar en bici en vez de usar el transporte público o el coche.</c:v>
                </c:pt>
                <c:pt idx="1">
                  <c:v>Hacer deporte habitualmente.</c:v>
                </c:pt>
                <c:pt idx="2">
                  <c:v>Quedar con los amigos regularmente.</c:v>
                </c:pt>
                <c:pt idx="3">
                  <c:v>Mantener controlado el peso.</c:v>
                </c:pt>
                <c:pt idx="4">
                  <c:v>Realizarse exámenes médicos con regularidad.</c:v>
                </c:pt>
                <c:pt idx="5">
                  <c:v>Hacer, excursiones al aire libre.</c:v>
                </c:pt>
                <c:pt idx="6">
                  <c:v>Asistir a programas culturales (teatros, conciertos, cines…)</c:v>
                </c:pt>
                <c:pt idx="7">
                  <c:v>Proteger/fortalecer la salud mediante un consumo regular de vitaminas y suplementos.</c:v>
                </c:pt>
              </c:strCache>
            </c:strRef>
          </c:cat>
          <c:val>
            <c:numRef>
              <c:f>Sheet1!$E$2:$E$9</c:f>
              <c:numCache>
                <c:formatCode>General</c:formatCode>
                <c:ptCount val="8"/>
                <c:pt idx="0">
                  <c:v>10</c:v>
                </c:pt>
                <c:pt idx="1">
                  <c:v>17</c:v>
                </c:pt>
                <c:pt idx="2">
                  <c:v>14</c:v>
                </c:pt>
                <c:pt idx="3">
                  <c:v>13</c:v>
                </c:pt>
                <c:pt idx="4">
                  <c:v>17</c:v>
                </c:pt>
                <c:pt idx="5">
                  <c:v>20</c:v>
                </c:pt>
                <c:pt idx="6">
                  <c:v>21</c:v>
                </c:pt>
                <c:pt idx="7">
                  <c:v>20</c:v>
                </c:pt>
              </c:numCache>
            </c:numRef>
          </c:val>
          <c:extLst xmlns:c16r2="http://schemas.microsoft.com/office/drawing/2015/06/chart">
            <c:ext xmlns:c16="http://schemas.microsoft.com/office/drawing/2014/chart" uri="{C3380CC4-5D6E-409C-BE32-E72D297353CC}">
              <c16:uniqueId val="{00000002-0A68-46A4-A3F7-E578278B10FB}"/>
            </c:ext>
          </c:extLst>
        </c:ser>
        <c:ser>
          <c:idx val="4"/>
          <c:order val="4"/>
          <c:tx>
            <c:strRef>
              <c:f>Sheet1!$F$1</c:f>
              <c:strCache>
                <c:ptCount val="1"/>
                <c:pt idx="0">
                  <c:v>   1 - No hago esto en mi vida diaria.</c:v>
                </c:pt>
              </c:strCache>
            </c:strRef>
          </c:tx>
          <c:spPr>
            <a:solidFill>
              <a:schemeClr val="tx2">
                <a:lumMod val="40000"/>
                <a:lumOff val="60000"/>
              </a:schemeClr>
            </a:solidFill>
          </c:spPr>
          <c:invertIfNegative val="0"/>
          <c:dLbls>
            <c:spPr>
              <a:noFill/>
              <a:ln>
                <a:noFill/>
              </a:ln>
              <a:effectLst/>
            </c:spPr>
            <c:txPr>
              <a:bodyPr/>
              <a:lstStyle/>
              <a:p>
                <a:pPr>
                  <a:defRPr sz="1200"/>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Caminar o montar en bici en vez de usar el transporte público o el coche.</c:v>
                </c:pt>
                <c:pt idx="1">
                  <c:v>Hacer deporte habitualmente.</c:v>
                </c:pt>
                <c:pt idx="2">
                  <c:v>Quedar con los amigos regularmente.</c:v>
                </c:pt>
                <c:pt idx="3">
                  <c:v>Mantener controlado el peso.</c:v>
                </c:pt>
                <c:pt idx="4">
                  <c:v>Realizarse exámenes médicos con regularidad.</c:v>
                </c:pt>
                <c:pt idx="5">
                  <c:v>Hacer, excursiones al aire libre.</c:v>
                </c:pt>
                <c:pt idx="6">
                  <c:v>Asistir a programas culturales (teatros, conciertos, cines…)</c:v>
                </c:pt>
                <c:pt idx="7">
                  <c:v>Proteger/fortalecer la salud mediante un consumo regular de vitaminas y suplementos.</c:v>
                </c:pt>
              </c:strCache>
            </c:strRef>
          </c:cat>
          <c:val>
            <c:numRef>
              <c:f>Sheet1!$F$2:$F$9</c:f>
              <c:numCache>
                <c:formatCode>General</c:formatCode>
                <c:ptCount val="8"/>
                <c:pt idx="0">
                  <c:v>12</c:v>
                </c:pt>
                <c:pt idx="1">
                  <c:v>19</c:v>
                </c:pt>
                <c:pt idx="2">
                  <c:v>7.0000000000000009</c:v>
                </c:pt>
                <c:pt idx="3">
                  <c:v>8</c:v>
                </c:pt>
                <c:pt idx="4">
                  <c:v>11</c:v>
                </c:pt>
                <c:pt idx="5">
                  <c:v>19</c:v>
                </c:pt>
                <c:pt idx="6">
                  <c:v>17</c:v>
                </c:pt>
                <c:pt idx="7">
                  <c:v>30</c:v>
                </c:pt>
              </c:numCache>
            </c:numRef>
          </c:val>
          <c:extLst xmlns:c16r2="http://schemas.microsoft.com/office/drawing/2015/06/chart">
            <c:ext xmlns:c16="http://schemas.microsoft.com/office/drawing/2014/chart" uri="{C3380CC4-5D6E-409C-BE32-E72D297353CC}">
              <c16:uniqueId val="{00000003-0A68-46A4-A3F7-E578278B10FB}"/>
            </c:ext>
          </c:extLst>
        </c:ser>
        <c:dLbls>
          <c:showLegendKey val="0"/>
          <c:showVal val="0"/>
          <c:showCatName val="0"/>
          <c:showSerName val="0"/>
          <c:showPercent val="0"/>
          <c:showBubbleSize val="0"/>
        </c:dLbls>
        <c:gapWidth val="50"/>
        <c:overlap val="100"/>
        <c:axId val="144707968"/>
        <c:axId val="144709504"/>
      </c:barChart>
      <c:catAx>
        <c:axId val="144707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s-ES"/>
          </a:p>
        </c:txPr>
        <c:crossAx val="144709504"/>
        <c:crosses val="autoZero"/>
        <c:auto val="1"/>
        <c:lblAlgn val="ctr"/>
        <c:lblOffset val="100"/>
        <c:noMultiLvlLbl val="0"/>
      </c:catAx>
      <c:valAx>
        <c:axId val="144709504"/>
        <c:scaling>
          <c:orientation val="minMax"/>
        </c:scaling>
        <c:delete val="1"/>
        <c:axPos val="t"/>
        <c:majorGridlines>
          <c:spPr>
            <a:ln w="9525" cap="flat" cmpd="sng" algn="ctr">
              <a:solidFill>
                <a:schemeClr val="bg1">
                  <a:lumMod val="95000"/>
                </a:schemeClr>
              </a:solidFill>
              <a:round/>
            </a:ln>
            <a:effectLst/>
          </c:spPr>
        </c:majorGridlines>
        <c:numFmt formatCode="0%" sourceLinked="1"/>
        <c:majorTickMark val="none"/>
        <c:minorTickMark val="none"/>
        <c:tickLblPos val="none"/>
        <c:crossAx val="144707968"/>
        <c:crosses val="autoZero"/>
        <c:crossBetween val="between"/>
      </c:valAx>
      <c:spPr>
        <a:noFill/>
        <a:ln>
          <a:noFill/>
        </a:ln>
        <a:effectLst/>
      </c:spPr>
    </c:plotArea>
    <c:legend>
      <c:legendPos val="b"/>
      <c:layout>
        <c:manualLayout>
          <c:xMode val="edge"/>
          <c:yMode val="edge"/>
          <c:x val="5.2161387752324997E-2"/>
          <c:y val="0.89419769883707001"/>
          <c:w val="0.94783861224767696"/>
          <c:h val="9.6278489258464994E-2"/>
        </c:manualLayout>
      </c:layout>
      <c:overlay val="0"/>
      <c:spPr>
        <a:noFill/>
        <a:ln>
          <a:solidFill>
            <a:schemeClr val="tx2">
              <a:lumMod val="20000"/>
              <a:lumOff val="8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057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 Or Cycle Instead Of Using Car Or Public Transport </c:v>
                </c:pt>
                <c:pt idx="1">
                  <c:v>Doing Sports Regularly </c:v>
                </c:pt>
                <c:pt idx="2">
                  <c:v>Regularly Meeting Friends </c:v>
                </c:pt>
                <c:pt idx="3">
                  <c:v>Keeping Track Of Weight </c:v>
                </c:pt>
                <c:pt idx="4">
                  <c:v>Regularly Taking Part In Medical Screenings </c:v>
                </c:pt>
                <c:pt idx="5">
                  <c:v>Trekking, Doing Excursions Outdoors </c:v>
                </c:pt>
                <c:pt idx="6">
                  <c:v>Taking Part In Cultural Programmes (theatre, Concert, Cinema) </c:v>
                </c:pt>
                <c:pt idx="7">
                  <c:v>Health Protection Through Regular Intake Of Vitamins And Supplements </c:v>
                </c:pt>
              </c:strCache>
            </c:strRef>
          </c:cat>
          <c:val>
            <c:numRef>
              <c:f>Sheet1!$B$2:$B$9</c:f>
              <c:numCache>
                <c:formatCode>General</c:formatCode>
                <c:ptCount val="8"/>
                <c:pt idx="0">
                  <c:v>19</c:v>
                </c:pt>
                <c:pt idx="1">
                  <c:v>14</c:v>
                </c:pt>
                <c:pt idx="2">
                  <c:v>14</c:v>
                </c:pt>
                <c:pt idx="3">
                  <c:v>16</c:v>
                </c:pt>
                <c:pt idx="4">
                  <c:v>11</c:v>
                </c:pt>
                <c:pt idx="5">
                  <c:v>10</c:v>
                </c:pt>
                <c:pt idx="6">
                  <c:v>8</c:v>
                </c:pt>
                <c:pt idx="7">
                  <c:v>10</c:v>
                </c:pt>
              </c:numCache>
            </c:numRef>
          </c:val>
          <c:extLst xmlns:c16r2="http://schemas.microsoft.com/office/drawing/2015/06/chart">
            <c:ext xmlns:c16="http://schemas.microsoft.com/office/drawing/2014/chart" uri="{C3380CC4-5D6E-409C-BE32-E72D297353CC}">
              <c16:uniqueId val="{00000002-4729-4740-9611-04DB36806B9F}"/>
            </c:ext>
          </c:extLst>
        </c:ser>
        <c:dLbls>
          <c:showLegendKey val="0"/>
          <c:showVal val="0"/>
          <c:showCatName val="0"/>
          <c:showSerName val="0"/>
          <c:showPercent val="0"/>
          <c:showBubbleSize val="0"/>
        </c:dLbls>
        <c:gapWidth val="100"/>
        <c:axId val="144742656"/>
        <c:axId val="145326080"/>
      </c:barChart>
      <c:catAx>
        <c:axId val="144742656"/>
        <c:scaling>
          <c:orientation val="maxMin"/>
        </c:scaling>
        <c:delete val="1"/>
        <c:axPos val="l"/>
        <c:numFmt formatCode="General" sourceLinked="1"/>
        <c:majorTickMark val="out"/>
        <c:minorTickMark val="none"/>
        <c:tickLblPos val="none"/>
        <c:crossAx val="145326080"/>
        <c:crosses val="autoZero"/>
        <c:auto val="1"/>
        <c:lblAlgn val="ctr"/>
        <c:lblOffset val="100"/>
        <c:noMultiLvlLbl val="0"/>
      </c:catAx>
      <c:valAx>
        <c:axId val="145326080"/>
        <c:scaling>
          <c:orientation val="minMax"/>
          <c:max val="60"/>
          <c:min val="0"/>
        </c:scaling>
        <c:delete val="1"/>
        <c:axPos val="t"/>
        <c:numFmt formatCode="General" sourceLinked="1"/>
        <c:majorTickMark val="out"/>
        <c:minorTickMark val="none"/>
        <c:tickLblPos val="none"/>
        <c:crossAx val="14474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15447154471545E-2"/>
          <c:y val="0.17230454808376358"/>
          <c:w val="0.91056910569105687"/>
          <c:h val="0.62648900211923619"/>
        </c:manualLayout>
      </c:layout>
      <c:barChart>
        <c:barDir val="col"/>
        <c:grouping val="clustered"/>
        <c:varyColors val="0"/>
        <c:ser>
          <c:idx val="0"/>
          <c:order val="0"/>
          <c:tx>
            <c:strRef>
              <c:f>Sheet1!$B$1</c:f>
              <c:strCache>
                <c:ptCount val="1"/>
                <c:pt idx="0">
                  <c:v>Total España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Sheet1!$B$2:$B$4</c:f>
              <c:numCache>
                <c:formatCode>0.0</c:formatCode>
                <c:ptCount val="3"/>
                <c:pt idx="0">
                  <c:v>7.59</c:v>
                </c:pt>
                <c:pt idx="1">
                  <c:v>7.69</c:v>
                </c:pt>
                <c:pt idx="2">
                  <c:v>6.44</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Media de los países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Sheet1!$C$2:$C$4</c:f>
              <c:numCache>
                <c:formatCode>0.0</c:formatCode>
                <c:ptCount val="3"/>
                <c:pt idx="0">
                  <c:v>7.11</c:v>
                </c:pt>
                <c:pt idx="1">
                  <c:v>7.17</c:v>
                </c:pt>
                <c:pt idx="2">
                  <c:v>6.11</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43796480"/>
        <c:axId val="143826944"/>
      </c:barChart>
      <c:catAx>
        <c:axId val="1437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143826944"/>
        <c:crosses val="autoZero"/>
        <c:auto val="1"/>
        <c:lblAlgn val="ctr"/>
        <c:lblOffset val="100"/>
        <c:noMultiLvlLbl val="0"/>
      </c:catAx>
      <c:valAx>
        <c:axId val="143826944"/>
        <c:scaling>
          <c:orientation val="minMax"/>
          <c:max val="9"/>
          <c:min val="0"/>
        </c:scaling>
        <c:delete val="1"/>
        <c:axPos val="l"/>
        <c:majorGridlines>
          <c:spPr>
            <a:ln w="9525" cap="flat" cmpd="sng" algn="ctr">
              <a:solidFill>
                <a:schemeClr val="bg1">
                  <a:lumMod val="95000"/>
                </a:schemeClr>
              </a:solidFill>
              <a:round/>
            </a:ln>
            <a:effectLst/>
          </c:spPr>
        </c:majorGridlines>
        <c:numFmt formatCode="0.0" sourceLinked="1"/>
        <c:majorTickMark val="out"/>
        <c:minorTickMark val="none"/>
        <c:tickLblPos val="nextTo"/>
        <c:crossAx val="143796480"/>
        <c:crosses val="autoZero"/>
        <c:crossBetween val="between"/>
      </c:valAx>
      <c:spPr>
        <a:noFill/>
        <a:ln>
          <a:noFill/>
        </a:ln>
        <a:effectLst/>
      </c:spPr>
    </c:plotArea>
    <c:legend>
      <c:legendPos val="t"/>
      <c:layout>
        <c:manualLayout>
          <c:xMode val="edge"/>
          <c:yMode val="edge"/>
          <c:x val="0.05"/>
          <c:y val="3.8095257140486012E-2"/>
          <c:w val="0.9"/>
          <c:h val="6.11933814240127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accent6">
        <a:lumMod val="20000"/>
        <a:lumOff val="80000"/>
      </a:schemeClr>
    </a:solidFill>
    <a:ln>
      <a:noFill/>
    </a:ln>
    <a:effectLst/>
  </c:spPr>
  <c:txPr>
    <a:bodyPr/>
    <a:lstStyle/>
    <a:p>
      <a:pPr>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94530522394379"/>
          <c:y val="0.17246902760606306"/>
          <c:w val="0.78491490982981971"/>
          <c:h val="0.64219754640547255"/>
        </c:manualLayout>
      </c:layout>
      <c:barChart>
        <c:barDir val="col"/>
        <c:grouping val="clustered"/>
        <c:varyColors val="0"/>
        <c:ser>
          <c:idx val="0"/>
          <c:order val="0"/>
          <c:tx>
            <c:strRef>
              <c:f>Sheet1!$B$1</c:f>
              <c:strCache>
                <c:ptCount val="1"/>
                <c:pt idx="0">
                  <c:v>España 16-20 años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Elegir los métodos anticonceptivos más seguros.</c:v>
                </c:pt>
                <c:pt idx="1">
                  <c:v>Elegir un método anticonceptivo saludable</c:v>
                </c:pt>
              </c:strCache>
            </c:strRef>
          </c:cat>
          <c:val>
            <c:numRef>
              <c:f>Sheet1!$B$2:$B$3</c:f>
              <c:numCache>
                <c:formatCode>0.0</c:formatCode>
                <c:ptCount val="2"/>
                <c:pt idx="0">
                  <c:v>8.57</c:v>
                </c:pt>
                <c:pt idx="1">
                  <c:v>8.6</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Media de los países 16-20 años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Elegir los métodos anticonceptivos más seguros.</c:v>
                </c:pt>
                <c:pt idx="1">
                  <c:v>Elegir un método anticonceptivo saludable</c:v>
                </c:pt>
              </c:strCache>
            </c:strRef>
          </c:cat>
          <c:val>
            <c:numRef>
              <c:f>Sheet1!$C$2:$C$3</c:f>
              <c:numCache>
                <c:formatCode>0.0</c:formatCode>
                <c:ptCount val="2"/>
                <c:pt idx="0">
                  <c:v>8.18</c:v>
                </c:pt>
                <c:pt idx="1">
                  <c:v>8.07</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45411456"/>
        <c:axId val="145413248"/>
      </c:barChart>
      <c:catAx>
        <c:axId val="1454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145413248"/>
        <c:crosses val="autoZero"/>
        <c:auto val="1"/>
        <c:lblAlgn val="ctr"/>
        <c:lblOffset val="100"/>
        <c:noMultiLvlLbl val="0"/>
      </c:catAx>
      <c:valAx>
        <c:axId val="145413248"/>
        <c:scaling>
          <c:orientation val="minMax"/>
          <c:max val="9"/>
          <c:min val="0"/>
        </c:scaling>
        <c:delete val="1"/>
        <c:axPos val="l"/>
        <c:majorGridlines>
          <c:spPr>
            <a:ln w="9525" cap="flat" cmpd="sng" algn="ctr">
              <a:solidFill>
                <a:schemeClr val="bg1">
                  <a:lumMod val="95000"/>
                </a:schemeClr>
              </a:solidFill>
              <a:round/>
            </a:ln>
            <a:effectLst/>
          </c:spPr>
        </c:majorGridlines>
        <c:numFmt formatCode="0.0" sourceLinked="1"/>
        <c:majorTickMark val="out"/>
        <c:minorTickMark val="none"/>
        <c:tickLblPos val="nextTo"/>
        <c:crossAx val="145411456"/>
        <c:crosses val="autoZero"/>
        <c:crossBetween val="between"/>
      </c:valAx>
      <c:spPr>
        <a:noFill/>
        <a:ln>
          <a:noFill/>
        </a:ln>
        <a:effectLst/>
      </c:spPr>
    </c:plotArea>
    <c:legend>
      <c:legendPos val="t"/>
      <c:layout>
        <c:manualLayout>
          <c:xMode val="edge"/>
          <c:yMode val="edge"/>
          <c:x val="0"/>
          <c:y val="0"/>
          <c:w val="1"/>
          <c:h val="0.134373770465576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accent6"/>
      </a:solidFill>
    </a:ln>
    <a:effectLst/>
  </c:spPr>
  <c:txPr>
    <a:bodyPr/>
    <a:lstStyle/>
    <a:p>
      <a:pPr>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1853847216466"/>
          <c:y val="0.17159313665448653"/>
          <c:w val="0.77868351982317996"/>
          <c:h val="0.64307343735704903"/>
        </c:manualLayout>
      </c:layout>
      <c:barChart>
        <c:barDir val="col"/>
        <c:grouping val="clustered"/>
        <c:varyColors val="0"/>
        <c:ser>
          <c:idx val="0"/>
          <c:order val="0"/>
          <c:tx>
            <c:strRef>
              <c:f>Sheet1!$B$1</c:f>
              <c:strCache>
                <c:ptCount val="1"/>
                <c:pt idx="0">
                  <c:v>España 21-28 años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Sheet1!$B$2:$B$4</c:f>
              <c:numCache>
                <c:formatCode>0.0</c:formatCode>
                <c:ptCount val="3"/>
                <c:pt idx="0">
                  <c:v>8.2799999999999994</c:v>
                </c:pt>
                <c:pt idx="1">
                  <c:v>8.2200000000000006</c:v>
                </c:pt>
                <c:pt idx="2">
                  <c:v>6.52</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Media de los países 21-28 años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Sheet1!$C$2:$C$4</c:f>
              <c:numCache>
                <c:formatCode>0.0</c:formatCode>
                <c:ptCount val="3"/>
                <c:pt idx="0">
                  <c:v>7.66</c:v>
                </c:pt>
                <c:pt idx="1">
                  <c:v>7.8</c:v>
                </c:pt>
                <c:pt idx="2">
                  <c:v>6.38</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44107008"/>
        <c:axId val="144108544"/>
      </c:barChart>
      <c:catAx>
        <c:axId val="14410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144108544"/>
        <c:crosses val="autoZero"/>
        <c:auto val="1"/>
        <c:lblAlgn val="ctr"/>
        <c:lblOffset val="100"/>
        <c:noMultiLvlLbl val="0"/>
      </c:catAx>
      <c:valAx>
        <c:axId val="144108544"/>
        <c:scaling>
          <c:orientation val="minMax"/>
          <c:max val="9"/>
          <c:min val="0"/>
        </c:scaling>
        <c:delete val="1"/>
        <c:axPos val="l"/>
        <c:majorGridlines>
          <c:spPr>
            <a:ln w="9525" cap="flat" cmpd="sng" algn="ctr">
              <a:solidFill>
                <a:schemeClr val="bg1">
                  <a:lumMod val="95000"/>
                </a:schemeClr>
              </a:solidFill>
              <a:round/>
            </a:ln>
            <a:effectLst/>
          </c:spPr>
        </c:majorGridlines>
        <c:numFmt formatCode="0.0" sourceLinked="1"/>
        <c:majorTickMark val="out"/>
        <c:minorTickMark val="none"/>
        <c:tickLblPos val="nextTo"/>
        <c:crossAx val="144107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accent6"/>
      </a:solidFill>
    </a:ln>
    <a:effectLst/>
  </c:spPr>
  <c:txPr>
    <a:bodyPr/>
    <a:lstStyle/>
    <a:p>
      <a:pPr>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4015043656926"/>
          <c:y val="0.17159313665448653"/>
          <c:w val="0.79478116255828901"/>
          <c:h val="0.64307343735704903"/>
        </c:manualLayout>
      </c:layout>
      <c:barChart>
        <c:barDir val="col"/>
        <c:grouping val="clustered"/>
        <c:varyColors val="0"/>
        <c:ser>
          <c:idx val="0"/>
          <c:order val="0"/>
          <c:tx>
            <c:strRef>
              <c:f>Sheet1!$B$1</c:f>
              <c:strCache>
                <c:ptCount val="1"/>
                <c:pt idx="0">
                  <c:v>España 29-50 años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Sheet1!$B$2:$B$4</c:f>
              <c:numCache>
                <c:formatCode>0.0</c:formatCode>
                <c:ptCount val="3"/>
                <c:pt idx="0">
                  <c:v>7.41</c:v>
                </c:pt>
                <c:pt idx="1">
                  <c:v>7.61</c:v>
                </c:pt>
                <c:pt idx="2">
                  <c:v>6.35</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Media de los países 29-50 años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Elegir los métodos anticonceptivos más seguros.</c:v>
                </c:pt>
                <c:pt idx="1">
                  <c:v>Elegir un método anticonceptivo saludable</c:v>
                </c:pt>
                <c:pt idx="2">
                  <c:v>Anticoncepción después del parto</c:v>
                </c:pt>
              </c:strCache>
            </c:strRef>
          </c:cat>
          <c:val>
            <c:numRef>
              <c:f>Sheet1!$C$2:$C$4</c:f>
              <c:numCache>
                <c:formatCode>0.0</c:formatCode>
                <c:ptCount val="3"/>
                <c:pt idx="0">
                  <c:v>7.04</c:v>
                </c:pt>
                <c:pt idx="1">
                  <c:v>7.14</c:v>
                </c:pt>
                <c:pt idx="2">
                  <c:v>6.08</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45609088"/>
        <c:axId val="145610624"/>
      </c:barChart>
      <c:catAx>
        <c:axId val="14560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145610624"/>
        <c:crosses val="autoZero"/>
        <c:auto val="1"/>
        <c:lblAlgn val="ctr"/>
        <c:lblOffset val="100"/>
        <c:noMultiLvlLbl val="0"/>
      </c:catAx>
      <c:valAx>
        <c:axId val="145610624"/>
        <c:scaling>
          <c:orientation val="minMax"/>
          <c:max val="9"/>
          <c:min val="0"/>
        </c:scaling>
        <c:delete val="1"/>
        <c:axPos val="l"/>
        <c:majorGridlines>
          <c:spPr>
            <a:ln w="9525" cap="flat" cmpd="sng" algn="ctr">
              <a:solidFill>
                <a:schemeClr val="bg1">
                  <a:lumMod val="95000"/>
                </a:schemeClr>
              </a:solidFill>
              <a:round/>
            </a:ln>
            <a:effectLst/>
          </c:spPr>
        </c:majorGridlines>
        <c:numFmt formatCode="0.0" sourceLinked="1"/>
        <c:majorTickMark val="out"/>
        <c:minorTickMark val="none"/>
        <c:tickLblPos val="nextTo"/>
        <c:crossAx val="145609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accent6"/>
      </a:solidFill>
    </a:ln>
    <a:effectLst/>
  </c:spPr>
  <c:txPr>
    <a:bodyPr/>
    <a:lstStyle/>
    <a:p>
      <a:pPr>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16 a 20</c:v>
                </c:pt>
              </c:strCache>
            </c:strRef>
          </c:tx>
          <c:spPr>
            <a:solidFill>
              <a:schemeClr val="accent1"/>
            </a:solidFill>
            <a:ln>
              <a:noFill/>
            </a:ln>
            <a:effectLst/>
          </c:spPr>
          <c:invertIfNegative val="0"/>
          <c:dLbls>
            <c:spPr>
              <a:noFill/>
              <a:ln>
                <a:noFill/>
              </a:ln>
              <a:effectLst/>
            </c:spPr>
            <c:txPr>
              <a:bodyPr rot="0" vert="horz"/>
              <a:lstStyle/>
              <a:p>
                <a:pPr>
                  <a:defRPr sz="12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Preservativo</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Píldora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strCache>
            </c:strRef>
          </c:cat>
          <c:val>
            <c:numRef>
              <c:f>Sheet1!$B$2:$B$16</c:f>
              <c:numCache>
                <c:formatCode>General</c:formatCode>
                <c:ptCount val="15"/>
                <c:pt idx="0">
                  <c:v>95</c:v>
                </c:pt>
                <c:pt idx="1">
                  <c:v>83</c:v>
                </c:pt>
                <c:pt idx="2">
                  <c:v>57.999999999999993</c:v>
                </c:pt>
                <c:pt idx="3">
                  <c:v>18</c:v>
                </c:pt>
                <c:pt idx="4">
                  <c:v>42</c:v>
                </c:pt>
                <c:pt idx="5">
                  <c:v>35</c:v>
                </c:pt>
                <c:pt idx="6">
                  <c:v>17</c:v>
                </c:pt>
                <c:pt idx="7">
                  <c:v>87</c:v>
                </c:pt>
                <c:pt idx="8">
                  <c:v>48</c:v>
                </c:pt>
                <c:pt idx="9">
                  <c:v>56.000000000000007</c:v>
                </c:pt>
                <c:pt idx="10">
                  <c:v>78</c:v>
                </c:pt>
                <c:pt idx="11">
                  <c:v>32</c:v>
                </c:pt>
                <c:pt idx="12">
                  <c:v>75</c:v>
                </c:pt>
                <c:pt idx="13">
                  <c:v>52</c:v>
                </c:pt>
                <c:pt idx="14">
                  <c:v>5</c:v>
                </c:pt>
              </c:numCache>
            </c:numRef>
          </c:val>
          <c:extLst xmlns:c16r2="http://schemas.microsoft.com/office/drawing/2015/06/chart">
            <c:ext xmlns:c16="http://schemas.microsoft.com/office/drawing/2014/chart" uri="{C3380CC4-5D6E-409C-BE32-E72D297353CC}">
              <c16:uniqueId val="{00000002-13BF-49C7-A0D3-DDD558B18629}"/>
            </c:ext>
          </c:extLst>
        </c:ser>
        <c:ser>
          <c:idx val="1"/>
          <c:order val="1"/>
          <c:tx>
            <c:strRef>
              <c:f>Sheet1!$C$1</c:f>
              <c:strCache>
                <c:ptCount val="1"/>
                <c:pt idx="0">
                  <c:v>21 a 28</c:v>
                </c:pt>
              </c:strCache>
            </c:strRef>
          </c:tx>
          <c:spPr>
            <a:solidFill>
              <a:schemeClr val="accent1">
                <a:lumMod val="60000"/>
                <a:lumOff val="40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Preservativo</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Píldora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strCache>
            </c:strRef>
          </c:cat>
          <c:val>
            <c:numRef>
              <c:f>Sheet1!$C$2:$C$16</c:f>
              <c:numCache>
                <c:formatCode>General</c:formatCode>
                <c:ptCount val="15"/>
                <c:pt idx="0">
                  <c:v>92</c:v>
                </c:pt>
                <c:pt idx="1">
                  <c:v>84</c:v>
                </c:pt>
                <c:pt idx="2">
                  <c:v>66</c:v>
                </c:pt>
                <c:pt idx="3">
                  <c:v>28.000000000000004</c:v>
                </c:pt>
                <c:pt idx="4">
                  <c:v>48</c:v>
                </c:pt>
                <c:pt idx="5">
                  <c:v>33</c:v>
                </c:pt>
                <c:pt idx="6">
                  <c:v>26</c:v>
                </c:pt>
                <c:pt idx="7">
                  <c:v>82</c:v>
                </c:pt>
                <c:pt idx="8">
                  <c:v>64</c:v>
                </c:pt>
                <c:pt idx="9">
                  <c:v>46</c:v>
                </c:pt>
                <c:pt idx="10">
                  <c:v>77</c:v>
                </c:pt>
                <c:pt idx="11">
                  <c:v>32</c:v>
                </c:pt>
                <c:pt idx="12">
                  <c:v>70</c:v>
                </c:pt>
                <c:pt idx="13">
                  <c:v>45</c:v>
                </c:pt>
                <c:pt idx="14">
                  <c:v>2</c:v>
                </c:pt>
              </c:numCache>
            </c:numRef>
          </c:val>
          <c:extLst xmlns:c16r2="http://schemas.microsoft.com/office/drawing/2015/06/chart">
            <c:ext xmlns:c16="http://schemas.microsoft.com/office/drawing/2014/chart" uri="{C3380CC4-5D6E-409C-BE32-E72D297353CC}">
              <c16:uniqueId val="{00000000-94CA-4624-94A9-537575E2CA77}"/>
            </c:ext>
          </c:extLst>
        </c:ser>
        <c:ser>
          <c:idx val="2"/>
          <c:order val="2"/>
          <c:tx>
            <c:strRef>
              <c:f>Sheet1!$D$1</c:f>
              <c:strCache>
                <c:ptCount val="1"/>
                <c:pt idx="0">
                  <c:v>29 a 50</c:v>
                </c:pt>
              </c:strCache>
            </c:strRef>
          </c:tx>
          <c:spPr>
            <a:solidFill>
              <a:schemeClr val="accent5">
                <a:lumMod val="20000"/>
                <a:lumOff val="80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Preservativo</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Píldora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strCache>
            </c:strRef>
          </c:cat>
          <c:val>
            <c:numRef>
              <c:f>Sheet1!$D$2:$D$16</c:f>
              <c:numCache>
                <c:formatCode>General</c:formatCode>
                <c:ptCount val="15"/>
                <c:pt idx="0">
                  <c:v>91</c:v>
                </c:pt>
                <c:pt idx="1">
                  <c:v>83</c:v>
                </c:pt>
                <c:pt idx="2">
                  <c:v>66</c:v>
                </c:pt>
                <c:pt idx="3">
                  <c:v>34</c:v>
                </c:pt>
                <c:pt idx="4">
                  <c:v>68</c:v>
                </c:pt>
                <c:pt idx="5">
                  <c:v>28.999999999999996</c:v>
                </c:pt>
                <c:pt idx="6">
                  <c:v>26</c:v>
                </c:pt>
                <c:pt idx="7">
                  <c:v>75</c:v>
                </c:pt>
                <c:pt idx="8">
                  <c:v>60</c:v>
                </c:pt>
                <c:pt idx="9">
                  <c:v>52</c:v>
                </c:pt>
                <c:pt idx="10">
                  <c:v>74</c:v>
                </c:pt>
                <c:pt idx="11">
                  <c:v>46</c:v>
                </c:pt>
                <c:pt idx="12">
                  <c:v>72</c:v>
                </c:pt>
                <c:pt idx="13">
                  <c:v>55.000000000000007</c:v>
                </c:pt>
                <c:pt idx="14">
                  <c:v>3</c:v>
                </c:pt>
              </c:numCache>
            </c:numRef>
          </c:val>
          <c:extLst xmlns:c16r2="http://schemas.microsoft.com/office/drawing/2015/06/chart">
            <c:ext xmlns:c16="http://schemas.microsoft.com/office/drawing/2014/chart" uri="{C3380CC4-5D6E-409C-BE32-E72D297353CC}">
              <c16:uniqueId val="{00000001-94CA-4624-94A9-537575E2CA77}"/>
            </c:ext>
          </c:extLst>
        </c:ser>
        <c:dLbls>
          <c:showLegendKey val="0"/>
          <c:showVal val="0"/>
          <c:showCatName val="0"/>
          <c:showSerName val="0"/>
          <c:showPercent val="0"/>
          <c:showBubbleSize val="0"/>
        </c:dLbls>
        <c:gapWidth val="100"/>
        <c:axId val="145200640"/>
        <c:axId val="145202176"/>
      </c:barChart>
      <c:catAx>
        <c:axId val="14520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es-ES"/>
          </a:p>
        </c:txPr>
        <c:crossAx val="145202176"/>
        <c:crosses val="autoZero"/>
        <c:auto val="1"/>
        <c:lblAlgn val="ctr"/>
        <c:lblOffset val="100"/>
        <c:noMultiLvlLbl val="0"/>
      </c:catAx>
      <c:valAx>
        <c:axId val="145202176"/>
        <c:scaling>
          <c:orientation val="minMax"/>
        </c:scaling>
        <c:delete val="1"/>
        <c:axPos val="l"/>
        <c:numFmt formatCode="General" sourceLinked="1"/>
        <c:majorTickMark val="none"/>
        <c:minorTickMark val="none"/>
        <c:tickLblPos val="none"/>
        <c:crossAx val="145200640"/>
        <c:crosses val="autoZero"/>
        <c:crossBetween val="between"/>
      </c:valAx>
      <c:spPr>
        <a:noFill/>
        <a:ln>
          <a:noFill/>
        </a:ln>
        <a:effectLst/>
      </c:spPr>
    </c:plotArea>
    <c:legend>
      <c:legendPos val="b"/>
      <c:layout>
        <c:manualLayout>
          <c:xMode val="edge"/>
          <c:yMode val="edge"/>
          <c:x val="0.20931474037773296"/>
          <c:y val="0.91275036257985875"/>
          <c:w val="0.52426096213497786"/>
          <c:h val="6.8202008849898341E-2"/>
        </c:manualLayout>
      </c:layout>
      <c:overlay val="0"/>
    </c:legend>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22E-2"/>
          <c:w val="0.62224911194613464"/>
          <c:h val="0.80618477110102549"/>
        </c:manualLayout>
      </c:layout>
      <c:barChart>
        <c:barDir val="col"/>
        <c:grouping val="stacked"/>
        <c:varyColors val="0"/>
        <c:ser>
          <c:idx val="0"/>
          <c:order val="0"/>
          <c:tx>
            <c:strRef>
              <c:f>Sheet1!$A$2</c:f>
              <c:strCache>
                <c:ptCount val="1"/>
                <c:pt idx="0">
                  <c:v>Trabajo a tiempo completo</c:v>
                </c:pt>
              </c:strCache>
            </c:strRef>
          </c:tx>
          <c:spPr>
            <a:solidFill>
              <a:srgbClr val="DE6F0A"/>
            </a:solidFill>
            <a:effectLst/>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Sheet1!$B$2:$I$2</c:f>
              <c:numCache>
                <c:formatCode>General</c:formatCode>
                <c:ptCount val="8"/>
                <c:pt idx="0" formatCode="0">
                  <c:v>45</c:v>
                </c:pt>
                <c:pt idx="2" formatCode="0">
                  <c:v>45</c:v>
                </c:pt>
                <c:pt idx="4">
                  <c:v>13</c:v>
                </c:pt>
                <c:pt idx="5">
                  <c:v>35</c:v>
                </c:pt>
                <c:pt idx="6">
                  <c:v>59</c:v>
                </c:pt>
                <c:pt idx="7">
                  <c:v>39</c:v>
                </c:pt>
              </c:numCache>
            </c:numRef>
          </c:val>
          <c:extLst xmlns:c16r2="http://schemas.microsoft.com/office/drawing/2015/06/chart">
            <c:ext xmlns:c16="http://schemas.microsoft.com/office/drawing/2014/chart" uri="{C3380CC4-5D6E-409C-BE32-E72D297353CC}">
              <c16:uniqueId val="{00000000-CFC4-4759-B219-65EA721CCE38}"/>
            </c:ext>
          </c:extLst>
        </c:ser>
        <c:ser>
          <c:idx val="1"/>
          <c:order val="1"/>
          <c:tx>
            <c:strRef>
              <c:f>Sheet1!$A$3</c:f>
              <c:strCache>
                <c:ptCount val="1"/>
                <c:pt idx="0">
                  <c:v>Trabajo a tiempo parcial</c:v>
                </c:pt>
              </c:strCache>
            </c:strRef>
          </c:tx>
          <c:spPr>
            <a:solidFill>
              <a:schemeClr val="accent5">
                <a:lumMod val="60000"/>
                <a:lumOff val="40000"/>
              </a:schemeClr>
            </a:solidFill>
            <a:effectLst/>
          </c:spPr>
          <c:invertIfNegative val="0"/>
          <c:dLbls>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Sheet1!$B$3:$I$3</c:f>
              <c:numCache>
                <c:formatCode>General</c:formatCode>
                <c:ptCount val="8"/>
                <c:pt idx="0" formatCode="0">
                  <c:v>18</c:v>
                </c:pt>
                <c:pt idx="2" formatCode="0">
                  <c:v>16</c:v>
                </c:pt>
                <c:pt idx="4">
                  <c:v>9</c:v>
                </c:pt>
                <c:pt idx="5">
                  <c:v>17</c:v>
                </c:pt>
                <c:pt idx="6">
                  <c:v>16</c:v>
                </c:pt>
                <c:pt idx="7">
                  <c:v>16</c:v>
                </c:pt>
              </c:numCache>
            </c:numRef>
          </c:val>
          <c:extLst xmlns:c16r2="http://schemas.microsoft.com/office/drawing/2015/06/chart">
            <c:ext xmlns:c16="http://schemas.microsoft.com/office/drawing/2014/chart" uri="{C3380CC4-5D6E-409C-BE32-E72D297353CC}">
              <c16:uniqueId val="{00000001-CFC4-4759-B219-65EA721CCE38}"/>
            </c:ext>
          </c:extLst>
        </c:ser>
        <c:ser>
          <c:idx val="2"/>
          <c:order val="2"/>
          <c:tx>
            <c:strRef>
              <c:f>Sheet1!$A$4</c:f>
              <c:strCache>
                <c:ptCount val="1"/>
                <c:pt idx="0">
                  <c:v>Estudiante</c:v>
                </c:pt>
              </c:strCache>
            </c:strRef>
          </c:tx>
          <c:spPr>
            <a:solidFill>
              <a:schemeClr val="accent6"/>
            </a:solidFill>
            <a:ln>
              <a:noFill/>
            </a:ln>
            <a:effectLst/>
          </c:spPr>
          <c:invertIfNegative val="0"/>
          <c:dLbls>
            <c:dLbl>
              <c:idx val="6"/>
              <c:layout>
                <c:manualLayout>
                  <c:x val="6.6173784864335923E-3"/>
                  <c:y val="2.79524869349633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716-4118-88DE-DC63E4AA3C3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716-4118-88DE-DC63E4AA3C37}"/>
                </c:ext>
              </c:extLst>
            </c:dLbl>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Sheet1!$B$4:$I$4</c:f>
              <c:numCache>
                <c:formatCode>General</c:formatCode>
                <c:ptCount val="8"/>
                <c:pt idx="0" formatCode="0">
                  <c:v>12</c:v>
                </c:pt>
                <c:pt idx="2" formatCode="0">
                  <c:v>10</c:v>
                </c:pt>
                <c:pt idx="4">
                  <c:v>65</c:v>
                </c:pt>
                <c:pt idx="5">
                  <c:v>32</c:v>
                </c:pt>
                <c:pt idx="6">
                  <c:v>2</c:v>
                </c:pt>
                <c:pt idx="7">
                  <c:v>0</c:v>
                </c:pt>
              </c:numCache>
            </c:numRef>
          </c:val>
          <c:extLst xmlns:c16r2="http://schemas.microsoft.com/office/drawing/2015/06/chart">
            <c:ext xmlns:c16="http://schemas.microsoft.com/office/drawing/2014/chart" uri="{C3380CC4-5D6E-409C-BE32-E72D297353CC}">
              <c16:uniqueId val="{00000002-CFC4-4759-B219-65EA721CCE38}"/>
            </c:ext>
          </c:extLst>
        </c:ser>
        <c:ser>
          <c:idx val="3"/>
          <c:order val="3"/>
          <c:tx>
            <c:strRef>
              <c:f>Sheet1!$A$5</c:f>
              <c:strCache>
                <c:ptCount val="1"/>
                <c:pt idx="0">
                  <c:v>Jubilada</c:v>
                </c:pt>
              </c:strCache>
            </c:strRef>
          </c:tx>
          <c:spPr>
            <a:solidFill>
              <a:schemeClr val="accent3">
                <a:lumMod val="40000"/>
                <a:lumOff val="60000"/>
              </a:schemeClr>
            </a:solidFill>
            <a:ln>
              <a:noFill/>
            </a:ln>
            <a:effectLst/>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95-475F-817F-A1E3AD34705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16-4118-88DE-DC63E4AA3C37}"/>
                </c:ext>
              </c:extLst>
            </c:dLbl>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Sheet1!$B$5:$I$5</c:f>
              <c:numCache>
                <c:formatCode>General</c:formatCode>
                <c:ptCount val="8"/>
                <c:pt idx="0" formatCode="0">
                  <c:v>3</c:v>
                </c:pt>
                <c:pt idx="2" formatCode="0">
                  <c:v>2</c:v>
                </c:pt>
                <c:pt idx="4">
                  <c:v>0</c:v>
                </c:pt>
                <c:pt idx="5">
                  <c:v>0</c:v>
                </c:pt>
                <c:pt idx="6">
                  <c:v>1</c:v>
                </c:pt>
                <c:pt idx="7">
                  <c:v>5</c:v>
                </c:pt>
              </c:numCache>
            </c:numRef>
          </c:val>
          <c:extLst xmlns:c16r2="http://schemas.microsoft.com/office/drawing/2015/06/chart">
            <c:ext xmlns:c16="http://schemas.microsoft.com/office/drawing/2014/chart" uri="{C3380CC4-5D6E-409C-BE32-E72D297353CC}">
              <c16:uniqueId val="{00000003-CFC4-4759-B219-65EA721CCE38}"/>
            </c:ext>
          </c:extLst>
        </c:ser>
        <c:ser>
          <c:idx val="4"/>
          <c:order val="4"/>
          <c:tx>
            <c:strRef>
              <c:f>Sheet1!$A$6</c:f>
              <c:strCache>
                <c:ptCount val="1"/>
                <c:pt idx="0">
                  <c:v>Actualmente, estoy en casa con el/los niño/s</c:v>
                </c:pt>
              </c:strCache>
            </c:strRef>
          </c:tx>
          <c:spPr>
            <a:solidFill>
              <a:schemeClr val="bg2"/>
            </a:solidFill>
            <a:ln>
              <a:noFill/>
            </a:ln>
            <a:effectLst/>
          </c:spPr>
          <c:invertIfNegative val="0"/>
          <c:dLbls>
            <c:dLbl>
              <c:idx val="2"/>
              <c:layout>
                <c:manualLayout>
                  <c:x val="6.6173784864335923E-3"/>
                  <c:y val="-5.590497386992717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95-475F-817F-A1E3AD34705D}"/>
                </c:ext>
              </c:extLst>
            </c:dLbl>
            <c:dLbl>
              <c:idx val="6"/>
              <c:layout>
                <c:manualLayout>
                  <c:x val="-7.720274900839191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95-475F-817F-A1E3AD34705D}"/>
                </c:ext>
              </c:extLst>
            </c:dLbl>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Sheet1!$B$6:$I$6</c:f>
              <c:numCache>
                <c:formatCode>General</c:formatCode>
                <c:ptCount val="8"/>
                <c:pt idx="0" formatCode="0">
                  <c:v>2</c:v>
                </c:pt>
                <c:pt idx="2" formatCode="0">
                  <c:v>2</c:v>
                </c:pt>
                <c:pt idx="4">
                  <c:v>1</c:v>
                </c:pt>
                <c:pt idx="5">
                  <c:v>1</c:v>
                </c:pt>
                <c:pt idx="6">
                  <c:v>2</c:v>
                </c:pt>
                <c:pt idx="7">
                  <c:v>1</c:v>
                </c:pt>
              </c:numCache>
            </c:numRef>
          </c:val>
          <c:extLst xmlns:c16r2="http://schemas.microsoft.com/office/drawing/2015/06/chart">
            <c:ext xmlns:c16="http://schemas.microsoft.com/office/drawing/2014/chart" uri="{C3380CC4-5D6E-409C-BE32-E72D297353CC}">
              <c16:uniqueId val="{00000004-CFC4-4759-B219-65EA721CCE38}"/>
            </c:ext>
          </c:extLst>
        </c:ser>
        <c:ser>
          <c:idx val="5"/>
          <c:order val="5"/>
          <c:tx>
            <c:strRef>
              <c:f>Sheet1!$A$7</c:f>
              <c:strCache>
                <c:ptCount val="1"/>
                <c:pt idx="0">
                  <c:v>Me quedo en casa como ama de casa</c:v>
                </c:pt>
              </c:strCache>
            </c:strRef>
          </c:tx>
          <c:spPr>
            <a:solidFill>
              <a:schemeClr val="bg2">
                <a:lumMod val="40000"/>
                <a:lumOff val="60000"/>
              </a:schemeClr>
            </a:solidFill>
            <a:ln>
              <a:noFill/>
            </a:ln>
            <a:effectLst/>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16-4118-88DE-DC63E4AA3C37}"/>
                </c:ext>
              </c:extLst>
            </c:dLbl>
            <c:dLbl>
              <c:idx val="5"/>
              <c:layout>
                <c:manualLayout>
                  <c:x val="1.2131860558461586E-2"/>
                  <c:y val="-8.385746080489076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16-4118-88DE-DC63E4AA3C37}"/>
                </c:ext>
              </c:extLst>
            </c:dLbl>
            <c:spPr>
              <a:noFill/>
              <a:ln>
                <a:noFill/>
              </a:ln>
              <a:effectLst/>
            </c:spPr>
            <c:txPr>
              <a:bodyPr/>
              <a:lstStyle/>
              <a:p>
                <a:pPr>
                  <a:defRPr sz="1400">
                    <a:solidFill>
                      <a:schemeClr val="tx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Sheet1!$B$7:$I$7</c:f>
              <c:numCache>
                <c:formatCode>General</c:formatCode>
                <c:ptCount val="8"/>
                <c:pt idx="0" formatCode="0">
                  <c:v>8</c:v>
                </c:pt>
                <c:pt idx="2" formatCode="0">
                  <c:v>8</c:v>
                </c:pt>
                <c:pt idx="4">
                  <c:v>0</c:v>
                </c:pt>
                <c:pt idx="5">
                  <c:v>2</c:v>
                </c:pt>
                <c:pt idx="6">
                  <c:v>5</c:v>
                </c:pt>
                <c:pt idx="7">
                  <c:v>16</c:v>
                </c:pt>
              </c:numCache>
            </c:numRef>
          </c:val>
          <c:extLst xmlns:c16r2="http://schemas.microsoft.com/office/drawing/2015/06/chart">
            <c:ext xmlns:c16="http://schemas.microsoft.com/office/drawing/2014/chart" uri="{C3380CC4-5D6E-409C-BE32-E72D297353CC}">
              <c16:uniqueId val="{00000005-CFC4-4759-B219-65EA721CCE38}"/>
            </c:ext>
          </c:extLst>
        </c:ser>
        <c:ser>
          <c:idx val="6"/>
          <c:order val="6"/>
          <c:tx>
            <c:strRef>
              <c:f>Sheet1!$A$8</c:f>
              <c:strCache>
                <c:ptCount val="1"/>
                <c:pt idx="0">
                  <c:v>Desempleada</c:v>
                </c:pt>
              </c:strCache>
            </c:strRef>
          </c:tx>
          <c:spPr>
            <a:solidFill>
              <a:schemeClr val="tx2">
                <a:lumMod val="20000"/>
                <a:lumOff val="80000"/>
              </a:schemeClr>
            </a:solidFill>
            <a:effectLst/>
          </c:spPr>
          <c:invertIfNegative val="0"/>
          <c:dLbls>
            <c:spPr>
              <a:noFill/>
              <a:ln>
                <a:noFill/>
              </a:ln>
              <a:effectLst/>
            </c:spPr>
            <c:txPr>
              <a:bodyPr/>
              <a:lstStyle/>
              <a:p>
                <a:pPr>
                  <a:defRPr sz="14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Media de los paises</c:v>
                </c:pt>
                <c:pt idx="2">
                  <c:v>Total España</c:v>
                </c:pt>
                <c:pt idx="4">
                  <c:v>de 16-20 años</c:v>
                </c:pt>
                <c:pt idx="5">
                  <c:v>de 21-28 años</c:v>
                </c:pt>
                <c:pt idx="6">
                  <c:v>de 29-45 años</c:v>
                </c:pt>
                <c:pt idx="7">
                  <c:v>de 46-59 años</c:v>
                </c:pt>
              </c:strCache>
            </c:strRef>
          </c:cat>
          <c:val>
            <c:numRef>
              <c:f>Sheet1!$B$8:$I$8</c:f>
              <c:numCache>
                <c:formatCode>General</c:formatCode>
                <c:ptCount val="8"/>
                <c:pt idx="0" formatCode="0">
                  <c:v>12</c:v>
                </c:pt>
                <c:pt idx="2" formatCode="0">
                  <c:v>17</c:v>
                </c:pt>
                <c:pt idx="4">
                  <c:v>12</c:v>
                </c:pt>
                <c:pt idx="5">
                  <c:v>13</c:v>
                </c:pt>
                <c:pt idx="6">
                  <c:v>15</c:v>
                </c:pt>
                <c:pt idx="7">
                  <c:v>22</c:v>
                </c:pt>
              </c:numCache>
            </c:numRef>
          </c:val>
          <c:extLst xmlns:c16r2="http://schemas.microsoft.com/office/drawing/2015/06/chart">
            <c:ext xmlns:c16="http://schemas.microsoft.com/office/drawing/2014/chart" uri="{C3380CC4-5D6E-409C-BE32-E72D297353CC}">
              <c16:uniqueId val="{00000006-CFC4-4759-B219-65EA721CCE38}"/>
            </c:ext>
          </c:extLst>
        </c:ser>
        <c:dLbls>
          <c:showLegendKey val="0"/>
          <c:showVal val="1"/>
          <c:showCatName val="0"/>
          <c:showSerName val="0"/>
          <c:showPercent val="0"/>
          <c:showBubbleSize val="0"/>
        </c:dLbls>
        <c:gapWidth val="30"/>
        <c:overlap val="100"/>
        <c:axId val="46859008"/>
        <c:axId val="46860544"/>
      </c:barChart>
      <c:catAx>
        <c:axId val="46859008"/>
        <c:scaling>
          <c:orientation val="minMax"/>
        </c:scaling>
        <c:delete val="0"/>
        <c:axPos val="b"/>
        <c:numFmt formatCode="General" sourceLinked="0"/>
        <c:majorTickMark val="none"/>
        <c:minorTickMark val="none"/>
        <c:tickLblPos val="nextTo"/>
        <c:spPr>
          <a:effectLst/>
        </c:spPr>
        <c:txPr>
          <a:bodyPr/>
          <a:lstStyle/>
          <a:p>
            <a:pPr>
              <a:defRPr sz="1200" b="0">
                <a:solidFill>
                  <a:schemeClr val="tx1">
                    <a:lumMod val="50000"/>
                  </a:schemeClr>
                </a:solidFill>
                <a:effectLst/>
              </a:defRPr>
            </a:pPr>
            <a:endParaRPr lang="es-ES"/>
          </a:p>
        </c:txPr>
        <c:crossAx val="46860544"/>
        <c:crosses val="autoZero"/>
        <c:auto val="1"/>
        <c:lblAlgn val="ctr"/>
        <c:lblOffset val="100"/>
        <c:noMultiLvlLbl val="0"/>
      </c:catAx>
      <c:valAx>
        <c:axId val="46860544"/>
        <c:scaling>
          <c:orientation val="minMax"/>
          <c:max val="100"/>
        </c:scaling>
        <c:delete val="0"/>
        <c:axPos val="l"/>
        <c:numFmt formatCode="0" sourceLinked="1"/>
        <c:majorTickMark val="out"/>
        <c:minorTickMark val="none"/>
        <c:tickLblPos val="nextTo"/>
        <c:txPr>
          <a:bodyPr/>
          <a:lstStyle/>
          <a:p>
            <a:pPr>
              <a:defRPr sz="1200">
                <a:solidFill>
                  <a:schemeClr val="tx1">
                    <a:lumMod val="50000"/>
                  </a:schemeClr>
                </a:solidFill>
              </a:defRPr>
            </a:pPr>
            <a:endParaRPr lang="es-ES"/>
          </a:p>
        </c:txPr>
        <c:crossAx val="46859008"/>
        <c:crosses val="autoZero"/>
        <c:crossBetween val="between"/>
        <c:majorUnit val="20"/>
      </c:valAx>
    </c:plotArea>
    <c:legend>
      <c:legendPos val="r"/>
      <c:layout>
        <c:manualLayout>
          <c:xMode val="edge"/>
          <c:yMode val="edge"/>
          <c:x val="0.67800298030906869"/>
          <c:y val="4.3893295416202932E-2"/>
          <c:w val="0.32199696710115222"/>
          <c:h val="0.79629404909807244"/>
        </c:manualLayout>
      </c:layout>
      <c:overlay val="0"/>
      <c:txPr>
        <a:bodyPr/>
        <a:lstStyle/>
        <a:p>
          <a:pPr>
            <a:defRPr sz="1200">
              <a:solidFill>
                <a:schemeClr val="tx1">
                  <a:lumMod val="50000"/>
                </a:schemeClr>
              </a:solidFill>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16 a 20</c:v>
                </c:pt>
              </c:strCache>
            </c:strRef>
          </c:tx>
          <c:spPr>
            <a:solidFill>
              <a:schemeClr val="accent1"/>
            </a:solidFill>
            <a:ln>
              <a:noFill/>
            </a:ln>
            <a:effectLst/>
          </c:spPr>
          <c:invertIfNegative val="0"/>
          <c:dLbls>
            <c:spPr>
              <a:noFill/>
              <a:ln>
                <a:noFill/>
              </a:ln>
              <a:effectLst/>
            </c:spPr>
            <c:txPr>
              <a:bodyPr rot="0" vert="horz"/>
              <a:lstStyle/>
              <a:p>
                <a:pPr>
                  <a:defRPr sz="12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Condón</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Pastilla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pt idx="15">
                  <c:v>No uso anticonceptivos.</c:v>
                </c:pt>
              </c:strCache>
            </c:strRef>
          </c:cat>
          <c:val>
            <c:numRef>
              <c:f>Sheet1!$B$2:$B$17</c:f>
              <c:numCache>
                <c:formatCode>General</c:formatCode>
                <c:ptCount val="16"/>
                <c:pt idx="0">
                  <c:v>56.000000000000007</c:v>
                </c:pt>
                <c:pt idx="1">
                  <c:v>28.999999999999996</c:v>
                </c:pt>
                <c:pt idx="2">
                  <c:v>0</c:v>
                </c:pt>
                <c:pt idx="3">
                  <c:v>0</c:v>
                </c:pt>
                <c:pt idx="4">
                  <c:v>0</c:v>
                </c:pt>
                <c:pt idx="5">
                  <c:v>0</c:v>
                </c:pt>
                <c:pt idx="6">
                  <c:v>0</c:v>
                </c:pt>
                <c:pt idx="7">
                  <c:v>3</c:v>
                </c:pt>
                <c:pt idx="8">
                  <c:v>0</c:v>
                </c:pt>
                <c:pt idx="9">
                  <c:v>1</c:v>
                </c:pt>
                <c:pt idx="10">
                  <c:v>1</c:v>
                </c:pt>
                <c:pt idx="11">
                  <c:v>1</c:v>
                </c:pt>
                <c:pt idx="12">
                  <c:v>8</c:v>
                </c:pt>
                <c:pt idx="13">
                  <c:v>3</c:v>
                </c:pt>
                <c:pt idx="14">
                  <c:v>0</c:v>
                </c:pt>
                <c:pt idx="15">
                  <c:v>23</c:v>
                </c:pt>
              </c:numCache>
            </c:numRef>
          </c:val>
          <c:extLst xmlns:c16r2="http://schemas.microsoft.com/office/drawing/2015/06/chart">
            <c:ext xmlns:c16="http://schemas.microsoft.com/office/drawing/2014/chart" uri="{C3380CC4-5D6E-409C-BE32-E72D297353CC}">
              <c16:uniqueId val="{00000002-13BF-49C7-A0D3-DDD558B18629}"/>
            </c:ext>
          </c:extLst>
        </c:ser>
        <c:ser>
          <c:idx val="1"/>
          <c:order val="1"/>
          <c:tx>
            <c:strRef>
              <c:f>Sheet1!$C$1</c:f>
              <c:strCache>
                <c:ptCount val="1"/>
                <c:pt idx="0">
                  <c:v>21 a 28</c:v>
                </c:pt>
              </c:strCache>
            </c:strRef>
          </c:tx>
          <c:spPr>
            <a:solidFill>
              <a:schemeClr val="accent1">
                <a:lumMod val="60000"/>
                <a:lumOff val="40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Sheet1!$A$2:$A$17</c:f>
              <c:strCache>
                <c:ptCount val="16"/>
                <c:pt idx="0">
                  <c:v>Condón</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Pastilla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pt idx="15">
                  <c:v>No uso anticonceptivos.</c:v>
                </c:pt>
              </c:strCache>
            </c:strRef>
          </c:cat>
          <c:val>
            <c:numRef>
              <c:f>Sheet1!$C$2:$C$17</c:f>
              <c:numCache>
                <c:formatCode>General</c:formatCode>
                <c:ptCount val="16"/>
                <c:pt idx="0">
                  <c:v>50</c:v>
                </c:pt>
                <c:pt idx="1">
                  <c:v>33</c:v>
                </c:pt>
                <c:pt idx="2">
                  <c:v>1</c:v>
                </c:pt>
                <c:pt idx="3">
                  <c:v>1</c:v>
                </c:pt>
                <c:pt idx="4">
                  <c:v>1</c:v>
                </c:pt>
                <c:pt idx="5">
                  <c:v>1</c:v>
                </c:pt>
                <c:pt idx="6">
                  <c:v>0</c:v>
                </c:pt>
                <c:pt idx="7">
                  <c:v>4</c:v>
                </c:pt>
                <c:pt idx="8">
                  <c:v>2</c:v>
                </c:pt>
                <c:pt idx="9">
                  <c:v>1</c:v>
                </c:pt>
                <c:pt idx="10">
                  <c:v>6</c:v>
                </c:pt>
                <c:pt idx="11">
                  <c:v>1</c:v>
                </c:pt>
                <c:pt idx="12">
                  <c:v>4</c:v>
                </c:pt>
                <c:pt idx="13">
                  <c:v>3</c:v>
                </c:pt>
                <c:pt idx="14">
                  <c:v>3</c:v>
                </c:pt>
                <c:pt idx="15">
                  <c:v>19</c:v>
                </c:pt>
              </c:numCache>
            </c:numRef>
          </c:val>
          <c:extLst xmlns:c16r2="http://schemas.microsoft.com/office/drawing/2015/06/chart">
            <c:ext xmlns:c16="http://schemas.microsoft.com/office/drawing/2014/chart" uri="{C3380CC4-5D6E-409C-BE32-E72D297353CC}">
              <c16:uniqueId val="{00000000-7DCD-4789-BA3F-E6457C134AF4}"/>
            </c:ext>
          </c:extLst>
        </c:ser>
        <c:ser>
          <c:idx val="2"/>
          <c:order val="2"/>
          <c:tx>
            <c:strRef>
              <c:f>Sheet1!$D$1</c:f>
              <c:strCache>
                <c:ptCount val="1"/>
                <c:pt idx="0">
                  <c:v>29 a 50</c:v>
                </c:pt>
              </c:strCache>
            </c:strRef>
          </c:tx>
          <c:spPr>
            <a:solidFill>
              <a:schemeClr val="accent5">
                <a:lumMod val="20000"/>
                <a:lumOff val="80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Sheet1!$A$2:$A$17</c:f>
              <c:strCache>
                <c:ptCount val="16"/>
                <c:pt idx="0">
                  <c:v>Condón</c:v>
                </c:pt>
                <c:pt idx="1">
                  <c:v>Píldora anticonceptiva oral</c:v>
                </c:pt>
                <c:pt idx="2">
                  <c:v>Dispositivo intrauterino no hormonal (ej, coil)</c:v>
                </c:pt>
                <c:pt idx="3">
                  <c:v>Dispositivo hormonal intrauterino.</c:v>
                </c:pt>
                <c:pt idx="4">
                  <c:v>Diafragma</c:v>
                </c:pt>
                <c:pt idx="5">
                  <c:v>Inyecciones anticonceptivas</c:v>
                </c:pt>
                <c:pt idx="6">
                  <c:v>Implantes anticonceptivos</c:v>
                </c:pt>
                <c:pt idx="7">
                  <c:v>Pastilla anticonceptiva de emergencia</c:v>
                </c:pt>
                <c:pt idx="8">
                  <c:v>Parche anticonceptivo</c:v>
                </c:pt>
                <c:pt idx="9">
                  <c:v>Esterilización femenina</c:v>
                </c:pt>
                <c:pt idx="10">
                  <c:v>Anillo vaginal</c:v>
                </c:pt>
                <c:pt idx="11">
                  <c:v>Espermicida vaginal</c:v>
                </c:pt>
                <c:pt idx="12">
                  <c:v>Retiro (método de extracción)</c:v>
                </c:pt>
                <c:pt idx="13">
                  <c:v>Método del calendario / Método natural / Control de temperatura</c:v>
                </c:pt>
                <c:pt idx="14">
                  <c:v>Ninguno de esos</c:v>
                </c:pt>
                <c:pt idx="15">
                  <c:v>No uso anticonceptivos.</c:v>
                </c:pt>
              </c:strCache>
            </c:strRef>
          </c:cat>
          <c:val>
            <c:numRef>
              <c:f>Sheet1!$D$2:$D$17</c:f>
              <c:numCache>
                <c:formatCode>General</c:formatCode>
                <c:ptCount val="16"/>
                <c:pt idx="0">
                  <c:v>33</c:v>
                </c:pt>
                <c:pt idx="1">
                  <c:v>16</c:v>
                </c:pt>
                <c:pt idx="2">
                  <c:v>4</c:v>
                </c:pt>
                <c:pt idx="3">
                  <c:v>2</c:v>
                </c:pt>
                <c:pt idx="4">
                  <c:v>1</c:v>
                </c:pt>
                <c:pt idx="5">
                  <c:v>1</c:v>
                </c:pt>
                <c:pt idx="6">
                  <c:v>2</c:v>
                </c:pt>
                <c:pt idx="7">
                  <c:v>1</c:v>
                </c:pt>
                <c:pt idx="8">
                  <c:v>3</c:v>
                </c:pt>
                <c:pt idx="9">
                  <c:v>2</c:v>
                </c:pt>
                <c:pt idx="10">
                  <c:v>4</c:v>
                </c:pt>
                <c:pt idx="11">
                  <c:v>1</c:v>
                </c:pt>
                <c:pt idx="12">
                  <c:v>7.0000000000000009</c:v>
                </c:pt>
                <c:pt idx="13">
                  <c:v>2</c:v>
                </c:pt>
                <c:pt idx="14">
                  <c:v>5</c:v>
                </c:pt>
                <c:pt idx="15">
                  <c:v>33</c:v>
                </c:pt>
              </c:numCache>
            </c:numRef>
          </c:val>
          <c:extLst xmlns:c16r2="http://schemas.microsoft.com/office/drawing/2015/06/chart">
            <c:ext xmlns:c16="http://schemas.microsoft.com/office/drawing/2014/chart" uri="{C3380CC4-5D6E-409C-BE32-E72D297353CC}">
              <c16:uniqueId val="{00000001-7DCD-4789-BA3F-E6457C134AF4}"/>
            </c:ext>
          </c:extLst>
        </c:ser>
        <c:dLbls>
          <c:showLegendKey val="0"/>
          <c:showVal val="0"/>
          <c:showCatName val="0"/>
          <c:showSerName val="0"/>
          <c:showPercent val="0"/>
          <c:showBubbleSize val="0"/>
        </c:dLbls>
        <c:gapWidth val="100"/>
        <c:axId val="144069376"/>
        <c:axId val="144071680"/>
      </c:barChart>
      <c:catAx>
        <c:axId val="14406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es-ES"/>
          </a:p>
        </c:txPr>
        <c:crossAx val="144071680"/>
        <c:crosses val="autoZero"/>
        <c:auto val="1"/>
        <c:lblAlgn val="ctr"/>
        <c:lblOffset val="100"/>
        <c:noMultiLvlLbl val="0"/>
      </c:catAx>
      <c:valAx>
        <c:axId val="144071680"/>
        <c:scaling>
          <c:orientation val="minMax"/>
        </c:scaling>
        <c:delete val="1"/>
        <c:axPos val="l"/>
        <c:numFmt formatCode="General" sourceLinked="1"/>
        <c:majorTickMark val="none"/>
        <c:minorTickMark val="none"/>
        <c:tickLblPos val="none"/>
        <c:crossAx val="144069376"/>
        <c:crosses val="autoZero"/>
        <c:crossBetween val="between"/>
      </c:valAx>
      <c:spPr>
        <a:noFill/>
        <a:ln>
          <a:noFill/>
        </a:ln>
        <a:effectLst/>
      </c:spPr>
    </c:plotArea>
    <c:legend>
      <c:legendPos val="b"/>
      <c:layout>
        <c:manualLayout>
          <c:xMode val="edge"/>
          <c:yMode val="edge"/>
          <c:x val="0.21264803149606298"/>
          <c:y val="0.89228254362941473"/>
          <c:w val="0.52426096213497786"/>
          <c:h val="6.8202008849898382E-2"/>
        </c:manualLayout>
      </c:layout>
      <c:overlay val="0"/>
    </c:legend>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23648293963256"/>
          <c:y val="5.4545454545454543E-2"/>
          <c:w val="0.31312458442694663"/>
          <c:h val="0.87263970412789316"/>
        </c:manualLayout>
      </c:layout>
      <c:barChart>
        <c:barDir val="bar"/>
        <c:grouping val="clustered"/>
        <c:varyColors val="0"/>
        <c:ser>
          <c:idx val="0"/>
          <c:order val="0"/>
          <c:tx>
            <c:strRef>
              <c:f>Sheet1!$B$1</c:f>
              <c:strCache>
                <c:ptCount val="1"/>
                <c:pt idx="0">
                  <c:v>Total España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Protección confiable y efectiva contra el embarazo</c:v>
                </c:pt>
                <c:pt idx="1">
                  <c:v>La seguridad</c:v>
                </c:pt>
                <c:pt idx="2">
                  <c:v>Regula el ciclo menstrual</c:v>
                </c:pt>
                <c:pt idx="3">
                  <c:v>Recomendación del doctor</c:v>
                </c:pt>
                <c:pt idx="4">
                  <c:v>Sin efectos secundarios</c:v>
                </c:pt>
                <c:pt idx="5">
                  <c:v>Precio</c:v>
                </c:pt>
                <c:pt idx="6">
                  <c:v>Seguridad en relación a no causar problemas de salud cardiovascular</c:v>
                </c:pt>
                <c:pt idx="7">
                  <c:v>Se adapta a mi estilo de vida</c:v>
                </c:pt>
                <c:pt idx="8">
                  <c:v>Reduce / elimina los síntomas del síndrome premenstrual</c:v>
                </c:pt>
                <c:pt idx="9">
                  <c:v>Seguridad en relación a no causar problemas hormonales</c:v>
                </c:pt>
                <c:pt idx="10">
                  <c:v>Aplicación conveniente</c:v>
                </c:pt>
              </c:strCache>
            </c:strRef>
          </c:cat>
          <c:val>
            <c:numRef>
              <c:f>Sheet1!$B$2:$B$12</c:f>
              <c:numCache>
                <c:formatCode>General</c:formatCode>
                <c:ptCount val="11"/>
                <c:pt idx="0">
                  <c:v>42</c:v>
                </c:pt>
                <c:pt idx="1">
                  <c:v>33</c:v>
                </c:pt>
                <c:pt idx="2">
                  <c:v>28.999999999999996</c:v>
                </c:pt>
                <c:pt idx="3">
                  <c:v>23</c:v>
                </c:pt>
                <c:pt idx="4">
                  <c:v>19</c:v>
                </c:pt>
                <c:pt idx="5">
                  <c:v>16</c:v>
                </c:pt>
                <c:pt idx="6">
                  <c:v>15</c:v>
                </c:pt>
                <c:pt idx="7">
                  <c:v>13</c:v>
                </c:pt>
                <c:pt idx="8">
                  <c:v>11</c:v>
                </c:pt>
                <c:pt idx="9">
                  <c:v>10</c:v>
                </c:pt>
                <c:pt idx="10">
                  <c:v>10</c:v>
                </c:pt>
              </c:numCache>
            </c:numRef>
          </c:val>
          <c:extLst xmlns:c16r2="http://schemas.microsoft.com/office/drawing/2015/06/chart">
            <c:ext xmlns:c16="http://schemas.microsoft.com/office/drawing/2014/chart" uri="{C3380CC4-5D6E-409C-BE32-E72D297353CC}">
              <c16:uniqueId val="{00000002-13BF-49C7-A0D3-DDD558B18629}"/>
            </c:ext>
          </c:extLst>
        </c:ser>
        <c:ser>
          <c:idx val="1"/>
          <c:order val="1"/>
          <c:tx>
            <c:strRef>
              <c:f>Sheet1!$C$1</c:f>
              <c:strCache>
                <c:ptCount val="1"/>
                <c:pt idx="0">
                  <c:v>Media de los países</c:v>
                </c:pt>
              </c:strCache>
            </c:strRef>
          </c:tx>
          <c:spPr>
            <a:solidFill>
              <a:schemeClr val="bg1">
                <a:lumMod val="85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Protección confiable y efectiva contra el embarazo</c:v>
                </c:pt>
                <c:pt idx="1">
                  <c:v>La seguridad</c:v>
                </c:pt>
                <c:pt idx="2">
                  <c:v>Regula el ciclo menstrual</c:v>
                </c:pt>
                <c:pt idx="3">
                  <c:v>Recomendación del doctor</c:v>
                </c:pt>
                <c:pt idx="4">
                  <c:v>Sin efectos secundarios</c:v>
                </c:pt>
                <c:pt idx="5">
                  <c:v>Precio</c:v>
                </c:pt>
                <c:pt idx="6">
                  <c:v>Seguridad en relación a no causar problemas de salud cardiovascular</c:v>
                </c:pt>
                <c:pt idx="7">
                  <c:v>Se adapta a mi estilo de vida</c:v>
                </c:pt>
                <c:pt idx="8">
                  <c:v>Reduce / elimina los síntomas del síndrome premenstrual</c:v>
                </c:pt>
                <c:pt idx="9">
                  <c:v>Seguridad en relación a no causar problemas hormonales</c:v>
                </c:pt>
                <c:pt idx="10">
                  <c:v>Aplicación conveniente</c:v>
                </c:pt>
              </c:strCache>
            </c:strRef>
          </c:cat>
          <c:val>
            <c:numRef>
              <c:f>Sheet1!$C$2:$C$12</c:f>
              <c:numCache>
                <c:formatCode>General</c:formatCode>
                <c:ptCount val="11"/>
                <c:pt idx="0">
                  <c:v>38</c:v>
                </c:pt>
                <c:pt idx="1">
                  <c:v>26</c:v>
                </c:pt>
                <c:pt idx="2">
                  <c:v>37</c:v>
                </c:pt>
                <c:pt idx="3">
                  <c:v>26</c:v>
                </c:pt>
                <c:pt idx="4">
                  <c:v>11</c:v>
                </c:pt>
                <c:pt idx="5">
                  <c:v>12</c:v>
                </c:pt>
                <c:pt idx="6">
                  <c:v>4</c:v>
                </c:pt>
                <c:pt idx="7">
                  <c:v>18</c:v>
                </c:pt>
                <c:pt idx="8">
                  <c:v>11</c:v>
                </c:pt>
                <c:pt idx="9">
                  <c:v>6</c:v>
                </c:pt>
                <c:pt idx="10">
                  <c:v>18</c:v>
                </c:pt>
              </c:numCache>
            </c:numRef>
          </c:val>
          <c:extLst xmlns:c16r2="http://schemas.microsoft.com/office/drawing/2015/06/chart">
            <c:ext xmlns:c16="http://schemas.microsoft.com/office/drawing/2014/chart" uri="{C3380CC4-5D6E-409C-BE32-E72D297353CC}">
              <c16:uniqueId val="{00000000-56F6-4330-8FE3-A044648F16B1}"/>
            </c:ext>
          </c:extLst>
        </c:ser>
        <c:dLbls>
          <c:showLegendKey val="0"/>
          <c:showVal val="0"/>
          <c:showCatName val="0"/>
          <c:showSerName val="0"/>
          <c:showPercent val="0"/>
          <c:showBubbleSize val="0"/>
        </c:dLbls>
        <c:gapWidth val="100"/>
        <c:axId val="144869632"/>
        <c:axId val="144871424"/>
      </c:barChart>
      <c:catAx>
        <c:axId val="144869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b" anchorCtr="1"/>
          <a:lstStyle/>
          <a:p>
            <a:pPr>
              <a:defRPr sz="1400" b="0" i="0" u="none" strike="noStrike" kern="1200" baseline="0">
                <a:solidFill>
                  <a:srgbClr val="717171"/>
                </a:solidFill>
                <a:latin typeface="+mn-lt"/>
                <a:ea typeface="+mn-ea"/>
                <a:cs typeface="+mn-cs"/>
              </a:defRPr>
            </a:pPr>
            <a:endParaRPr lang="es-ES"/>
          </a:p>
        </c:txPr>
        <c:crossAx val="144871424"/>
        <c:crosses val="autoZero"/>
        <c:auto val="1"/>
        <c:lblAlgn val="ctr"/>
        <c:lblOffset val="100"/>
        <c:noMultiLvlLbl val="0"/>
      </c:catAx>
      <c:valAx>
        <c:axId val="144871424"/>
        <c:scaling>
          <c:orientation val="minMax"/>
          <c:max val="100"/>
          <c:min val="0"/>
        </c:scaling>
        <c:delete val="1"/>
        <c:axPos val="t"/>
        <c:numFmt formatCode="General" sourceLinked="1"/>
        <c:majorTickMark val="out"/>
        <c:minorTickMark val="none"/>
        <c:tickLblPos val="none"/>
        <c:crossAx val="144869632"/>
        <c:crosses val="autoZero"/>
        <c:crossBetween val="between"/>
      </c:valAx>
      <c:spPr>
        <a:noFill/>
        <a:ln>
          <a:noFill/>
        </a:ln>
        <a:effectLst/>
      </c:spPr>
    </c:plotArea>
    <c:legend>
      <c:legendPos val="r"/>
      <c:layout>
        <c:manualLayout>
          <c:xMode val="edge"/>
          <c:yMode val="edge"/>
          <c:x val="0.75234505686789155"/>
          <c:y val="0.12732450489143401"/>
          <c:w val="0.15237384076990376"/>
          <c:h val="0.13020376998329755"/>
        </c:manualLayout>
      </c:layout>
      <c:overlay val="0"/>
      <c:txPr>
        <a:bodyPr/>
        <a:lstStyle/>
        <a:p>
          <a:pPr>
            <a:defRPr sz="14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30052493438318"/>
          <c:y val="0"/>
          <c:w val="0.46019798775153098"/>
          <c:h val="0.98699936857861181"/>
        </c:manualLayout>
      </c:layout>
      <c:barChart>
        <c:barDir val="bar"/>
        <c:grouping val="clustered"/>
        <c:varyColors val="0"/>
        <c:ser>
          <c:idx val="0"/>
          <c:order val="0"/>
          <c:tx>
            <c:strRef>
              <c:f>Sheet1!$B$1</c:f>
              <c:strCache>
                <c:ptCount val="1"/>
                <c:pt idx="0">
                  <c:v>Total España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Ginecólogo</c:v>
                </c:pt>
                <c:pt idx="1">
                  <c:v>Mi compañero</c:v>
                </c:pt>
                <c:pt idx="2">
                  <c:v>Médico de familia</c:v>
                </c:pt>
                <c:pt idx="3">
                  <c:v>Internet</c:v>
                </c:pt>
                <c:pt idx="4">
                  <c:v>Amigos</c:v>
                </c:pt>
                <c:pt idx="5">
                  <c:v>Centros de planificación familiar, centros de información</c:v>
                </c:pt>
                <c:pt idx="6">
                  <c:v>Escuela secundaria</c:v>
                </c:pt>
                <c:pt idx="7">
                  <c:v>Parientes</c:v>
                </c:pt>
                <c:pt idx="8">
                  <c:v>prensa</c:v>
                </c:pt>
                <c:pt idx="9">
                  <c:v>Folleto informativo de la consulta del médico.</c:v>
                </c:pt>
                <c:pt idx="10">
                  <c:v>Matrona u otra enfermera practicante</c:v>
                </c:pt>
                <c:pt idx="11">
                  <c:v>Farmacéutico consultado</c:v>
                </c:pt>
                <c:pt idx="12">
                  <c:v>Redes sociales (Facebook, Twitter, etc.)</c:v>
                </c:pt>
                <c:pt idx="13">
                  <c:v>TV, radio</c:v>
                </c:pt>
                <c:pt idx="14">
                  <c:v>Otra manera</c:v>
                </c:pt>
                <c:pt idx="15">
                  <c:v>No se</c:v>
                </c:pt>
                <c:pt idx="17">
                  <c:v>Consultó a un ginecólogo</c:v>
                </c:pt>
              </c:strCache>
            </c:strRef>
          </c:cat>
          <c:val>
            <c:numRef>
              <c:f>Sheet1!$B$2:$B$17</c:f>
              <c:numCache>
                <c:formatCode>General</c:formatCode>
                <c:ptCount val="16"/>
                <c:pt idx="0">
                  <c:v>33</c:v>
                </c:pt>
                <c:pt idx="1">
                  <c:v>28.000000000000004</c:v>
                </c:pt>
                <c:pt idx="2">
                  <c:v>17</c:v>
                </c:pt>
                <c:pt idx="3">
                  <c:v>11</c:v>
                </c:pt>
                <c:pt idx="4">
                  <c:v>10</c:v>
                </c:pt>
                <c:pt idx="5">
                  <c:v>7.0000000000000009</c:v>
                </c:pt>
                <c:pt idx="6">
                  <c:v>7.0000000000000009</c:v>
                </c:pt>
                <c:pt idx="7">
                  <c:v>7.0000000000000009</c:v>
                </c:pt>
                <c:pt idx="8">
                  <c:v>6</c:v>
                </c:pt>
                <c:pt idx="9">
                  <c:v>3</c:v>
                </c:pt>
                <c:pt idx="10">
                  <c:v>3</c:v>
                </c:pt>
                <c:pt idx="11">
                  <c:v>3</c:v>
                </c:pt>
                <c:pt idx="12">
                  <c:v>3</c:v>
                </c:pt>
                <c:pt idx="13">
                  <c:v>2</c:v>
                </c:pt>
                <c:pt idx="14">
                  <c:v>7.0000000000000009</c:v>
                </c:pt>
                <c:pt idx="15">
                  <c:v>14.000000000000002</c:v>
                </c:pt>
              </c:numCache>
            </c:numRef>
          </c:val>
          <c:extLst xmlns:c16r2="http://schemas.microsoft.com/office/drawing/2015/06/chart">
            <c:ext xmlns:c16="http://schemas.microsoft.com/office/drawing/2014/chart" uri="{C3380CC4-5D6E-409C-BE32-E72D297353CC}">
              <c16:uniqueId val="{00000002-13BF-49C7-A0D3-DDD558B18629}"/>
            </c:ext>
          </c:extLst>
        </c:ser>
        <c:ser>
          <c:idx val="1"/>
          <c:order val="1"/>
          <c:tx>
            <c:strRef>
              <c:f>Sheet1!$C$1</c:f>
              <c:strCache>
                <c:ptCount val="1"/>
                <c:pt idx="0">
                  <c:v>Usuarias píldora España</c:v>
                </c:pt>
              </c:strCache>
            </c:strRef>
          </c:tx>
          <c:spPr>
            <a:solidFill>
              <a:schemeClr val="accent1">
                <a:lumMod val="75000"/>
              </a:schemeClr>
            </a:solidFill>
          </c:spPr>
          <c:invertIfNegative val="0"/>
          <c:dLbls>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Ginecólogo</c:v>
                </c:pt>
                <c:pt idx="1">
                  <c:v>Mi compañero</c:v>
                </c:pt>
                <c:pt idx="2">
                  <c:v>Médico de familia</c:v>
                </c:pt>
                <c:pt idx="3">
                  <c:v>Internet</c:v>
                </c:pt>
                <c:pt idx="4">
                  <c:v>Amigos</c:v>
                </c:pt>
                <c:pt idx="5">
                  <c:v>Centros de planificación familiar, centros de información</c:v>
                </c:pt>
                <c:pt idx="6">
                  <c:v>Escuela secundaria</c:v>
                </c:pt>
                <c:pt idx="7">
                  <c:v>Parientes</c:v>
                </c:pt>
                <c:pt idx="8">
                  <c:v>prensa</c:v>
                </c:pt>
                <c:pt idx="9">
                  <c:v>Folleto informativo de la consulta del médico.</c:v>
                </c:pt>
                <c:pt idx="10">
                  <c:v>Matrona u otra enfermera practicante</c:v>
                </c:pt>
                <c:pt idx="11">
                  <c:v>Farmacéutico consultado</c:v>
                </c:pt>
                <c:pt idx="12">
                  <c:v>Redes sociales (Facebook, Twitter, etc.)</c:v>
                </c:pt>
                <c:pt idx="13">
                  <c:v>TV, radio</c:v>
                </c:pt>
                <c:pt idx="14">
                  <c:v>Otra manera</c:v>
                </c:pt>
                <c:pt idx="15">
                  <c:v>No se</c:v>
                </c:pt>
                <c:pt idx="17">
                  <c:v>Consultó a un ginecólogo</c:v>
                </c:pt>
              </c:strCache>
            </c:strRef>
          </c:cat>
          <c:val>
            <c:numRef>
              <c:f>Sheet1!$C$2:$C$17</c:f>
              <c:numCache>
                <c:formatCode>General</c:formatCode>
                <c:ptCount val="16"/>
                <c:pt idx="0">
                  <c:v>57.999999999999993</c:v>
                </c:pt>
                <c:pt idx="1">
                  <c:v>20</c:v>
                </c:pt>
                <c:pt idx="2">
                  <c:v>35</c:v>
                </c:pt>
                <c:pt idx="3">
                  <c:v>14.000000000000002</c:v>
                </c:pt>
                <c:pt idx="4">
                  <c:v>11</c:v>
                </c:pt>
                <c:pt idx="5">
                  <c:v>14.000000000000002</c:v>
                </c:pt>
                <c:pt idx="6">
                  <c:v>4</c:v>
                </c:pt>
                <c:pt idx="7">
                  <c:v>6</c:v>
                </c:pt>
                <c:pt idx="8">
                  <c:v>9</c:v>
                </c:pt>
                <c:pt idx="9">
                  <c:v>5</c:v>
                </c:pt>
                <c:pt idx="10">
                  <c:v>5</c:v>
                </c:pt>
                <c:pt idx="11">
                  <c:v>11</c:v>
                </c:pt>
                <c:pt idx="12">
                  <c:v>3</c:v>
                </c:pt>
                <c:pt idx="13">
                  <c:v>0</c:v>
                </c:pt>
                <c:pt idx="14">
                  <c:v>0</c:v>
                </c:pt>
                <c:pt idx="15">
                  <c:v>3</c:v>
                </c:pt>
              </c:numCache>
            </c:numRef>
          </c:val>
          <c:extLst xmlns:c16r2="http://schemas.microsoft.com/office/drawing/2015/06/chart">
            <c:ext xmlns:c16="http://schemas.microsoft.com/office/drawing/2014/chart" uri="{C3380CC4-5D6E-409C-BE32-E72D297353CC}">
              <c16:uniqueId val="{00000000-767D-46B7-9390-1726C7144D14}"/>
            </c:ext>
          </c:extLst>
        </c:ser>
        <c:dLbls>
          <c:showLegendKey val="0"/>
          <c:showVal val="0"/>
          <c:showCatName val="0"/>
          <c:showSerName val="0"/>
          <c:showPercent val="0"/>
          <c:showBubbleSize val="0"/>
        </c:dLbls>
        <c:gapWidth val="100"/>
        <c:axId val="145117568"/>
        <c:axId val="145120640"/>
      </c:barChart>
      <c:catAx>
        <c:axId val="14511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0000"/>
                    <a:lumOff val="40000"/>
                  </a:schemeClr>
                </a:solidFill>
                <a:latin typeface="+mn-lt"/>
                <a:ea typeface="+mn-ea"/>
                <a:cs typeface="+mn-cs"/>
              </a:defRPr>
            </a:pPr>
            <a:endParaRPr lang="es-ES"/>
          </a:p>
        </c:txPr>
        <c:crossAx val="145120640"/>
        <c:crosses val="autoZero"/>
        <c:auto val="1"/>
        <c:lblAlgn val="ctr"/>
        <c:lblOffset val="100"/>
        <c:noMultiLvlLbl val="0"/>
      </c:catAx>
      <c:valAx>
        <c:axId val="145120640"/>
        <c:scaling>
          <c:orientation val="minMax"/>
          <c:max val="100"/>
          <c:min val="0"/>
        </c:scaling>
        <c:delete val="1"/>
        <c:axPos val="t"/>
        <c:numFmt formatCode="General" sourceLinked="1"/>
        <c:majorTickMark val="out"/>
        <c:minorTickMark val="none"/>
        <c:tickLblPos val="nextTo"/>
        <c:crossAx val="145117568"/>
        <c:crosses val="autoZero"/>
        <c:crossBetween val="between"/>
      </c:valAx>
      <c:spPr>
        <a:noFill/>
        <a:ln>
          <a:noFill/>
        </a:ln>
        <a:effectLst/>
      </c:spPr>
    </c:plotArea>
    <c:legend>
      <c:legendPos val="r"/>
      <c:layout>
        <c:manualLayout>
          <c:xMode val="edge"/>
          <c:yMode val="edge"/>
          <c:x val="0.79409877515310601"/>
          <c:y val="0.60005204352058172"/>
          <c:w val="0.12778477690288714"/>
          <c:h val="0.13640401769979638"/>
        </c:manualLayout>
      </c:layout>
      <c:overlay val="0"/>
      <c:spPr>
        <a:ln>
          <a:noFill/>
        </a:ln>
      </c:spPr>
      <c:txPr>
        <a:bodyPr/>
        <a:lstStyle/>
        <a:p>
          <a:pPr>
            <a:defRPr sz="1400"/>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22415544831089"/>
          <c:y val="3.4920652378778845E-2"/>
          <c:w val="0.37014615612564622"/>
          <c:h val="0.93015869524244232"/>
        </c:manualLayout>
      </c:layout>
      <c:barChart>
        <c:barDir val="bar"/>
        <c:grouping val="clustered"/>
        <c:varyColors val="0"/>
        <c:ser>
          <c:idx val="0"/>
          <c:order val="0"/>
          <c:tx>
            <c:strRef>
              <c:f>Sheet1!$B$1</c:f>
              <c:strCache>
                <c:ptCount val="1"/>
                <c:pt idx="0">
                  <c:v>Column1</c:v>
                </c:pt>
              </c:strCache>
            </c:strRef>
          </c:tx>
          <c:spPr>
            <a:solidFill>
              <a:srgbClr val="D5B000"/>
            </a:solidFill>
            <a:ln>
              <a:noFill/>
            </a:ln>
            <a:effectLst/>
          </c:spPr>
          <c:invertIfNegative val="0"/>
          <c:dPt>
            <c:idx val="8"/>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0-DBDC-44AD-BF65-CF1629083CF0}"/>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 través de una detallada anamnesis.</c:v>
                </c:pt>
                <c:pt idx="1">
                  <c:v>Recibió información detallada de su médico sobre la anticoncepción recetada</c:v>
                </c:pt>
                <c:pt idx="2">
                  <c:v>Leí el prospecto dentro del paquete.</c:v>
                </c:pt>
                <c:pt idx="3">
                  <c:v>Leí acerca de esto, busqué información en Internet</c:v>
                </c:pt>
                <c:pt idx="4">
                  <c:v>Recibí información detallada del farmacéutico sobre la anticoncepción</c:v>
                </c:pt>
                <c:pt idx="5">
                  <c:v>Leí sobre esto en las redes sociales (Facebook, Twitter)</c:v>
                </c:pt>
                <c:pt idx="6">
                  <c:v>Leí sobre esto en revistas, periódicos; oí hablar de eso en la televisión</c:v>
                </c:pt>
                <c:pt idx="7">
                  <c:v>Otra manera</c:v>
                </c:pt>
                <c:pt idx="8">
                  <c:v>Ninguna de las anteriores</c:v>
                </c:pt>
              </c:strCache>
            </c:strRef>
          </c:cat>
          <c:val>
            <c:numRef>
              <c:f>Sheet1!$B$2:$B$10</c:f>
              <c:numCache>
                <c:formatCode>General</c:formatCode>
                <c:ptCount val="9"/>
                <c:pt idx="0">
                  <c:v>59</c:v>
                </c:pt>
                <c:pt idx="1">
                  <c:v>38</c:v>
                </c:pt>
                <c:pt idx="2">
                  <c:v>35</c:v>
                </c:pt>
                <c:pt idx="3">
                  <c:v>24</c:v>
                </c:pt>
                <c:pt idx="4">
                  <c:v>18</c:v>
                </c:pt>
                <c:pt idx="5">
                  <c:v>4</c:v>
                </c:pt>
                <c:pt idx="6">
                  <c:v>1</c:v>
                </c:pt>
                <c:pt idx="7">
                  <c:v>1</c:v>
                </c:pt>
                <c:pt idx="8">
                  <c:v>8</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45562624"/>
        <c:axId val="145593472"/>
      </c:barChart>
      <c:catAx>
        <c:axId val="145562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45593472"/>
        <c:crosses val="autoZero"/>
        <c:auto val="1"/>
        <c:lblAlgn val="ctr"/>
        <c:lblOffset val="100"/>
        <c:noMultiLvlLbl val="0"/>
      </c:catAx>
      <c:valAx>
        <c:axId val="145593472"/>
        <c:scaling>
          <c:orientation val="minMax"/>
          <c:max val="70"/>
          <c:min val="0"/>
        </c:scaling>
        <c:delete val="1"/>
        <c:axPos val="t"/>
        <c:numFmt formatCode="General" sourceLinked="1"/>
        <c:majorTickMark val="out"/>
        <c:minorTickMark val="none"/>
        <c:tickLblPos val="none"/>
        <c:crossAx val="1455626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22415544831089"/>
          <c:y val="3.4920652378778845E-2"/>
          <c:w val="0.37014615612564622"/>
          <c:h val="0.93015869524244232"/>
        </c:manualLayout>
      </c:layout>
      <c:barChart>
        <c:barDir val="bar"/>
        <c:grouping val="clustered"/>
        <c:varyColors val="0"/>
        <c:ser>
          <c:idx val="0"/>
          <c:order val="0"/>
          <c:spPr>
            <a:solidFill>
              <a:srgbClr val="D5B000"/>
            </a:solidFill>
            <a:ln>
              <a:noFill/>
            </a:ln>
            <a:effectLst/>
          </c:spPr>
          <c:invertIfNegative val="0"/>
          <c:dLbls>
            <c:numFmt formatCode="#,##0" sourceLinked="0"/>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Tengo confianza en mí misma y me siento segura durante las relaciones sexuales porque uso un método anticonceptivo adecuado para evitar los efectos no deseados.</c:v>
                </c:pt>
                <c:pt idx="1">
                  <c:v>No quiero usar anticonceptivos que tengan una influencia negativa en mi libido (sexual).</c:v>
                </c:pt>
                <c:pt idx="2">
                  <c:v>No quiero usar anticonceptivos que sean interrumpan mis relaciones sexuales.</c:v>
                </c:pt>
                <c:pt idx="3">
                  <c:v>Siento que debo tolerar la pérdida de la libido por el bien de la anticoncepción segura.</c:v>
                </c:pt>
                <c:pt idx="4">
                  <c:v>Preferiría enfrentar el impacto de una anticoncepción menos efectiva en mi vida sexual que en los posibles efectos secundarios.</c:v>
                </c:pt>
                <c:pt idx="5">
                  <c:v>Siento que debo tolerar algunos inconvenientes durante mis relaciones sexuales por el bien de la anticoncepción segura.</c:v>
                </c:pt>
                <c:pt idx="6">
                  <c:v>No tengo la confianza en mí misma ni la seguridad suficiente durante mis relaciones sexuales – Me preocupa sufrir un embarazo no deseado</c:v>
                </c:pt>
              </c:strCache>
            </c:strRef>
          </c:cat>
          <c:val>
            <c:numRef>
              <c:f>Sheet1!$B$2:$B$8</c:f>
              <c:numCache>
                <c:formatCode>General</c:formatCode>
                <c:ptCount val="7"/>
                <c:pt idx="0">
                  <c:v>51</c:v>
                </c:pt>
                <c:pt idx="1">
                  <c:v>28.000000000000004</c:v>
                </c:pt>
                <c:pt idx="2">
                  <c:v>25</c:v>
                </c:pt>
                <c:pt idx="3">
                  <c:v>15</c:v>
                </c:pt>
                <c:pt idx="4">
                  <c:v>13</c:v>
                </c:pt>
                <c:pt idx="5">
                  <c:v>8</c:v>
                </c:pt>
                <c:pt idx="6">
                  <c:v>6</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34"/>
        <c:axId val="147906944"/>
        <c:axId val="147908480"/>
      </c:barChart>
      <c:catAx>
        <c:axId val="14790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47908480"/>
        <c:crosses val="autoZero"/>
        <c:auto val="1"/>
        <c:lblAlgn val="ctr"/>
        <c:lblOffset val="100"/>
        <c:noMultiLvlLbl val="0"/>
      </c:catAx>
      <c:valAx>
        <c:axId val="147908480"/>
        <c:scaling>
          <c:orientation val="minMax"/>
          <c:max val="70"/>
          <c:min val="0"/>
        </c:scaling>
        <c:delete val="1"/>
        <c:axPos val="t"/>
        <c:numFmt formatCode="General" sourceLinked="1"/>
        <c:majorTickMark val="out"/>
        <c:minorTickMark val="none"/>
        <c:tickLblPos val="none"/>
        <c:crossAx val="14790694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Total España</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Prefiero afrontar, el impacto de la anticoncepción menos eficaz en mi vida sexual que los posibles efectos secundarios de la anticoncepción hormonal</c:v>
                </c:pt>
              </c:strCache>
            </c:strRef>
          </c:cat>
          <c:val>
            <c:numRef>
              <c:f>Sheet1!$B$2</c:f>
              <c:numCache>
                <c:formatCode>General</c:formatCode>
                <c:ptCount val="1"/>
                <c:pt idx="0">
                  <c:v>17</c:v>
                </c:pt>
              </c:numCache>
            </c:numRef>
          </c:val>
          <c:extLst xmlns:c16r2="http://schemas.microsoft.com/office/drawing/2015/06/chart">
            <c:ext xmlns:c16="http://schemas.microsoft.com/office/drawing/2014/chart" uri="{C3380CC4-5D6E-409C-BE32-E72D297353CC}">
              <c16:uniqueId val="{00000000-EC94-4644-A645-75CAEA2A17F9}"/>
            </c:ext>
          </c:extLst>
        </c:ser>
        <c:ser>
          <c:idx val="1"/>
          <c:order val="1"/>
          <c:tx>
            <c:strRef>
              <c:f>Sheet1!$C$1</c:f>
              <c:strCache>
                <c:ptCount val="1"/>
                <c:pt idx="0">
                  <c:v>Media de los países</c:v>
                </c:pt>
              </c:strCache>
            </c:strRef>
          </c:tx>
          <c:spPr>
            <a:solidFill>
              <a:schemeClr val="tx1">
                <a:lumMod val="20000"/>
                <a:lumOff val="80000"/>
              </a:schemeClr>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Prefiero afrontar, el impacto de la anticoncepción menos eficaz en mi vida sexual que los posibles efectos secundarios de la anticoncepción hormonal</c:v>
                </c:pt>
              </c:strCache>
            </c:strRef>
          </c:cat>
          <c:val>
            <c:numRef>
              <c:f>Sheet1!$C$2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1-EC94-4644-A645-75CAEA2A17F9}"/>
            </c:ext>
          </c:extLst>
        </c:ser>
        <c:dLbls>
          <c:showLegendKey val="0"/>
          <c:showVal val="0"/>
          <c:showCatName val="0"/>
          <c:showSerName val="0"/>
          <c:showPercent val="0"/>
          <c:showBubbleSize val="0"/>
        </c:dLbls>
        <c:gapWidth val="150"/>
        <c:axId val="147741312"/>
        <c:axId val="147743104"/>
      </c:barChart>
      <c:catAx>
        <c:axId val="147741312"/>
        <c:scaling>
          <c:orientation val="maxMin"/>
        </c:scaling>
        <c:delete val="0"/>
        <c:axPos val="l"/>
        <c:numFmt formatCode="General" sourceLinked="0"/>
        <c:majorTickMark val="none"/>
        <c:minorTickMark val="none"/>
        <c:tickLblPos val="nextTo"/>
        <c:crossAx val="147743104"/>
        <c:crosses val="autoZero"/>
        <c:auto val="1"/>
        <c:lblAlgn val="ctr"/>
        <c:lblOffset val="100"/>
        <c:noMultiLvlLbl val="0"/>
      </c:catAx>
      <c:valAx>
        <c:axId val="147743104"/>
        <c:scaling>
          <c:orientation val="minMax"/>
          <c:max val="50"/>
          <c:min val="0"/>
        </c:scaling>
        <c:delete val="1"/>
        <c:axPos val="t"/>
        <c:numFmt formatCode="General" sourceLinked="1"/>
        <c:majorTickMark val="out"/>
        <c:minorTickMark val="none"/>
        <c:tickLblPos val="none"/>
        <c:crossAx val="147741312"/>
        <c:crosses val="autoZero"/>
        <c:crossBetween val="between"/>
      </c:valAx>
    </c:plotArea>
    <c:legend>
      <c:legendPos val="r"/>
      <c:layout>
        <c:manualLayout>
          <c:xMode val="edge"/>
          <c:yMode val="edge"/>
          <c:x val="0.71625352639885453"/>
          <c:y val="0.72849616020219699"/>
          <c:w val="0.21195158731104141"/>
          <c:h val="0.24053854379313699"/>
        </c:manualLayout>
      </c:layout>
      <c:overlay val="0"/>
      <c:spPr>
        <a:ln>
          <a:noFill/>
        </a:ln>
      </c:spPr>
    </c:legend>
    <c:plotVisOnly val="1"/>
    <c:dispBlanksAs val="gap"/>
    <c:showDLblsOverMax val="0"/>
  </c:chart>
  <c:txPr>
    <a:bodyPr/>
    <a:lstStyle/>
    <a:p>
      <a:pPr>
        <a:defRPr sz="1400"/>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1" u="none" strike="noStrike" kern="1200" baseline="0">
                <a:solidFill>
                  <a:srgbClr val="717171"/>
                </a:solidFill>
                <a:latin typeface="+mn-lt"/>
                <a:ea typeface="+mn-ea"/>
                <a:cs typeface="+mn-cs"/>
              </a:defRPr>
            </a:pPr>
            <a:r>
              <a:rPr lang="es-ES" dirty="0"/>
              <a:t>Prefiero afrontar, el impacto de la anticoncepción menos eficaz en mi vida sexual que los posibles efectos secundarios de la anticoncepción hormonal </a:t>
            </a:r>
          </a:p>
        </c:rich>
      </c:tx>
      <c:layout>
        <c:manualLayout>
          <c:xMode val="edge"/>
          <c:yMode val="edge"/>
          <c:x val="0.1112134186351706"/>
          <c:y val="8.8888888888888892E-2"/>
        </c:manualLayout>
      </c:layout>
      <c:overlay val="0"/>
    </c:title>
    <c:autoTitleDeleted val="0"/>
    <c:plotArea>
      <c:layout>
        <c:manualLayout>
          <c:layoutTarget val="inner"/>
          <c:xMode val="edge"/>
          <c:yMode val="edge"/>
          <c:x val="2.2357723577235811E-2"/>
          <c:y val="0.46849956255468067"/>
          <c:w val="0.9552845528455286"/>
          <c:h val="0.33867862350539518"/>
        </c:manualLayout>
      </c:layout>
      <c:barChart>
        <c:barDir val="col"/>
        <c:grouping val="clustered"/>
        <c:varyColors val="0"/>
        <c:ser>
          <c:idx val="0"/>
          <c:order val="0"/>
          <c:tx>
            <c:strRef>
              <c:f>Sheet1!$A$2</c:f>
              <c:strCache>
                <c:ptCount val="1"/>
                <c:pt idx="0">
                  <c:v>I rather face the less effective contraception’s impact on my sexual life than the possible side effects of hormonal contraception</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Usuaria píldora</c:v>
                </c:pt>
                <c:pt idx="1">
                  <c:v>Usuaria preservativo</c:v>
                </c:pt>
                <c:pt idx="2">
                  <c:v>Otros metodos</c:v>
                </c:pt>
                <c:pt idx="3">
                  <c:v>no uso anticonceptivos</c:v>
                </c:pt>
              </c:strCache>
            </c:strRef>
          </c:cat>
          <c:val>
            <c:numRef>
              <c:f>Sheet1!$B$2:$E$2</c:f>
              <c:numCache>
                <c:formatCode>General</c:formatCode>
                <c:ptCount val="4"/>
                <c:pt idx="0">
                  <c:v>13</c:v>
                </c:pt>
                <c:pt idx="1">
                  <c:v>22</c:v>
                </c:pt>
                <c:pt idx="2">
                  <c:v>17</c:v>
                </c:pt>
                <c:pt idx="3">
                  <c:v>11</c:v>
                </c:pt>
              </c:numCache>
            </c:numRef>
          </c:val>
          <c:extLst xmlns:c16r2="http://schemas.microsoft.com/office/drawing/2015/06/chart">
            <c:ext xmlns:c16="http://schemas.microsoft.com/office/drawing/2014/chart" uri="{C3380CC4-5D6E-409C-BE32-E72D297353CC}">
              <c16:uniqueId val="{00000000-B993-49C2-B8C4-CDEF0A2DC4D8}"/>
            </c:ext>
          </c:extLst>
        </c:ser>
        <c:dLbls>
          <c:showLegendKey val="0"/>
          <c:showVal val="0"/>
          <c:showCatName val="0"/>
          <c:showSerName val="0"/>
          <c:showPercent val="0"/>
          <c:showBubbleSize val="0"/>
        </c:dLbls>
        <c:gapWidth val="150"/>
        <c:axId val="147768064"/>
        <c:axId val="147769600"/>
      </c:barChart>
      <c:catAx>
        <c:axId val="147768064"/>
        <c:scaling>
          <c:orientation val="minMax"/>
        </c:scaling>
        <c:delete val="0"/>
        <c:axPos val="b"/>
        <c:numFmt formatCode="General" sourceLinked="0"/>
        <c:majorTickMark val="none"/>
        <c:minorTickMark val="none"/>
        <c:tickLblPos val="nextTo"/>
        <c:crossAx val="147769600"/>
        <c:crosses val="autoZero"/>
        <c:auto val="1"/>
        <c:lblAlgn val="ctr"/>
        <c:lblOffset val="100"/>
        <c:noMultiLvlLbl val="0"/>
      </c:catAx>
      <c:valAx>
        <c:axId val="147769600"/>
        <c:scaling>
          <c:orientation val="minMax"/>
        </c:scaling>
        <c:delete val="1"/>
        <c:axPos val="l"/>
        <c:numFmt formatCode="General" sourceLinked="1"/>
        <c:majorTickMark val="out"/>
        <c:minorTickMark val="none"/>
        <c:tickLblPos val="none"/>
        <c:crossAx val="147768064"/>
        <c:crosses val="autoZero"/>
        <c:crossBetween val="between"/>
      </c:valAx>
    </c:plotArea>
    <c:plotVisOnly val="1"/>
    <c:dispBlanksAs val="gap"/>
    <c:showDLblsOverMax val="0"/>
  </c:chart>
  <c:txPr>
    <a:bodyPr/>
    <a:lstStyle/>
    <a:p>
      <a:pPr>
        <a:defRPr sz="1400"/>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012E-2"/>
          <c:w val="0.62224911194613464"/>
          <c:h val="0.80618477110102549"/>
        </c:manualLayout>
      </c:layout>
      <c:barChart>
        <c:barDir val="col"/>
        <c:grouping val="stacked"/>
        <c:varyColors val="0"/>
        <c:ser>
          <c:idx val="0"/>
          <c:order val="0"/>
          <c:tx>
            <c:strRef>
              <c:f>Sheet1!$A$2</c:f>
              <c:strCache>
                <c:ptCount val="1"/>
                <c:pt idx="0">
                  <c:v>NS/NC.</c:v>
                </c:pt>
              </c:strCache>
            </c:strRef>
          </c:tx>
          <c:spPr>
            <a:solidFill>
              <a:schemeClr val="tx2">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Sheet1!$B$2:$C$2</c:f>
              <c:numCache>
                <c:formatCode>General</c:formatCode>
                <c:ptCount val="2"/>
                <c:pt idx="0">
                  <c:v>25</c:v>
                </c:pt>
                <c:pt idx="1">
                  <c:v>29</c:v>
                </c:pt>
              </c:numCache>
            </c:numRef>
          </c:val>
          <c:extLst xmlns:c16r2="http://schemas.microsoft.com/office/drawing/2015/06/chart">
            <c:ext xmlns:c16="http://schemas.microsoft.com/office/drawing/2014/chart" uri="{C3380CC4-5D6E-409C-BE32-E72D297353CC}">
              <c16:uniqueId val="{00000000-C8E7-460C-9FE3-F4064B8A1BA0}"/>
            </c:ext>
          </c:extLst>
        </c:ser>
        <c:ser>
          <c:idx val="1"/>
          <c:order val="1"/>
          <c:tx>
            <c:strRef>
              <c:f>Sheet1!$A$3</c:f>
              <c:strCache>
                <c:ptCount val="1"/>
                <c:pt idx="0">
                  <c:v>No consideraría el uso del DIU en el futuro.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Sheet1!$B$3:$C$3</c:f>
              <c:numCache>
                <c:formatCode>General</c:formatCode>
                <c:ptCount val="2"/>
                <c:pt idx="0">
                  <c:v>37</c:v>
                </c:pt>
                <c:pt idx="1">
                  <c:v>38</c:v>
                </c:pt>
              </c:numCache>
            </c:numRef>
          </c:val>
          <c:extLst xmlns:c16r2="http://schemas.microsoft.com/office/drawing/2015/06/chart">
            <c:ext xmlns:c16="http://schemas.microsoft.com/office/drawing/2014/chart" uri="{C3380CC4-5D6E-409C-BE32-E72D297353CC}">
              <c16:uniqueId val="{00000001-C8E7-460C-9FE3-F4064B8A1BA0}"/>
            </c:ext>
          </c:extLst>
        </c:ser>
        <c:ser>
          <c:idx val="2"/>
          <c:order val="2"/>
          <c:tx>
            <c:strRef>
              <c:f>Sheet1!$A$4</c:f>
              <c:strCache>
                <c:ptCount val="1"/>
                <c:pt idx="0">
                  <c:v>Podría considerar el uso del DIU en el futuro.</c:v>
                </c:pt>
              </c:strCache>
            </c:strRef>
          </c:tx>
          <c:spPr>
            <a:solidFill>
              <a:schemeClr val="tx2">
                <a:lumMod val="60000"/>
                <a:lumOff val="4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Sheet1!$B$4:$C$4</c:f>
              <c:numCache>
                <c:formatCode>General</c:formatCode>
                <c:ptCount val="2"/>
                <c:pt idx="0">
                  <c:v>20</c:v>
                </c:pt>
                <c:pt idx="1">
                  <c:v>17</c:v>
                </c:pt>
              </c:numCache>
            </c:numRef>
          </c:val>
          <c:extLst xmlns:c16r2="http://schemas.microsoft.com/office/drawing/2015/06/chart">
            <c:ext xmlns:c16="http://schemas.microsoft.com/office/drawing/2014/chart" uri="{C3380CC4-5D6E-409C-BE32-E72D297353CC}">
              <c16:uniqueId val="{00000002-C8E7-460C-9FE3-F4064B8A1BA0}"/>
            </c:ext>
          </c:extLst>
        </c:ser>
        <c:ser>
          <c:idx val="3"/>
          <c:order val="3"/>
          <c:tx>
            <c:strRef>
              <c:f>Sheet1!$A$5</c:f>
              <c:strCache>
                <c:ptCount val="1"/>
                <c:pt idx="0">
                  <c:v>Consideraría seriamente, utilizar el DIU en el futuro.</c:v>
                </c:pt>
              </c:strCache>
            </c:strRef>
          </c:tx>
          <c:spPr>
            <a:solidFill>
              <a:srgbClr val="5091CD"/>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Sheet1!$B$5:$C$5</c:f>
              <c:numCache>
                <c:formatCode>General</c:formatCode>
                <c:ptCount val="2"/>
                <c:pt idx="0">
                  <c:v>9</c:v>
                </c:pt>
                <c:pt idx="1">
                  <c:v>8</c:v>
                </c:pt>
              </c:numCache>
            </c:numRef>
          </c:val>
          <c:extLst xmlns:c16r2="http://schemas.microsoft.com/office/drawing/2015/06/chart">
            <c:ext xmlns:c16="http://schemas.microsoft.com/office/drawing/2014/chart" uri="{C3380CC4-5D6E-409C-BE32-E72D297353CC}">
              <c16:uniqueId val="{00000003-C8E7-460C-9FE3-F4064B8A1BA0}"/>
            </c:ext>
          </c:extLst>
        </c:ser>
        <c:ser>
          <c:idx val="4"/>
          <c:order val="4"/>
          <c:tx>
            <c:strRef>
              <c:f>Sheet1!$A$6</c:f>
              <c:strCache>
                <c:ptCount val="1"/>
                <c:pt idx="0">
                  <c:v>Seguramente considere utilizar el DIU en un futuro.</c:v>
                </c:pt>
              </c:strCache>
            </c:strRef>
          </c:tx>
          <c:spPr>
            <a:solidFill>
              <a:srgbClr val="0070C0"/>
            </a:solidFill>
            <a:effectLst/>
          </c:spPr>
          <c:invertIfNegative val="0"/>
          <c:dLbls>
            <c:dLbl>
              <c:idx val="0"/>
              <c:spPr>
                <a:noFill/>
                <a:ln>
                  <a:noFill/>
                </a:ln>
                <a:effectLst/>
              </c:spPr>
              <c:txPr>
                <a:bodyPr wrap="square" lIns="38100" tIns="19050" rIns="38100" bIns="19050" anchor="ctr">
                  <a:spAutoFit/>
                </a:bodyPr>
                <a:lstStyle/>
                <a:p>
                  <a:pPr>
                    <a:defRPr>
                      <a:solidFill>
                        <a:schemeClr val="bg1"/>
                      </a:solidFill>
                    </a:defRPr>
                  </a:pPr>
                  <a:endParaRPr lang="es-E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Sheet1!$B$6:$C$6</c:f>
              <c:numCache>
                <c:formatCode>General</c:formatCode>
                <c:ptCount val="2"/>
                <c:pt idx="0">
                  <c:v>9</c:v>
                </c:pt>
                <c:pt idx="1">
                  <c:v>8</c:v>
                </c:pt>
              </c:numCache>
            </c:numRef>
          </c:val>
          <c:extLst xmlns:c16r2="http://schemas.microsoft.com/office/drawing/2015/06/chart">
            <c:ext xmlns:c16="http://schemas.microsoft.com/office/drawing/2014/chart" uri="{C3380CC4-5D6E-409C-BE32-E72D297353CC}">
              <c16:uniqueId val="{00000005-C8E7-460C-9FE3-F4064B8A1BA0}"/>
            </c:ext>
          </c:extLst>
        </c:ser>
        <c:dLbls>
          <c:showLegendKey val="0"/>
          <c:showVal val="1"/>
          <c:showCatName val="0"/>
          <c:showSerName val="0"/>
          <c:showPercent val="0"/>
          <c:showBubbleSize val="0"/>
        </c:dLbls>
        <c:gapWidth val="30"/>
        <c:overlap val="100"/>
        <c:axId val="149325312"/>
        <c:axId val="149326848"/>
      </c:barChart>
      <c:catAx>
        <c:axId val="149325312"/>
        <c:scaling>
          <c:orientation val="minMax"/>
        </c:scaling>
        <c:delete val="0"/>
        <c:axPos val="b"/>
        <c:numFmt formatCode="General" sourceLinked="0"/>
        <c:majorTickMark val="none"/>
        <c:minorTickMark val="none"/>
        <c:tickLblPos val="nextTo"/>
        <c:crossAx val="149326848"/>
        <c:crosses val="autoZero"/>
        <c:auto val="1"/>
        <c:lblAlgn val="ctr"/>
        <c:lblOffset val="100"/>
        <c:noMultiLvlLbl val="0"/>
      </c:catAx>
      <c:valAx>
        <c:axId val="149326848"/>
        <c:scaling>
          <c:orientation val="minMax"/>
          <c:max val="100"/>
        </c:scaling>
        <c:delete val="1"/>
        <c:axPos val="l"/>
        <c:numFmt formatCode="General" sourceLinked="1"/>
        <c:majorTickMark val="out"/>
        <c:minorTickMark val="none"/>
        <c:tickLblPos val="none"/>
        <c:crossAx val="149325312"/>
        <c:crosses val="autoZero"/>
        <c:crossBetween val="between"/>
        <c:majorUnit val="20"/>
      </c:valAx>
    </c:plotArea>
    <c:legend>
      <c:legendPos val="r"/>
      <c:layout>
        <c:manualLayout>
          <c:xMode val="edge"/>
          <c:yMode val="edge"/>
          <c:x val="0.65256963847261062"/>
          <c:y val="3.6711117284808165E-2"/>
          <c:w val="0.33130132926932626"/>
          <c:h val="0.86189285548919115"/>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8531727651692E-2"/>
          <c:y val="3.5483870967742012E-2"/>
          <c:w val="0.58695491740003092"/>
          <c:h val="0.80618477110102549"/>
        </c:manualLayout>
      </c:layout>
      <c:barChart>
        <c:barDir val="col"/>
        <c:grouping val="stacked"/>
        <c:varyColors val="0"/>
        <c:ser>
          <c:idx val="0"/>
          <c:order val="0"/>
          <c:tx>
            <c:strRef>
              <c:f>Sheet1!$A$2</c:f>
              <c:strCache>
                <c:ptCount val="1"/>
                <c:pt idx="0">
                  <c:v>No considero usar el DIU en el futuro.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de 25-28 años</c:v>
                </c:pt>
                <c:pt idx="1">
                  <c:v>de 29-50 años</c:v>
                </c:pt>
              </c:strCache>
            </c:strRef>
          </c:cat>
          <c:val>
            <c:numRef>
              <c:f>Sheet1!$B$2:$C$2</c:f>
              <c:numCache>
                <c:formatCode>General</c:formatCode>
                <c:ptCount val="2"/>
                <c:pt idx="0">
                  <c:v>21</c:v>
                </c:pt>
                <c:pt idx="1">
                  <c:v>42</c:v>
                </c:pt>
              </c:numCache>
            </c:numRef>
          </c:val>
          <c:extLst xmlns:c16r2="http://schemas.microsoft.com/office/drawing/2015/06/chart">
            <c:ext xmlns:c16="http://schemas.microsoft.com/office/drawing/2014/chart" uri="{C3380CC4-5D6E-409C-BE32-E72D297353CC}">
              <c16:uniqueId val="{00000000-87E5-4D57-A52D-7276BD1EC419}"/>
            </c:ext>
          </c:extLst>
        </c:ser>
        <c:ser>
          <c:idx val="1"/>
          <c:order val="1"/>
          <c:tx>
            <c:strRef>
              <c:f>Sheet1!$A$3</c:f>
              <c:strCache>
                <c:ptCount val="1"/>
                <c:pt idx="0">
                  <c:v>Podría considerar el uso del DIU+ NS/NC.</c:v>
                </c:pt>
              </c:strCache>
            </c:strRef>
          </c:tx>
          <c:spPr>
            <a:solidFill>
              <a:schemeClr val="tx2">
                <a:lumMod val="60000"/>
                <a:lumOff val="4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de 25-28 años</c:v>
                </c:pt>
                <c:pt idx="1">
                  <c:v>de 29-50 años</c:v>
                </c:pt>
              </c:strCache>
            </c:strRef>
          </c:cat>
          <c:val>
            <c:numRef>
              <c:f>Sheet1!$B$3:$C$3</c:f>
              <c:numCache>
                <c:formatCode>General</c:formatCode>
                <c:ptCount val="2"/>
                <c:pt idx="0">
                  <c:v>58</c:v>
                </c:pt>
                <c:pt idx="1">
                  <c:v>40</c:v>
                </c:pt>
              </c:numCache>
            </c:numRef>
          </c:val>
          <c:extLst xmlns:c16r2="http://schemas.microsoft.com/office/drawing/2015/06/chart">
            <c:ext xmlns:c16="http://schemas.microsoft.com/office/drawing/2014/chart" uri="{C3380CC4-5D6E-409C-BE32-E72D297353CC}">
              <c16:uniqueId val="{00000001-87E5-4D57-A52D-7276BD1EC419}"/>
            </c:ext>
          </c:extLst>
        </c:ser>
        <c:ser>
          <c:idx val="2"/>
          <c:order val="2"/>
          <c:tx>
            <c:strRef>
              <c:f>Sheet1!$A$4</c:f>
              <c:strCache>
                <c:ptCount val="1"/>
                <c:pt idx="0">
                  <c:v>Considero (segura o seriamente) utilizar el DIU.</c:v>
                </c:pt>
              </c:strCache>
            </c:strRef>
          </c:tx>
          <c:spPr>
            <a:solidFill>
              <a:srgbClr val="0070C0"/>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de 25-28 años</c:v>
                </c:pt>
                <c:pt idx="1">
                  <c:v>de 29-50 años</c:v>
                </c:pt>
              </c:strCache>
            </c:strRef>
          </c:cat>
          <c:val>
            <c:numRef>
              <c:f>Sheet1!$B$4:$C$4</c:f>
              <c:numCache>
                <c:formatCode>General</c:formatCode>
                <c:ptCount val="2"/>
                <c:pt idx="0">
                  <c:v>21</c:v>
                </c:pt>
                <c:pt idx="1">
                  <c:v>18</c:v>
                </c:pt>
              </c:numCache>
            </c:numRef>
          </c:val>
          <c:extLst xmlns:c16r2="http://schemas.microsoft.com/office/drawing/2015/06/chart">
            <c:ext xmlns:c16="http://schemas.microsoft.com/office/drawing/2014/chart" uri="{C3380CC4-5D6E-409C-BE32-E72D297353CC}">
              <c16:uniqueId val="{00000002-87E5-4D57-A52D-7276BD1EC419}"/>
            </c:ext>
          </c:extLst>
        </c:ser>
        <c:dLbls>
          <c:showLegendKey val="0"/>
          <c:showVal val="1"/>
          <c:showCatName val="0"/>
          <c:showSerName val="0"/>
          <c:showPercent val="0"/>
          <c:showBubbleSize val="0"/>
        </c:dLbls>
        <c:gapWidth val="30"/>
        <c:overlap val="100"/>
        <c:axId val="150147840"/>
        <c:axId val="150149376"/>
      </c:barChart>
      <c:catAx>
        <c:axId val="150147840"/>
        <c:scaling>
          <c:orientation val="minMax"/>
        </c:scaling>
        <c:delete val="0"/>
        <c:axPos val="b"/>
        <c:numFmt formatCode="General" sourceLinked="0"/>
        <c:majorTickMark val="none"/>
        <c:minorTickMark val="none"/>
        <c:tickLblPos val="nextTo"/>
        <c:crossAx val="150149376"/>
        <c:crosses val="autoZero"/>
        <c:auto val="1"/>
        <c:lblAlgn val="ctr"/>
        <c:lblOffset val="100"/>
        <c:noMultiLvlLbl val="0"/>
      </c:catAx>
      <c:valAx>
        <c:axId val="150149376"/>
        <c:scaling>
          <c:orientation val="minMax"/>
          <c:max val="100"/>
        </c:scaling>
        <c:delete val="1"/>
        <c:axPos val="l"/>
        <c:numFmt formatCode="General" sourceLinked="1"/>
        <c:majorTickMark val="out"/>
        <c:minorTickMark val="none"/>
        <c:tickLblPos val="none"/>
        <c:crossAx val="150147840"/>
        <c:crosses val="autoZero"/>
        <c:crossBetween val="between"/>
        <c:majorUnit val="20"/>
      </c:valAx>
    </c:plotArea>
    <c:legend>
      <c:legendPos val="r"/>
      <c:layout>
        <c:manualLayout>
          <c:xMode val="edge"/>
          <c:yMode val="edge"/>
          <c:x val="0.6823529411764705"/>
          <c:y val="5.3592628605824894E-2"/>
          <c:w val="0.30588235294117688"/>
          <c:h val="0.79284715469741163"/>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22415544831089"/>
          <c:y val="3.4920652378778845E-2"/>
          <c:w val="0.37014615612564644"/>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8"/>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0-3B06-4D4B-ADCC-48AC72E7A86F}"/>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Contracepción.</c:v>
                </c:pt>
                <c:pt idx="1">
                  <c:v>No hay que preocuparse por eso todos los días.</c:v>
                </c:pt>
                <c:pt idx="2">
                  <c:v>Para tratar el sangrado abundante.</c:v>
                </c:pt>
                <c:pt idx="3">
                  <c:v>No quiere tener más hijos.</c:v>
                </c:pt>
                <c:pt idx="4">
                  <c:v>Premenopausia.</c:v>
                </c:pt>
                <c:pt idx="5">
                  <c:v>Para un descanso entre hijo e hijo.</c:v>
                </c:pt>
                <c:pt idx="6">
                  <c:v>Por protección antes del primer hijo.</c:v>
                </c:pt>
                <c:pt idx="7">
                  <c:v>Otros</c:v>
                </c:pt>
                <c:pt idx="8">
                  <c:v>NS / NC.</c:v>
                </c:pt>
              </c:strCache>
            </c:strRef>
          </c:cat>
          <c:val>
            <c:numRef>
              <c:f>Sheet1!$B$2:$B$10</c:f>
              <c:numCache>
                <c:formatCode>General</c:formatCode>
                <c:ptCount val="9"/>
                <c:pt idx="0">
                  <c:v>46</c:v>
                </c:pt>
                <c:pt idx="1">
                  <c:v>28.999999999999996</c:v>
                </c:pt>
                <c:pt idx="2">
                  <c:v>21</c:v>
                </c:pt>
                <c:pt idx="3">
                  <c:v>19</c:v>
                </c:pt>
                <c:pt idx="4">
                  <c:v>15</c:v>
                </c:pt>
                <c:pt idx="5">
                  <c:v>8</c:v>
                </c:pt>
                <c:pt idx="6">
                  <c:v>5</c:v>
                </c:pt>
                <c:pt idx="7">
                  <c:v>2</c:v>
                </c:pt>
                <c:pt idx="8">
                  <c:v>5</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50845696"/>
        <c:axId val="150856832"/>
      </c:barChart>
      <c:catAx>
        <c:axId val="1508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50856832"/>
        <c:crosses val="autoZero"/>
        <c:auto val="1"/>
        <c:lblAlgn val="ctr"/>
        <c:lblOffset val="100"/>
        <c:noMultiLvlLbl val="0"/>
      </c:catAx>
      <c:valAx>
        <c:axId val="150856832"/>
        <c:scaling>
          <c:orientation val="minMax"/>
          <c:max val="70"/>
          <c:min val="0"/>
        </c:scaling>
        <c:delete val="1"/>
        <c:axPos val="t"/>
        <c:numFmt formatCode="General" sourceLinked="1"/>
        <c:majorTickMark val="out"/>
        <c:minorTickMark val="none"/>
        <c:tickLblPos val="none"/>
        <c:crossAx val="1508456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DA"/>
              </a:solidFill>
            </c:spPr>
            <c:extLst xmlns:c16r2="http://schemas.microsoft.com/office/drawing/2015/06/chart">
              <c:ext xmlns:c16="http://schemas.microsoft.com/office/drawing/2014/chart" uri="{C3380CC4-5D6E-409C-BE32-E72D297353CC}">
                <c16:uniqueId val="{00000000-A021-4F95-AAE0-219AD6FD8774}"/>
              </c:ext>
            </c:extLst>
          </c:dPt>
          <c:dPt>
            <c:idx val="1"/>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A021-4F95-AAE0-219AD6FD8774}"/>
              </c:ext>
            </c:extLst>
          </c:dPt>
          <c:dLbls>
            <c:dLbl>
              <c:idx val="0"/>
              <c:layout>
                <c:manualLayout>
                  <c:x val="0.11409221619361259"/>
                  <c:y val="-0.2437500000000002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021-4F95-AAE0-219AD6FD877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74.400000000000006</c:v>
                </c:pt>
                <c:pt idx="1">
                  <c:v>25.599999999999994</c:v>
                </c:pt>
              </c:numCache>
            </c:numRef>
          </c:val>
          <c:extLst xmlns:c16r2="http://schemas.microsoft.com/office/drawing/2015/06/chart">
            <c:ext xmlns:c16="http://schemas.microsoft.com/office/drawing/2014/chart" uri="{C3380CC4-5D6E-409C-BE32-E72D297353CC}">
              <c16:uniqueId val="{00000002-A021-4F95-AAE0-219AD6FD8774}"/>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solidFill>
            <a:schemeClr val="tx1">
              <a:lumMod val="50000"/>
            </a:schemeClr>
          </a:solidFill>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22415544831089"/>
          <c:y val="3.4920652378778845E-2"/>
          <c:w val="0.37014615612564633"/>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8"/>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0-13B5-4663-AF50-7D140E7403E8}"/>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quiero utilizar hormonas.</c:v>
                </c:pt>
                <c:pt idx="1">
                  <c:v>No quiero introducir un "cuerpo extraño" en mi cuerpo.</c:v>
                </c:pt>
                <c:pt idx="2">
                  <c:v>Quiero dejar de usar anticonceptivos cuando yo decida, sin necesidad de consultar a mi ginecólogo.</c:v>
                </c:pt>
                <c:pt idx="3">
                  <c:v>Es un método doloroso.</c:v>
                </c:pt>
                <c:pt idx="4">
                  <c:v>Me preocupa sufrir infecciones genitourinarias.</c:v>
                </c:pt>
                <c:pt idx="5">
                  <c:v>Me preocupa que pueda provocarme infertilidad.</c:v>
                </c:pt>
                <c:pt idx="6">
                  <c:v>Me preocupa que pudiese interferir en mis relaciones sexuales.</c:v>
                </c:pt>
                <c:pt idx="7">
                  <c:v>Es un método anticonceptivo a largo plazo.</c:v>
                </c:pt>
                <c:pt idx="8">
                  <c:v>Otros ...</c:v>
                </c:pt>
              </c:strCache>
            </c:strRef>
          </c:cat>
          <c:val>
            <c:numRef>
              <c:f>Sheet1!$B$2:$B$10</c:f>
              <c:numCache>
                <c:formatCode>General</c:formatCode>
                <c:ptCount val="9"/>
                <c:pt idx="0">
                  <c:v>38</c:v>
                </c:pt>
                <c:pt idx="1">
                  <c:v>28.000000000000004</c:v>
                </c:pt>
                <c:pt idx="2">
                  <c:v>12</c:v>
                </c:pt>
                <c:pt idx="3">
                  <c:v>8</c:v>
                </c:pt>
                <c:pt idx="4">
                  <c:v>8</c:v>
                </c:pt>
                <c:pt idx="5">
                  <c:v>4</c:v>
                </c:pt>
                <c:pt idx="6">
                  <c:v>3</c:v>
                </c:pt>
                <c:pt idx="7">
                  <c:v>2</c:v>
                </c:pt>
                <c:pt idx="8">
                  <c:v>37</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67"/>
        <c:axId val="150546688"/>
        <c:axId val="150552576"/>
      </c:barChart>
      <c:catAx>
        <c:axId val="150546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50552576"/>
        <c:crosses val="autoZero"/>
        <c:auto val="1"/>
        <c:lblAlgn val="ctr"/>
        <c:lblOffset val="100"/>
        <c:noMultiLvlLbl val="0"/>
      </c:catAx>
      <c:valAx>
        <c:axId val="150552576"/>
        <c:scaling>
          <c:orientation val="minMax"/>
          <c:max val="70"/>
          <c:min val="0"/>
        </c:scaling>
        <c:delete val="1"/>
        <c:axPos val="t"/>
        <c:numFmt formatCode="General" sourceLinked="1"/>
        <c:majorTickMark val="out"/>
        <c:minorTickMark val="none"/>
        <c:tickLblPos val="none"/>
        <c:crossAx val="15054668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srgbClr val="717171"/>
                </a:solidFill>
                <a:latin typeface="+mn-lt"/>
                <a:ea typeface="+mn-ea"/>
                <a:cs typeface="+mn-cs"/>
              </a:defRPr>
            </a:pPr>
            <a:r>
              <a:rPr lang="hu-HU" dirty="0" err="1"/>
              <a:t>Menstruación</a:t>
            </a:r>
            <a:r>
              <a:rPr lang="hu-HU" dirty="0"/>
              <a:t> </a:t>
            </a:r>
            <a:r>
              <a:rPr lang="hu-HU" dirty="0" err="1"/>
              <a:t>Anormal</a:t>
            </a:r>
            <a:r>
              <a:rPr lang="hu-HU" dirty="0"/>
              <a:t> </a:t>
            </a:r>
            <a:endParaRPr lang="en-US" dirty="0"/>
          </a:p>
        </c:rich>
      </c:tx>
      <c:layout/>
      <c:overlay val="0"/>
    </c:title>
    <c:autoTitleDeleted val="0"/>
    <c:plotArea>
      <c:layout/>
      <c:barChart>
        <c:barDir val="col"/>
        <c:grouping val="clustered"/>
        <c:varyColors val="0"/>
        <c:ser>
          <c:idx val="0"/>
          <c:order val="0"/>
          <c:tx>
            <c:strRef>
              <c:f>Sheet1!$B$1</c:f>
              <c:strCache>
                <c:ptCount val="1"/>
                <c:pt idx="0">
                  <c:v>Spain</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16-20 años</c:v>
                </c:pt>
                <c:pt idx="1">
                  <c:v>21-28 años</c:v>
                </c:pt>
                <c:pt idx="2">
                  <c:v>29-45 años</c:v>
                </c:pt>
                <c:pt idx="3">
                  <c:v>46-59 años</c:v>
                </c:pt>
              </c:strCache>
            </c:strRef>
          </c:cat>
          <c:val>
            <c:numRef>
              <c:f>Sheet1!$B$2:$B$5</c:f>
              <c:numCache>
                <c:formatCode>General</c:formatCode>
                <c:ptCount val="4"/>
                <c:pt idx="0">
                  <c:v>8.06</c:v>
                </c:pt>
                <c:pt idx="1">
                  <c:v>7.58</c:v>
                </c:pt>
                <c:pt idx="2">
                  <c:v>7.36</c:v>
                </c:pt>
                <c:pt idx="3">
                  <c:v>6.76</c:v>
                </c:pt>
              </c:numCache>
            </c:numRef>
          </c:val>
          <c:extLst xmlns:c16r2="http://schemas.microsoft.com/office/drawing/2015/06/chart">
            <c:ext xmlns:c16="http://schemas.microsoft.com/office/drawing/2014/chart" uri="{C3380CC4-5D6E-409C-BE32-E72D297353CC}">
              <c16:uniqueId val="{00000002-D2EF-457B-93A5-0DF7E53737EA}"/>
            </c:ext>
          </c:extLst>
        </c:ser>
        <c:dLbls>
          <c:showLegendKey val="0"/>
          <c:showVal val="0"/>
          <c:showCatName val="0"/>
          <c:showSerName val="0"/>
          <c:showPercent val="0"/>
          <c:showBubbleSize val="0"/>
        </c:dLbls>
        <c:gapWidth val="129"/>
        <c:axId val="150729856"/>
        <c:axId val="150731392"/>
      </c:barChart>
      <c:catAx>
        <c:axId val="150729856"/>
        <c:scaling>
          <c:orientation val="minMax"/>
        </c:scaling>
        <c:delete val="0"/>
        <c:axPos val="b"/>
        <c:numFmt formatCode="General" sourceLinked="1"/>
        <c:majorTickMark val="none"/>
        <c:minorTickMark val="none"/>
        <c:tickLblPos val="nextTo"/>
        <c:txPr>
          <a:bodyPr rot="0" vert="horz"/>
          <a:lstStyle/>
          <a:p>
            <a:pPr>
              <a:defRPr/>
            </a:pPr>
            <a:endParaRPr lang="es-ES"/>
          </a:p>
        </c:txPr>
        <c:crossAx val="150731392"/>
        <c:crosses val="autoZero"/>
        <c:auto val="0"/>
        <c:lblAlgn val="ctr"/>
        <c:lblOffset val="100"/>
        <c:noMultiLvlLbl val="0"/>
      </c:catAx>
      <c:valAx>
        <c:axId val="150731392"/>
        <c:scaling>
          <c:orientation val="minMax"/>
          <c:max val="9"/>
          <c:min val="0"/>
        </c:scaling>
        <c:delete val="1"/>
        <c:axPos val="l"/>
        <c:numFmt formatCode="General" sourceLinked="1"/>
        <c:majorTickMark val="out"/>
        <c:minorTickMark val="none"/>
        <c:tickLblPos val="nextTo"/>
        <c:crossAx val="150729856"/>
        <c:crosses val="autoZero"/>
        <c:crossBetween val="between"/>
      </c:valAx>
    </c:plotArea>
    <c:plotVisOnly val="1"/>
    <c:dispBlanksAs val="gap"/>
    <c:showDLblsOverMax val="0"/>
  </c:chart>
  <c:txPr>
    <a:bodyPr/>
    <a:lstStyle/>
    <a:p>
      <a:pPr>
        <a:defRPr sz="1400"/>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srgbClr val="717171"/>
                </a:solidFill>
                <a:latin typeface="+mn-lt"/>
                <a:ea typeface="+mn-ea"/>
                <a:cs typeface="+mn-cs"/>
              </a:defRPr>
            </a:pPr>
            <a:r>
              <a:rPr lang="hu-HU" dirty="0" err="1"/>
              <a:t>Menstruación</a:t>
            </a:r>
            <a:r>
              <a:rPr lang="hu-HU" dirty="0"/>
              <a:t> </a:t>
            </a:r>
            <a:r>
              <a:rPr lang="hu-HU" dirty="0" err="1"/>
              <a:t>dolorosa</a:t>
            </a:r>
            <a:r>
              <a:rPr lang="hu-HU" dirty="0"/>
              <a:t>, </a:t>
            </a:r>
            <a:r>
              <a:rPr lang="hu-HU" dirty="0" err="1"/>
              <a:t>dolores</a:t>
            </a:r>
            <a:r>
              <a:rPr lang="hu-HU" dirty="0"/>
              <a:t> en la parte baja del </a:t>
            </a:r>
            <a:r>
              <a:rPr lang="hu-HU" dirty="0" err="1"/>
              <a:t>abdomen</a:t>
            </a:r>
            <a:r>
              <a:rPr lang="hu-HU" dirty="0"/>
              <a:t> y </a:t>
            </a:r>
            <a:r>
              <a:rPr lang="hu-HU" dirty="0" err="1"/>
              <a:t>calambres</a:t>
            </a:r>
            <a:r>
              <a:rPr lang="hu-HU" dirty="0"/>
              <a:t> </a:t>
            </a:r>
            <a:endParaRPr lang="en-US" dirty="0"/>
          </a:p>
        </c:rich>
      </c:tx>
      <c:layout/>
      <c:overlay val="0"/>
    </c:title>
    <c:autoTitleDeleted val="0"/>
    <c:plotArea>
      <c:layout/>
      <c:barChart>
        <c:barDir val="col"/>
        <c:grouping val="clustered"/>
        <c:varyColors val="0"/>
        <c:ser>
          <c:idx val="0"/>
          <c:order val="0"/>
          <c:tx>
            <c:strRef>
              <c:f>Sheet1!$B$1</c:f>
              <c:strCache>
                <c:ptCount val="1"/>
                <c:pt idx="0">
                  <c:v>Spain</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16-20 años</c:v>
                </c:pt>
                <c:pt idx="1">
                  <c:v>21-28 años</c:v>
                </c:pt>
                <c:pt idx="2">
                  <c:v>29-45 años</c:v>
                </c:pt>
                <c:pt idx="3">
                  <c:v>46-59 años</c:v>
                </c:pt>
              </c:strCache>
            </c:strRef>
          </c:cat>
          <c:val>
            <c:numRef>
              <c:f>Sheet1!$B$2:$B$5</c:f>
              <c:numCache>
                <c:formatCode>General</c:formatCode>
                <c:ptCount val="4"/>
                <c:pt idx="0">
                  <c:v>8.01</c:v>
                </c:pt>
                <c:pt idx="1">
                  <c:v>7.76</c:v>
                </c:pt>
                <c:pt idx="2">
                  <c:v>7.35</c:v>
                </c:pt>
                <c:pt idx="3">
                  <c:v>6.84</c:v>
                </c:pt>
              </c:numCache>
            </c:numRef>
          </c:val>
          <c:extLst xmlns:c16r2="http://schemas.microsoft.com/office/drawing/2015/06/chart">
            <c:ext xmlns:c16="http://schemas.microsoft.com/office/drawing/2014/chart" uri="{C3380CC4-5D6E-409C-BE32-E72D297353CC}">
              <c16:uniqueId val="{00000002-D2EF-457B-93A5-0DF7E53737EA}"/>
            </c:ext>
          </c:extLst>
        </c:ser>
        <c:dLbls>
          <c:showLegendKey val="0"/>
          <c:showVal val="0"/>
          <c:showCatName val="0"/>
          <c:showSerName val="0"/>
          <c:showPercent val="0"/>
          <c:showBubbleSize val="0"/>
        </c:dLbls>
        <c:gapWidth val="129"/>
        <c:axId val="150899712"/>
        <c:axId val="150926080"/>
      </c:barChart>
      <c:catAx>
        <c:axId val="150899712"/>
        <c:scaling>
          <c:orientation val="minMax"/>
        </c:scaling>
        <c:delete val="0"/>
        <c:axPos val="b"/>
        <c:numFmt formatCode="General" sourceLinked="1"/>
        <c:majorTickMark val="none"/>
        <c:minorTickMark val="none"/>
        <c:tickLblPos val="nextTo"/>
        <c:txPr>
          <a:bodyPr rot="0" vert="horz"/>
          <a:lstStyle/>
          <a:p>
            <a:pPr>
              <a:defRPr/>
            </a:pPr>
            <a:endParaRPr lang="es-ES"/>
          </a:p>
        </c:txPr>
        <c:crossAx val="150926080"/>
        <c:crosses val="autoZero"/>
        <c:auto val="0"/>
        <c:lblAlgn val="ctr"/>
        <c:lblOffset val="100"/>
        <c:noMultiLvlLbl val="0"/>
      </c:catAx>
      <c:valAx>
        <c:axId val="150926080"/>
        <c:scaling>
          <c:orientation val="minMax"/>
          <c:max val="9"/>
          <c:min val="0"/>
        </c:scaling>
        <c:delete val="1"/>
        <c:axPos val="l"/>
        <c:numFmt formatCode="General" sourceLinked="1"/>
        <c:majorTickMark val="out"/>
        <c:minorTickMark val="none"/>
        <c:tickLblPos val="nextTo"/>
        <c:crossAx val="150899712"/>
        <c:crosses val="autoZero"/>
        <c:crossBetween val="between"/>
      </c:valAx>
    </c:plotArea>
    <c:plotVisOnly val="1"/>
    <c:dispBlanksAs val="gap"/>
    <c:showDLblsOverMax val="0"/>
  </c:chart>
  <c:txPr>
    <a:bodyPr/>
    <a:lstStyle/>
    <a:p>
      <a:pPr>
        <a:defRPr sz="1400"/>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2061825605208"/>
          <c:y val="3.4920652378778845E-2"/>
          <c:w val="0.46781641878098651"/>
          <c:h val="0.93015869524244232"/>
        </c:manualLayout>
      </c:layout>
      <c:barChart>
        <c:barDir val="bar"/>
        <c:grouping val="clustered"/>
        <c:varyColors val="0"/>
        <c:ser>
          <c:idx val="0"/>
          <c:order val="0"/>
          <c:tx>
            <c:strRef>
              <c:f>Sheet1!$B$1</c:f>
              <c:strCache>
                <c:ptCount val="1"/>
                <c:pt idx="0">
                  <c:v>Column1</c:v>
                </c:pt>
              </c:strCache>
            </c:strRef>
          </c:tx>
          <c:spPr>
            <a:solidFill>
              <a:srgbClr val="D5B000"/>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8D20-4C32-981B-53BF45ADF353}"/>
              </c:ext>
            </c:extLst>
          </c:dPt>
          <c:dPt>
            <c:idx val="7"/>
            <c:invertIfNegative val="0"/>
            <c:bubble3D val="0"/>
            <c:spPr>
              <a:solidFill>
                <a:schemeClr val="tx1">
                  <a:lumMod val="40000"/>
                  <a:lumOff val="60000"/>
                </a:schemeClr>
              </a:solidFill>
              <a:ln>
                <a:noFill/>
              </a:ln>
              <a:effectLst/>
            </c:spPr>
            <c:extLst xmlns:c16r2="http://schemas.microsoft.com/office/drawing/2015/06/chart">
              <c:ext xmlns:c16="http://schemas.microsoft.com/office/drawing/2014/chart" uri="{C3380CC4-5D6E-409C-BE32-E72D297353CC}">
                <c16:uniqueId val="{00000001-8D20-4C32-981B-53BF45ADF353}"/>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Dolores menstruales</c:v>
                </c:pt>
                <c:pt idx="1">
                  <c:v>Sangrado menstrual abundante</c:v>
                </c:pt>
                <c:pt idx="2">
                  <c:v>Dolor en la parte baja del abdomen</c:v>
                </c:pt>
                <c:pt idx="3">
                  <c:v>La frecuencia urinaria aumenta</c:v>
                </c:pt>
                <c:pt idx="4">
                  <c:v>Sangrado a mitad de ciclo</c:v>
                </c:pt>
                <c:pt idx="5">
                  <c:v>Dolor durante las relaciones sexuales</c:v>
                </c:pt>
                <c:pt idx="6">
                  <c:v>Presión en la vejiga y el intestino</c:v>
                </c:pt>
                <c:pt idx="7">
                  <c:v>Ninguna de las anteriores</c:v>
                </c:pt>
              </c:strCache>
            </c:strRef>
          </c:cat>
          <c:val>
            <c:numRef>
              <c:f>Sheet1!$B$2:$B$9</c:f>
              <c:numCache>
                <c:formatCode>General</c:formatCode>
                <c:ptCount val="8"/>
                <c:pt idx="0">
                  <c:v>59</c:v>
                </c:pt>
                <c:pt idx="1">
                  <c:v>31</c:v>
                </c:pt>
                <c:pt idx="2">
                  <c:v>25</c:v>
                </c:pt>
                <c:pt idx="3">
                  <c:v>15</c:v>
                </c:pt>
                <c:pt idx="4">
                  <c:v>11</c:v>
                </c:pt>
                <c:pt idx="5">
                  <c:v>10</c:v>
                </c:pt>
                <c:pt idx="6">
                  <c:v>10</c:v>
                </c:pt>
                <c:pt idx="7">
                  <c:v>28.000000000000004</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49231104"/>
        <c:axId val="149265024"/>
      </c:barChart>
      <c:catAx>
        <c:axId val="14923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49265024"/>
        <c:crosses val="autoZero"/>
        <c:auto val="1"/>
        <c:lblAlgn val="ctr"/>
        <c:lblOffset val="100"/>
        <c:noMultiLvlLbl val="0"/>
      </c:catAx>
      <c:valAx>
        <c:axId val="149265024"/>
        <c:scaling>
          <c:orientation val="minMax"/>
          <c:max val="80"/>
          <c:min val="0"/>
        </c:scaling>
        <c:delete val="1"/>
        <c:axPos val="t"/>
        <c:numFmt formatCode="General" sourceLinked="1"/>
        <c:majorTickMark val="out"/>
        <c:minorTickMark val="none"/>
        <c:tickLblPos val="none"/>
        <c:crossAx val="1492311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Y-Values</c:v>
                </c:pt>
              </c:strCache>
            </c:strRef>
          </c:tx>
          <c:dLbls>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Paciente compleja</c:v>
                </c:pt>
                <c:pt idx="1">
                  <c:v>Paciente regular</c:v>
                </c:pt>
                <c:pt idx="2">
                  <c:v>Paciente leve</c:v>
                </c:pt>
                <c:pt idx="3">
                  <c:v>No padece síntomas</c:v>
                </c:pt>
              </c:strCache>
            </c:strRef>
          </c:cat>
          <c:val>
            <c:numRef>
              <c:f>Sheet1!$B$2:$B$5</c:f>
              <c:numCache>
                <c:formatCode>General</c:formatCode>
                <c:ptCount val="4"/>
                <c:pt idx="0">
                  <c:v>24</c:v>
                </c:pt>
                <c:pt idx="1">
                  <c:v>20</c:v>
                </c:pt>
                <c:pt idx="2">
                  <c:v>27</c:v>
                </c:pt>
                <c:pt idx="3">
                  <c:v>28</c:v>
                </c:pt>
              </c:numCache>
            </c:numRef>
          </c:val>
          <c:extLst xmlns:c16r2="http://schemas.microsoft.com/office/drawing/2015/06/chart">
            <c:ext xmlns:c16="http://schemas.microsoft.com/office/drawing/2014/chart" uri="{C3380CC4-5D6E-409C-BE32-E72D297353CC}">
              <c16:uniqueId val="{00000003-BBCE-440F-A19D-2D726D92DE97}"/>
            </c:ext>
          </c:extLst>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spPr>
    <a:noFill/>
    <a:ln>
      <a:noFill/>
    </a:ln>
  </c:spPr>
  <c:txPr>
    <a:bodyPr/>
    <a:lstStyle/>
    <a:p>
      <a:pPr>
        <a:defRPr sz="1800"/>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93577405388432"/>
          <c:y val="3.4920652378778845E-2"/>
          <c:w val="0.36810137514861996"/>
          <c:h val="0.87561321880219656"/>
        </c:manualLayout>
      </c:layout>
      <c:barChart>
        <c:barDir val="bar"/>
        <c:grouping val="clustered"/>
        <c:varyColors val="0"/>
        <c:ser>
          <c:idx val="0"/>
          <c:order val="0"/>
          <c:tx>
            <c:strRef>
              <c:f>Sheet1!$B$1</c:f>
              <c:strCache>
                <c:ptCount val="1"/>
                <c:pt idx="0">
                  <c:v>Pacientes Leves</c:v>
                </c:pt>
              </c:strCache>
            </c:strRef>
          </c:tx>
          <c:spPr>
            <a:solidFill>
              <a:schemeClr val="accent5">
                <a:lumMod val="20000"/>
                <a:lumOff val="80000"/>
              </a:schemeClr>
            </a:solidFill>
            <a:ln>
              <a:noFill/>
            </a:ln>
            <a:effectLst/>
          </c:spPr>
          <c:invertIfNegative val="0"/>
          <c:dLbls>
            <c:spPr>
              <a:noFill/>
              <a:ln>
                <a:noFill/>
              </a:ln>
              <a:effectLst/>
            </c:spPr>
            <c:txPr>
              <a:bodyPr rot="0" vert="horz"/>
              <a:lstStyle/>
              <a:p>
                <a:pPr>
                  <a:defRPr sz="13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los peores días, me hace quedarme en casa en la cama sin poder ir a trabajar.</c:v>
                </c:pt>
                <c:pt idx="1">
                  <c:v>Restringe mi descanso nocturno en los peores días.</c:v>
                </c:pt>
                <c:pt idx="2">
                  <c:v>Restringe mi vida diaria hasta cierto punto.</c:v>
                </c:pt>
                <c:pt idx="3">
                  <c:v>Tengo algunas desventajas pero puedo lidiar con ellas y vivir mi vida con normalidad.</c:v>
                </c:pt>
                <c:pt idx="4">
                  <c:v>No afecta a mi vida</c:v>
                </c:pt>
              </c:strCache>
            </c:strRef>
          </c:cat>
          <c:val>
            <c:numRef>
              <c:f>Sheet1!$B$2:$B$6</c:f>
              <c:numCache>
                <c:formatCode>General</c:formatCode>
                <c:ptCount val="5"/>
                <c:pt idx="0">
                  <c:v>6</c:v>
                </c:pt>
                <c:pt idx="1">
                  <c:v>16</c:v>
                </c:pt>
                <c:pt idx="2">
                  <c:v>18</c:v>
                </c:pt>
                <c:pt idx="3">
                  <c:v>44</c:v>
                </c:pt>
                <c:pt idx="4">
                  <c:v>25</c:v>
                </c:pt>
              </c:numCache>
            </c:numRef>
          </c:val>
          <c:extLst xmlns:c16r2="http://schemas.microsoft.com/office/drawing/2015/06/chart">
            <c:ext xmlns:c16="http://schemas.microsoft.com/office/drawing/2014/chart" uri="{C3380CC4-5D6E-409C-BE32-E72D297353CC}">
              <c16:uniqueId val="{00000002-A218-47F0-A9FB-379E0F52CE52}"/>
            </c:ext>
          </c:extLst>
        </c:ser>
        <c:ser>
          <c:idx val="1"/>
          <c:order val="1"/>
          <c:tx>
            <c:strRef>
              <c:f>Sheet1!$C$1</c:f>
              <c:strCache>
                <c:ptCount val="1"/>
                <c:pt idx="0">
                  <c:v>Pacientes regulares</c:v>
                </c:pt>
              </c:strCache>
            </c:strRef>
          </c:tx>
          <c:spPr>
            <a:solidFill>
              <a:schemeClr val="accent5">
                <a:lumMod val="40000"/>
                <a:lumOff val="60000"/>
              </a:schemeClr>
            </a:solidFill>
          </c:spPr>
          <c:invertIfNegative val="0"/>
          <c:dLbls>
            <c:spPr>
              <a:noFill/>
              <a:ln>
                <a:noFill/>
              </a:ln>
              <a:effectLst/>
            </c:spPr>
            <c:txPr>
              <a:bodyPr/>
              <a:lstStyle/>
              <a:p>
                <a:pPr>
                  <a:defRPr sz="13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En los peores días, me hace quedarme en casa en la cama sin poder ir a trabajar.</c:v>
                </c:pt>
                <c:pt idx="1">
                  <c:v>Restringe mi descanso nocturno en los peores días.</c:v>
                </c:pt>
                <c:pt idx="2">
                  <c:v>Restringe mi vida diaria hasta cierto punto.</c:v>
                </c:pt>
                <c:pt idx="3">
                  <c:v>Tengo algunas desventajas pero puedo lidiar con ellas y vivir mi vida con normalidad.</c:v>
                </c:pt>
                <c:pt idx="4">
                  <c:v>No afecta a mi vida</c:v>
                </c:pt>
              </c:strCache>
            </c:strRef>
          </c:cat>
          <c:val>
            <c:numRef>
              <c:f>Sheet1!$C$2:$C$6</c:f>
              <c:numCache>
                <c:formatCode>General</c:formatCode>
                <c:ptCount val="5"/>
                <c:pt idx="0">
                  <c:v>5</c:v>
                </c:pt>
                <c:pt idx="1">
                  <c:v>28.999999999999996</c:v>
                </c:pt>
                <c:pt idx="2">
                  <c:v>24</c:v>
                </c:pt>
                <c:pt idx="3">
                  <c:v>47</c:v>
                </c:pt>
                <c:pt idx="4">
                  <c:v>21</c:v>
                </c:pt>
              </c:numCache>
            </c:numRef>
          </c:val>
          <c:extLst xmlns:c16r2="http://schemas.microsoft.com/office/drawing/2015/06/chart">
            <c:ext xmlns:c16="http://schemas.microsoft.com/office/drawing/2014/chart" uri="{C3380CC4-5D6E-409C-BE32-E72D297353CC}">
              <c16:uniqueId val="{00000000-0FEC-4C13-87C4-2962BB06021E}"/>
            </c:ext>
          </c:extLst>
        </c:ser>
        <c:ser>
          <c:idx val="2"/>
          <c:order val="2"/>
          <c:tx>
            <c:strRef>
              <c:f>Sheet1!$D$1</c:f>
              <c:strCache>
                <c:ptCount val="1"/>
                <c:pt idx="0">
                  <c:v>Pacientes complejas</c:v>
                </c:pt>
              </c:strCache>
            </c:strRef>
          </c:tx>
          <c:spPr>
            <a:solidFill>
              <a:schemeClr val="accent5">
                <a:lumMod val="60000"/>
                <a:lumOff val="40000"/>
              </a:schemeClr>
            </a:solidFill>
          </c:spPr>
          <c:invertIfNegative val="0"/>
          <c:dLbls>
            <c:spPr>
              <a:noFill/>
              <a:ln>
                <a:noFill/>
              </a:ln>
              <a:effectLst/>
            </c:spPr>
            <c:txPr>
              <a:bodyPr/>
              <a:lstStyle/>
              <a:p>
                <a:pPr>
                  <a:defRPr sz="13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En los peores días, me hace quedarme en casa en la cama sin poder ir a trabajar.</c:v>
                </c:pt>
                <c:pt idx="1">
                  <c:v>Restringe mi descanso nocturno en los peores días.</c:v>
                </c:pt>
                <c:pt idx="2">
                  <c:v>Restringe mi vida diaria hasta cierto punto.</c:v>
                </c:pt>
                <c:pt idx="3">
                  <c:v>Tengo algunas desventajas pero puedo lidiar con ellas y vivir mi vida con normalidad.</c:v>
                </c:pt>
                <c:pt idx="4">
                  <c:v>No afecta a mi vida</c:v>
                </c:pt>
              </c:strCache>
            </c:strRef>
          </c:cat>
          <c:val>
            <c:numRef>
              <c:f>Sheet1!$D$2:$D$6</c:f>
              <c:numCache>
                <c:formatCode>General</c:formatCode>
                <c:ptCount val="5"/>
                <c:pt idx="0">
                  <c:v>9</c:v>
                </c:pt>
                <c:pt idx="1">
                  <c:v>26</c:v>
                </c:pt>
                <c:pt idx="2">
                  <c:v>38</c:v>
                </c:pt>
                <c:pt idx="3">
                  <c:v>61</c:v>
                </c:pt>
                <c:pt idx="4">
                  <c:v>9</c:v>
                </c:pt>
              </c:numCache>
            </c:numRef>
          </c:val>
          <c:extLst xmlns:c16r2="http://schemas.microsoft.com/office/drawing/2015/06/chart">
            <c:ext xmlns:c16="http://schemas.microsoft.com/office/drawing/2014/chart" uri="{C3380CC4-5D6E-409C-BE32-E72D297353CC}">
              <c16:uniqueId val="{00000001-0FEC-4C13-87C4-2962BB06021E}"/>
            </c:ext>
          </c:extLst>
        </c:ser>
        <c:ser>
          <c:idx val="3"/>
          <c:order val="3"/>
          <c:tx>
            <c:strRef>
              <c:f>Sheet1!$E$1</c:f>
              <c:strCache>
                <c:ptCount val="1"/>
                <c:pt idx="0">
                  <c:v>Total España</c:v>
                </c:pt>
              </c:strCache>
            </c:strRef>
          </c:tx>
          <c:spPr>
            <a:solidFill>
              <a:srgbClr val="007BAC"/>
            </a:solidFill>
          </c:spPr>
          <c:invertIfNegative val="0"/>
          <c:dLbls>
            <c:spPr>
              <a:noFill/>
              <a:ln>
                <a:noFill/>
              </a:ln>
              <a:effectLst/>
            </c:spPr>
            <c:txPr>
              <a:bodyPr/>
              <a:lstStyle/>
              <a:p>
                <a:pPr>
                  <a:defRPr sz="1300"/>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En los peores días, me hace quedarme en casa en la cama sin poder ir a trabajar.</c:v>
                </c:pt>
                <c:pt idx="1">
                  <c:v>Restringe mi descanso nocturno en los peores días.</c:v>
                </c:pt>
                <c:pt idx="2">
                  <c:v>Restringe mi vida diaria hasta cierto punto.</c:v>
                </c:pt>
                <c:pt idx="3">
                  <c:v>Tengo algunas desventajas pero puedo lidiar con ellas y vivir mi vida con normalidad.</c:v>
                </c:pt>
                <c:pt idx="4">
                  <c:v>No afecta a mi vida</c:v>
                </c:pt>
              </c:strCache>
            </c:strRef>
          </c:cat>
          <c:val>
            <c:numRef>
              <c:f>Sheet1!$E$2:$E$6</c:f>
              <c:numCache>
                <c:formatCode>General</c:formatCode>
                <c:ptCount val="5"/>
                <c:pt idx="0">
                  <c:v>6</c:v>
                </c:pt>
                <c:pt idx="1">
                  <c:v>23</c:v>
                </c:pt>
                <c:pt idx="2">
                  <c:v>26</c:v>
                </c:pt>
                <c:pt idx="3">
                  <c:v>50</c:v>
                </c:pt>
                <c:pt idx="4">
                  <c:v>19</c:v>
                </c:pt>
              </c:numCache>
            </c:numRef>
          </c:val>
          <c:extLst xmlns:c16r2="http://schemas.microsoft.com/office/drawing/2015/06/chart">
            <c:ext xmlns:c16="http://schemas.microsoft.com/office/drawing/2014/chart" uri="{C3380CC4-5D6E-409C-BE32-E72D297353CC}">
              <c16:uniqueId val="{00000002-0FEC-4C13-87C4-2962BB06021E}"/>
            </c:ext>
          </c:extLst>
        </c:ser>
        <c:dLbls>
          <c:showLegendKey val="0"/>
          <c:showVal val="0"/>
          <c:showCatName val="0"/>
          <c:showSerName val="0"/>
          <c:showPercent val="0"/>
          <c:showBubbleSize val="0"/>
        </c:dLbls>
        <c:gapWidth val="100"/>
        <c:axId val="150198528"/>
        <c:axId val="150492288"/>
      </c:barChart>
      <c:catAx>
        <c:axId val="15019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50492288"/>
        <c:crosses val="autoZero"/>
        <c:auto val="1"/>
        <c:lblAlgn val="ctr"/>
        <c:lblOffset val="100"/>
        <c:noMultiLvlLbl val="0"/>
      </c:catAx>
      <c:valAx>
        <c:axId val="150492288"/>
        <c:scaling>
          <c:orientation val="minMax"/>
        </c:scaling>
        <c:delete val="1"/>
        <c:axPos val="b"/>
        <c:numFmt formatCode="General" sourceLinked="1"/>
        <c:majorTickMark val="none"/>
        <c:minorTickMark val="none"/>
        <c:tickLblPos val="none"/>
        <c:crossAx val="150198528"/>
        <c:crosses val="autoZero"/>
        <c:crossBetween val="between"/>
      </c:valAx>
      <c:spPr>
        <a:noFill/>
        <a:ln>
          <a:noFill/>
        </a:ln>
        <a:effectLst/>
      </c:spPr>
    </c:plotArea>
    <c:legend>
      <c:legendPos val="b"/>
      <c:layout>
        <c:manualLayout>
          <c:xMode val="edge"/>
          <c:yMode val="edge"/>
          <c:x val="3.3212867622316435E-2"/>
          <c:y val="0.92580720591744226"/>
          <c:w val="0.94924378042488278"/>
          <c:h val="5.6010975900739793E-2"/>
        </c:manualLayout>
      </c:layout>
      <c:overlay val="0"/>
    </c:legend>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2061825605225"/>
          <c:y val="3.4920652378778845E-2"/>
          <c:w val="0.46781641878098662"/>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Busca remedio para los problemas causados pero sin consulta médica.</c:v>
                </c:pt>
                <c:pt idx="1">
                  <c:v>Consultó a un médico/ginecólogo.------ Pacientes complejas (45%) síntomas medios (29%), síntomas leves (37%)</c:v>
                </c:pt>
                <c:pt idx="2">
                  <c:v>Suelo tolerarlo, sin tratamiento específico.</c:v>
                </c:pt>
              </c:strCache>
            </c:strRef>
          </c:cat>
          <c:val>
            <c:numRef>
              <c:f>Sheet1!$B$2:$B$4</c:f>
              <c:numCache>
                <c:formatCode>General</c:formatCode>
                <c:ptCount val="3"/>
                <c:pt idx="0">
                  <c:v>16</c:v>
                </c:pt>
                <c:pt idx="1">
                  <c:v>38</c:v>
                </c:pt>
                <c:pt idx="2">
                  <c:v>47</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52008192"/>
        <c:axId val="152009728"/>
      </c:barChart>
      <c:catAx>
        <c:axId val="15200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52009728"/>
        <c:crosses val="autoZero"/>
        <c:auto val="1"/>
        <c:lblAlgn val="ctr"/>
        <c:lblOffset val="100"/>
        <c:noMultiLvlLbl val="0"/>
      </c:catAx>
      <c:valAx>
        <c:axId val="152009728"/>
        <c:scaling>
          <c:orientation val="minMax"/>
        </c:scaling>
        <c:delete val="1"/>
        <c:axPos val="b"/>
        <c:numFmt formatCode="General" sourceLinked="1"/>
        <c:majorTickMark val="none"/>
        <c:minorTickMark val="none"/>
        <c:tickLblPos val="none"/>
        <c:crossAx val="1520081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156043978754432"/>
          <c:y val="3.8095257140486012E-2"/>
          <c:w val="0.31505735011470032"/>
          <c:h val="0.93015869524244232"/>
        </c:manualLayout>
      </c:layout>
      <c:barChart>
        <c:barDir val="bar"/>
        <c:grouping val="clustered"/>
        <c:varyColors val="0"/>
        <c:ser>
          <c:idx val="0"/>
          <c:order val="0"/>
          <c:tx>
            <c:strRef>
              <c:f>Sheet1!$B$1</c:f>
              <c:strCache>
                <c:ptCount val="1"/>
                <c:pt idx="0">
                  <c:v>Column1</c:v>
                </c:pt>
              </c:strCache>
            </c:strRef>
          </c:tx>
          <c:spPr>
            <a:solidFill>
              <a:schemeClr val="accent6">
                <a:lumMod val="75000"/>
              </a:schemeClr>
            </a:solidFill>
            <a:ln>
              <a:noFill/>
            </a:ln>
            <a:effectLst/>
          </c:spPr>
          <c:invertIfNegative val="0"/>
          <c:dPt>
            <c:idx val="0"/>
            <c:invertIfNegative val="0"/>
            <c:bubble3D val="0"/>
            <c:spPr>
              <a:solidFill>
                <a:srgbClr val="D5B000"/>
              </a:solidFill>
              <a:ln>
                <a:noFill/>
              </a:ln>
              <a:effectLst/>
            </c:spPr>
            <c:extLst xmlns:c16r2="http://schemas.microsoft.com/office/drawing/2015/06/chart">
              <c:ext xmlns:c16="http://schemas.microsoft.com/office/drawing/2014/chart" uri="{C3380CC4-5D6E-409C-BE32-E72D297353CC}">
                <c16:uniqueId val="{00000000-D342-41F6-9802-7DE823FFAA32}"/>
              </c:ext>
            </c:extLst>
          </c:dPt>
          <c:dPt>
            <c:idx val="6"/>
            <c:invertIfNegative val="0"/>
            <c:bubble3D val="0"/>
            <c:spPr>
              <a:solidFill>
                <a:srgbClr val="91B6DB"/>
              </a:solidFill>
              <a:ln>
                <a:noFill/>
              </a:ln>
              <a:effectLst/>
            </c:spPr>
            <c:extLst xmlns:c16r2="http://schemas.microsoft.com/office/drawing/2015/06/chart">
              <c:ext xmlns:c16="http://schemas.microsoft.com/office/drawing/2014/chart" uri="{C3380CC4-5D6E-409C-BE32-E72D297353CC}">
                <c16:uniqueId val="{00000001-D342-41F6-9802-7DE823FFAA32}"/>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Otros tratamientos</c:v>
                </c:pt>
                <c:pt idx="1">
                  <c:v>Pregunta por analgésicos inyectados por el ginecólogo o a través de cirugía</c:v>
                </c:pt>
                <c:pt idx="2">
                  <c:v>Cambios en el estilo de vida, cambio de dieta, reemplazo de vitaminas y minerales</c:v>
                </c:pt>
                <c:pt idx="3">
                  <c:v>Automedicación,  tratamiento alternativo (como el consumo de extractos de hierbas), ejercicios especiales, yoga...</c:v>
                </c:pt>
                <c:pt idx="4">
                  <c:v>Tratamiento médico</c:v>
                </c:pt>
                <c:pt idx="5">
                  <c:v>Tomo analgésicos en cápsulas</c:v>
                </c:pt>
                <c:pt idx="6">
                  <c:v>No lo trato</c:v>
                </c:pt>
              </c:strCache>
            </c:strRef>
          </c:cat>
          <c:val>
            <c:numRef>
              <c:f>Sheet1!$B$2:$B$8</c:f>
              <c:numCache>
                <c:formatCode>General</c:formatCode>
                <c:ptCount val="7"/>
                <c:pt idx="0">
                  <c:v>1</c:v>
                </c:pt>
                <c:pt idx="1">
                  <c:v>2</c:v>
                </c:pt>
                <c:pt idx="2">
                  <c:v>6</c:v>
                </c:pt>
                <c:pt idx="3">
                  <c:v>10</c:v>
                </c:pt>
                <c:pt idx="4">
                  <c:v>15</c:v>
                </c:pt>
                <c:pt idx="5">
                  <c:v>53</c:v>
                </c:pt>
                <c:pt idx="6">
                  <c:v>25</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59"/>
        <c:axId val="151216512"/>
        <c:axId val="151218048"/>
      </c:barChart>
      <c:catAx>
        <c:axId val="15121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51218048"/>
        <c:crosses val="autoZero"/>
        <c:auto val="1"/>
        <c:lblAlgn val="ctr"/>
        <c:lblOffset val="100"/>
        <c:noMultiLvlLbl val="0"/>
      </c:catAx>
      <c:valAx>
        <c:axId val="151218048"/>
        <c:scaling>
          <c:orientation val="minMax"/>
        </c:scaling>
        <c:delete val="1"/>
        <c:axPos val="b"/>
        <c:numFmt formatCode="General" sourceLinked="1"/>
        <c:majorTickMark val="none"/>
        <c:minorTickMark val="none"/>
        <c:tickLblPos val="none"/>
        <c:crossAx val="15121651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España 29-45 años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Cómo quedarse embaraza</c:v>
                </c:pt>
                <c:pt idx="2">
                  <c:v>Prepararme para el embarazo</c:v>
                </c:pt>
                <c:pt idx="4">
                  <c:v>Estar preparada para el parto</c:v>
                </c:pt>
                <c:pt idx="6">
                  <c:v>Infertilidad</c:v>
                </c:pt>
              </c:strCache>
            </c:strRef>
          </c:cat>
          <c:val>
            <c:numRef>
              <c:f>Sheet1!$B$2:$B$8</c:f>
              <c:numCache>
                <c:formatCode>General</c:formatCode>
                <c:ptCount val="7"/>
                <c:pt idx="0" formatCode="0.0">
                  <c:v>5.99</c:v>
                </c:pt>
                <c:pt idx="2" formatCode="0.0">
                  <c:v>6.28</c:v>
                </c:pt>
                <c:pt idx="4" formatCode="0.0">
                  <c:v>6.73</c:v>
                </c:pt>
                <c:pt idx="6" formatCode="0.0">
                  <c:v>6.32</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Promedio de países 29-45 años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Cómo quedarse embaraza</c:v>
                </c:pt>
                <c:pt idx="2">
                  <c:v>Prepararme para el embarazo</c:v>
                </c:pt>
                <c:pt idx="4">
                  <c:v>Estar preparada para el parto</c:v>
                </c:pt>
                <c:pt idx="6">
                  <c:v>Infertilidad</c:v>
                </c:pt>
              </c:strCache>
            </c:strRef>
          </c:cat>
          <c:val>
            <c:numRef>
              <c:f>Sheet1!$C$2:$C$8</c:f>
              <c:numCache>
                <c:formatCode>General</c:formatCode>
                <c:ptCount val="7"/>
                <c:pt idx="0" formatCode="0.0">
                  <c:v>5.64</c:v>
                </c:pt>
                <c:pt idx="2" formatCode="0.0">
                  <c:v>5.87</c:v>
                </c:pt>
                <c:pt idx="4" formatCode="0.0">
                  <c:v>6.33</c:v>
                </c:pt>
                <c:pt idx="6" formatCode="0.0">
                  <c:v>5.99</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92709632"/>
        <c:axId val="92711168"/>
      </c:barChart>
      <c:catAx>
        <c:axId val="927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s-ES"/>
          </a:p>
        </c:txPr>
        <c:crossAx val="92711168"/>
        <c:crosses val="autoZero"/>
        <c:auto val="1"/>
        <c:lblAlgn val="ctr"/>
        <c:lblOffset val="100"/>
        <c:noMultiLvlLbl val="0"/>
      </c:catAx>
      <c:valAx>
        <c:axId val="92711168"/>
        <c:scaling>
          <c:orientation val="minMax"/>
          <c:max val="8"/>
          <c:min val="0"/>
        </c:scaling>
        <c:delete val="1"/>
        <c:axPos val="l"/>
        <c:numFmt formatCode="0.0" sourceLinked="1"/>
        <c:majorTickMark val="out"/>
        <c:minorTickMark val="none"/>
        <c:tickLblPos val="none"/>
        <c:crossAx val="92709632"/>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012E-2"/>
          <c:w val="0.62224911194613464"/>
          <c:h val="0.80618477110102549"/>
        </c:manualLayout>
      </c:layout>
      <c:barChart>
        <c:barDir val="col"/>
        <c:grouping val="stacked"/>
        <c:varyColors val="0"/>
        <c:ser>
          <c:idx val="0"/>
          <c:order val="0"/>
          <c:tx>
            <c:strRef>
              <c:f>Sheet1!$A$2</c:f>
              <c:strCache>
                <c:ptCount val="1"/>
                <c:pt idx="0">
                  <c:v>No le preocupa este tema en absoluto.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Sheet1!$B$2:$C$2</c:f>
              <c:numCache>
                <c:formatCode>General</c:formatCode>
                <c:ptCount val="2"/>
                <c:pt idx="0">
                  <c:v>41</c:v>
                </c:pt>
                <c:pt idx="1">
                  <c:v>40</c:v>
                </c:pt>
              </c:numCache>
            </c:numRef>
          </c:val>
          <c:extLst xmlns:c16r2="http://schemas.microsoft.com/office/drawing/2015/06/chart">
            <c:ext xmlns:c16="http://schemas.microsoft.com/office/drawing/2014/chart" uri="{C3380CC4-5D6E-409C-BE32-E72D297353CC}">
              <c16:uniqueId val="{00000000-790B-41D5-93A7-B8F1FA1D9F15}"/>
            </c:ext>
          </c:extLst>
        </c:ser>
        <c:ser>
          <c:idx val="1"/>
          <c:order val="1"/>
          <c:tx>
            <c:strRef>
              <c:f>Sheet1!$A$3</c:f>
              <c:strCache>
                <c:ptCount val="1"/>
                <c:pt idx="0">
                  <c:v>Estaba preocupada por este tema en el pasado pero no actualmente</c:v>
                </c:pt>
              </c:strCache>
            </c:strRef>
          </c:tx>
          <c:spPr>
            <a:solidFill>
              <a:schemeClr val="accent3">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Sheet1!$B$3:$C$3</c:f>
              <c:numCache>
                <c:formatCode>General</c:formatCode>
                <c:ptCount val="2"/>
                <c:pt idx="0">
                  <c:v>18</c:v>
                </c:pt>
                <c:pt idx="1">
                  <c:v>23</c:v>
                </c:pt>
              </c:numCache>
            </c:numRef>
          </c:val>
          <c:extLst xmlns:c16r2="http://schemas.microsoft.com/office/drawing/2015/06/chart">
            <c:ext xmlns:c16="http://schemas.microsoft.com/office/drawing/2014/chart" uri="{C3380CC4-5D6E-409C-BE32-E72D297353CC}">
              <c16:uniqueId val="{00000001-790B-41D5-93A7-B8F1FA1D9F15}"/>
            </c:ext>
          </c:extLst>
        </c:ser>
        <c:ser>
          <c:idx val="2"/>
          <c:order val="2"/>
          <c:tx>
            <c:strRef>
              <c:f>Sheet1!$A$4</c:f>
              <c:strCache>
                <c:ptCount val="1"/>
                <c:pt idx="0">
                  <c:v>No le ha preocupado este tema recientemente, pero le preocupará en un futuro próximo.</c:v>
                </c:pt>
              </c:strCache>
            </c:strRef>
          </c:tx>
          <c:spPr>
            <a:solidFill>
              <a:schemeClr val="accent3">
                <a:lumMod val="60000"/>
                <a:lumOff val="40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Sheet1!$B$4:$C$4</c:f>
              <c:numCache>
                <c:formatCode>General</c:formatCode>
                <c:ptCount val="2"/>
                <c:pt idx="0">
                  <c:v>9</c:v>
                </c:pt>
                <c:pt idx="1">
                  <c:v>8</c:v>
                </c:pt>
              </c:numCache>
            </c:numRef>
          </c:val>
          <c:extLst xmlns:c16r2="http://schemas.microsoft.com/office/drawing/2015/06/chart">
            <c:ext xmlns:c16="http://schemas.microsoft.com/office/drawing/2014/chart" uri="{C3380CC4-5D6E-409C-BE32-E72D297353CC}">
              <c16:uniqueId val="{00000002-790B-41D5-93A7-B8F1FA1D9F15}"/>
            </c:ext>
          </c:extLst>
        </c:ser>
        <c:ser>
          <c:idx val="3"/>
          <c:order val="3"/>
          <c:tx>
            <c:strRef>
              <c:f>Sheet1!$A$5</c:f>
              <c:strCache>
                <c:ptCount val="1"/>
                <c:pt idx="0">
                  <c:v>Preocupada, a veces piensa en este tema.</c:v>
                </c:pt>
              </c:strCache>
            </c:strRef>
          </c:tx>
          <c:spPr>
            <a:solidFill>
              <a:schemeClr val="accent3">
                <a:lumMod val="75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Sheet1!$B$5:$C$5</c:f>
              <c:numCache>
                <c:formatCode>General</c:formatCode>
                <c:ptCount val="2"/>
                <c:pt idx="0">
                  <c:v>24</c:v>
                </c:pt>
                <c:pt idx="1">
                  <c:v>19</c:v>
                </c:pt>
              </c:numCache>
            </c:numRef>
          </c:val>
          <c:extLst xmlns:c16r2="http://schemas.microsoft.com/office/drawing/2015/06/chart">
            <c:ext xmlns:c16="http://schemas.microsoft.com/office/drawing/2014/chart" uri="{C3380CC4-5D6E-409C-BE32-E72D297353CC}">
              <c16:uniqueId val="{00000003-790B-41D5-93A7-B8F1FA1D9F15}"/>
            </c:ext>
          </c:extLst>
        </c:ser>
        <c:ser>
          <c:idx val="4"/>
          <c:order val="4"/>
          <c:tx>
            <c:strRef>
              <c:f>Sheet1!$A$6</c:f>
              <c:strCache>
                <c:ptCount val="1"/>
                <c:pt idx="0">
                  <c:v>Preocupada, quiere afrontarlo  activamente.</c:v>
                </c:pt>
              </c:strCache>
            </c:strRef>
          </c:tx>
          <c:spPr>
            <a:solidFill>
              <a:schemeClr val="accent3">
                <a:lumMod val="50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Sheet1!$B$6:$C$6</c:f>
              <c:numCache>
                <c:formatCode>General</c:formatCode>
                <c:ptCount val="2"/>
                <c:pt idx="0">
                  <c:v>9</c:v>
                </c:pt>
                <c:pt idx="1">
                  <c:v>11</c:v>
                </c:pt>
              </c:numCache>
            </c:numRef>
          </c:val>
          <c:extLst xmlns:c16r2="http://schemas.microsoft.com/office/drawing/2015/06/chart">
            <c:ext xmlns:c16="http://schemas.microsoft.com/office/drawing/2014/chart" uri="{C3380CC4-5D6E-409C-BE32-E72D297353CC}">
              <c16:uniqueId val="{00000004-790B-41D5-93A7-B8F1FA1D9F15}"/>
            </c:ext>
          </c:extLst>
        </c:ser>
        <c:dLbls>
          <c:showLegendKey val="0"/>
          <c:showVal val="1"/>
          <c:showCatName val="0"/>
          <c:showSerName val="0"/>
          <c:showPercent val="0"/>
          <c:showBubbleSize val="0"/>
        </c:dLbls>
        <c:gapWidth val="30"/>
        <c:overlap val="100"/>
        <c:axId val="92501120"/>
        <c:axId val="92502656"/>
      </c:barChart>
      <c:catAx>
        <c:axId val="92501120"/>
        <c:scaling>
          <c:orientation val="minMax"/>
        </c:scaling>
        <c:delete val="0"/>
        <c:axPos val="b"/>
        <c:numFmt formatCode="General" sourceLinked="0"/>
        <c:majorTickMark val="none"/>
        <c:minorTickMark val="none"/>
        <c:tickLblPos val="nextTo"/>
        <c:crossAx val="92502656"/>
        <c:crosses val="autoZero"/>
        <c:auto val="1"/>
        <c:lblAlgn val="ctr"/>
        <c:lblOffset val="100"/>
        <c:noMultiLvlLbl val="0"/>
      </c:catAx>
      <c:valAx>
        <c:axId val="92502656"/>
        <c:scaling>
          <c:orientation val="minMax"/>
          <c:max val="100"/>
        </c:scaling>
        <c:delete val="1"/>
        <c:axPos val="l"/>
        <c:numFmt formatCode="General" sourceLinked="1"/>
        <c:majorTickMark val="out"/>
        <c:minorTickMark val="none"/>
        <c:tickLblPos val="none"/>
        <c:crossAx val="92501120"/>
        <c:crosses val="autoZero"/>
        <c:crossBetween val="between"/>
        <c:majorUnit val="20"/>
      </c:valAx>
    </c:plotArea>
    <c:legend>
      <c:legendPos val="r"/>
      <c:layout>
        <c:manualLayout>
          <c:xMode val="edge"/>
          <c:yMode val="edge"/>
          <c:x val="0.65256963847261062"/>
          <c:y val="3.6711117284808192E-2"/>
          <c:w val="0.34743036152738982"/>
          <c:h val="0.95009955086354736"/>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DA"/>
              </a:solidFill>
            </c:spPr>
            <c:extLst xmlns:c16r2="http://schemas.microsoft.com/office/drawing/2015/06/chart">
              <c:ext xmlns:c16="http://schemas.microsoft.com/office/drawing/2014/chart" uri="{C3380CC4-5D6E-409C-BE32-E72D297353CC}">
                <c16:uniqueId val="{00000000-8494-48E0-8D56-A8C1238CA283}"/>
              </c:ext>
            </c:extLst>
          </c:dPt>
          <c:dPt>
            <c:idx val="1"/>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8494-48E0-8D56-A8C1238CA283}"/>
              </c:ext>
            </c:extLst>
          </c:dPt>
          <c:dLbls>
            <c:dLbl>
              <c:idx val="0"/>
              <c:layout>
                <c:manualLayout>
                  <c:x val="0.15108101067986454"/>
                  <c:y val="-0.16063008914156859"/>
                </c:manualLayout>
              </c:layout>
              <c:numFmt formatCode="#,##0" sourceLinked="0"/>
              <c:spPr/>
              <c:txPr>
                <a:bodyPr/>
                <a:lstStyle/>
                <a:p>
                  <a:pPr>
                    <a:defRPr sz="14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94-48E0-8D56-A8C1238CA283}"/>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76</c:v>
                </c:pt>
                <c:pt idx="1">
                  <c:v>24</c:v>
                </c:pt>
              </c:numCache>
            </c:numRef>
          </c:val>
          <c:extLst xmlns:c16r2="http://schemas.microsoft.com/office/drawing/2015/06/chart">
            <c:ext xmlns:c16="http://schemas.microsoft.com/office/drawing/2014/chart" uri="{C3380CC4-5D6E-409C-BE32-E72D297353CC}">
              <c16:uniqueId val="{00000002-8494-48E0-8D56-A8C1238CA283}"/>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012E-2"/>
          <c:w val="0.62224911194613464"/>
          <c:h val="0.80618477110102549"/>
        </c:manualLayout>
      </c:layout>
      <c:barChart>
        <c:barDir val="col"/>
        <c:grouping val="stacked"/>
        <c:varyColors val="0"/>
        <c:ser>
          <c:idx val="0"/>
          <c:order val="0"/>
          <c:tx>
            <c:strRef>
              <c:f>Sheet1!$A$2</c:f>
              <c:strCache>
                <c:ptCount val="1"/>
                <c:pt idx="0">
                  <c:v>No le preocupa este tema en absoluto.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Sheet1!$B$2:$C$2</c:f>
              <c:numCache>
                <c:formatCode>General</c:formatCode>
                <c:ptCount val="2"/>
                <c:pt idx="0">
                  <c:v>44</c:v>
                </c:pt>
                <c:pt idx="1">
                  <c:v>54</c:v>
                </c:pt>
              </c:numCache>
            </c:numRef>
          </c:val>
          <c:extLst xmlns:c16r2="http://schemas.microsoft.com/office/drawing/2015/06/chart">
            <c:ext xmlns:c16="http://schemas.microsoft.com/office/drawing/2014/chart" uri="{C3380CC4-5D6E-409C-BE32-E72D297353CC}">
              <c16:uniqueId val="{00000000-7858-433E-A923-6AF26BCC5177}"/>
            </c:ext>
          </c:extLst>
        </c:ser>
        <c:ser>
          <c:idx val="1"/>
          <c:order val="1"/>
          <c:tx>
            <c:strRef>
              <c:f>Sheet1!$A$3</c:f>
              <c:strCache>
                <c:ptCount val="1"/>
                <c:pt idx="0">
                  <c:v>Estaba preocupada por este tema en el pasado pero no actualmente</c:v>
                </c:pt>
              </c:strCache>
            </c:strRef>
          </c:tx>
          <c:spPr>
            <a:solidFill>
              <a:schemeClr val="accent3">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Sheet1!$B$3:$C$3</c:f>
              <c:numCache>
                <c:formatCode>General</c:formatCode>
                <c:ptCount val="2"/>
                <c:pt idx="0">
                  <c:v>18</c:v>
                </c:pt>
                <c:pt idx="1">
                  <c:v>13</c:v>
                </c:pt>
              </c:numCache>
            </c:numRef>
          </c:val>
          <c:extLst xmlns:c16r2="http://schemas.microsoft.com/office/drawing/2015/06/chart">
            <c:ext xmlns:c16="http://schemas.microsoft.com/office/drawing/2014/chart" uri="{C3380CC4-5D6E-409C-BE32-E72D297353CC}">
              <c16:uniqueId val="{00000001-7858-433E-A923-6AF26BCC5177}"/>
            </c:ext>
          </c:extLst>
        </c:ser>
        <c:ser>
          <c:idx val="2"/>
          <c:order val="2"/>
          <c:tx>
            <c:strRef>
              <c:f>Sheet1!$A$4</c:f>
              <c:strCache>
                <c:ptCount val="1"/>
                <c:pt idx="0">
                  <c:v>No le ha preocupado este tema recientemente, pero le preocupará en un futuro próximo.</c:v>
                </c:pt>
              </c:strCache>
            </c:strRef>
          </c:tx>
          <c:spPr>
            <a:solidFill>
              <a:schemeClr val="accent3">
                <a:lumMod val="60000"/>
                <a:lumOff val="40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Sheet1!$B$4:$C$4</c:f>
              <c:numCache>
                <c:formatCode>General</c:formatCode>
                <c:ptCount val="2"/>
                <c:pt idx="0">
                  <c:v>8</c:v>
                </c:pt>
                <c:pt idx="1">
                  <c:v>8</c:v>
                </c:pt>
              </c:numCache>
            </c:numRef>
          </c:val>
          <c:extLst xmlns:c16r2="http://schemas.microsoft.com/office/drawing/2015/06/chart">
            <c:ext xmlns:c16="http://schemas.microsoft.com/office/drawing/2014/chart" uri="{C3380CC4-5D6E-409C-BE32-E72D297353CC}">
              <c16:uniqueId val="{00000002-7858-433E-A923-6AF26BCC5177}"/>
            </c:ext>
          </c:extLst>
        </c:ser>
        <c:ser>
          <c:idx val="3"/>
          <c:order val="3"/>
          <c:tx>
            <c:strRef>
              <c:f>Sheet1!$A$5</c:f>
              <c:strCache>
                <c:ptCount val="1"/>
                <c:pt idx="0">
                  <c:v>Preocupada, a veces piensa en este tema.</c:v>
                </c:pt>
              </c:strCache>
            </c:strRef>
          </c:tx>
          <c:spPr>
            <a:solidFill>
              <a:schemeClr val="accent3">
                <a:lumMod val="75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Sheet1!$B$5:$C$5</c:f>
              <c:numCache>
                <c:formatCode>General</c:formatCode>
                <c:ptCount val="2"/>
                <c:pt idx="0">
                  <c:v>23</c:v>
                </c:pt>
                <c:pt idx="1">
                  <c:v>18</c:v>
                </c:pt>
              </c:numCache>
            </c:numRef>
          </c:val>
          <c:extLst xmlns:c16r2="http://schemas.microsoft.com/office/drawing/2015/06/chart">
            <c:ext xmlns:c16="http://schemas.microsoft.com/office/drawing/2014/chart" uri="{C3380CC4-5D6E-409C-BE32-E72D297353CC}">
              <c16:uniqueId val="{00000003-7858-433E-A923-6AF26BCC5177}"/>
            </c:ext>
          </c:extLst>
        </c:ser>
        <c:ser>
          <c:idx val="4"/>
          <c:order val="4"/>
          <c:tx>
            <c:strRef>
              <c:f>Sheet1!$A$6</c:f>
              <c:strCache>
                <c:ptCount val="1"/>
                <c:pt idx="0">
                  <c:v>Preocupada, quiere afrontarlo  activamente.</c:v>
                </c:pt>
              </c:strCache>
            </c:strRef>
          </c:tx>
          <c:spPr>
            <a:solidFill>
              <a:schemeClr val="accent3">
                <a:lumMod val="50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Promedio países</c:v>
                </c:pt>
              </c:strCache>
            </c:strRef>
          </c:cat>
          <c:val>
            <c:numRef>
              <c:f>Sheet1!$B$6:$C$6</c:f>
              <c:numCache>
                <c:formatCode>General</c:formatCode>
                <c:ptCount val="2"/>
                <c:pt idx="0">
                  <c:v>7.0000000000000009</c:v>
                </c:pt>
                <c:pt idx="1">
                  <c:v>7.0000000000000009</c:v>
                </c:pt>
              </c:numCache>
            </c:numRef>
          </c:val>
          <c:extLst xmlns:c16r2="http://schemas.microsoft.com/office/drawing/2015/06/chart">
            <c:ext xmlns:c16="http://schemas.microsoft.com/office/drawing/2014/chart" uri="{C3380CC4-5D6E-409C-BE32-E72D297353CC}">
              <c16:uniqueId val="{00000004-7858-433E-A923-6AF26BCC5177}"/>
            </c:ext>
          </c:extLst>
        </c:ser>
        <c:dLbls>
          <c:showLegendKey val="0"/>
          <c:showVal val="1"/>
          <c:showCatName val="0"/>
          <c:showSerName val="0"/>
          <c:showPercent val="0"/>
          <c:showBubbleSize val="0"/>
        </c:dLbls>
        <c:gapWidth val="30"/>
        <c:overlap val="100"/>
        <c:axId val="124704256"/>
        <c:axId val="124705792"/>
      </c:barChart>
      <c:catAx>
        <c:axId val="124704256"/>
        <c:scaling>
          <c:orientation val="minMax"/>
        </c:scaling>
        <c:delete val="0"/>
        <c:axPos val="b"/>
        <c:numFmt formatCode="General" sourceLinked="0"/>
        <c:majorTickMark val="none"/>
        <c:minorTickMark val="none"/>
        <c:tickLblPos val="nextTo"/>
        <c:crossAx val="124705792"/>
        <c:crosses val="autoZero"/>
        <c:auto val="1"/>
        <c:lblAlgn val="ctr"/>
        <c:lblOffset val="100"/>
        <c:noMultiLvlLbl val="0"/>
      </c:catAx>
      <c:valAx>
        <c:axId val="124705792"/>
        <c:scaling>
          <c:orientation val="minMax"/>
          <c:max val="100"/>
        </c:scaling>
        <c:delete val="1"/>
        <c:axPos val="l"/>
        <c:numFmt formatCode="General" sourceLinked="1"/>
        <c:majorTickMark val="out"/>
        <c:minorTickMark val="none"/>
        <c:tickLblPos val="none"/>
        <c:crossAx val="124704256"/>
        <c:crosses val="autoZero"/>
        <c:crossBetween val="between"/>
        <c:majorUnit val="20"/>
      </c:valAx>
    </c:plotArea>
    <c:legend>
      <c:legendPos val="r"/>
      <c:layout>
        <c:manualLayout>
          <c:xMode val="edge"/>
          <c:yMode val="edge"/>
          <c:x val="0.65256963847261062"/>
          <c:y val="3.6711117284808199E-2"/>
          <c:w val="0.34743036152738982"/>
          <c:h val="0.95009955086354758"/>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hu-HU" dirty="0"/>
              <a:t>Total de </a:t>
            </a:r>
            <a:r>
              <a:rPr lang="es-ES_tradnl" dirty="0" smtClean="0"/>
              <a:t>E</a:t>
            </a:r>
            <a:r>
              <a:rPr lang="hu-HU" dirty="0" smtClean="0"/>
              <a:t>spaña</a:t>
            </a:r>
            <a:endParaRPr lang="hu-HU" dirty="0"/>
          </a:p>
          <a:p>
            <a:pPr>
              <a:defRPr/>
            </a:pPr>
            <a:r>
              <a:rPr lang="hu-HU" dirty="0"/>
              <a:t>Me </a:t>
            </a:r>
            <a:r>
              <a:rPr lang="hu-HU" dirty="0" err="1"/>
              <a:t>preocupa</a:t>
            </a:r>
            <a:r>
              <a:rPr lang="hu-HU" dirty="0"/>
              <a:t> %</a:t>
            </a:r>
            <a:endParaRPr lang="en-US" dirty="0"/>
          </a:p>
        </c:rich>
      </c:tx>
      <c:layout>
        <c:manualLayout>
          <c:xMode val="edge"/>
          <c:yMode val="edge"/>
          <c:x val="0.18252525252525303"/>
          <c:y val="1.7391312286345904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Sheet1!$B$2:$B$12</c:f>
              <c:numCache>
                <c:formatCode>General</c:formatCode>
                <c:ptCount val="11"/>
                <c:pt idx="0">
                  <c:v>57.000000000000007</c:v>
                </c:pt>
                <c:pt idx="1">
                  <c:v>50</c:v>
                </c:pt>
                <c:pt idx="2">
                  <c:v>49</c:v>
                </c:pt>
                <c:pt idx="3">
                  <c:v>45</c:v>
                </c:pt>
                <c:pt idx="4">
                  <c:v>39</c:v>
                </c:pt>
                <c:pt idx="5">
                  <c:v>39</c:v>
                </c:pt>
                <c:pt idx="6">
                  <c:v>38</c:v>
                </c:pt>
                <c:pt idx="7">
                  <c:v>38</c:v>
                </c:pt>
                <c:pt idx="8">
                  <c:v>35</c:v>
                </c:pt>
                <c:pt idx="9">
                  <c:v>34</c:v>
                </c:pt>
                <c:pt idx="10">
                  <c:v>32</c:v>
                </c:pt>
              </c:numCache>
            </c:numRef>
          </c:val>
          <c:extLst xmlns:c16r2="http://schemas.microsoft.com/office/drawing/2015/06/chart">
            <c:ext xmlns:c16="http://schemas.microsoft.com/office/drawing/2014/chart" uri="{C3380CC4-5D6E-409C-BE32-E72D297353CC}">
              <c16:uniqueId val="{00000000-D320-4327-BA75-DB827852EC7F}"/>
            </c:ext>
          </c:extLst>
        </c:ser>
        <c:dLbls>
          <c:showLegendKey val="0"/>
          <c:showVal val="0"/>
          <c:showCatName val="0"/>
          <c:showSerName val="0"/>
          <c:showPercent val="0"/>
          <c:showBubbleSize val="0"/>
        </c:dLbls>
        <c:gapWidth val="63"/>
        <c:axId val="132428544"/>
        <c:axId val="132430080"/>
      </c:barChart>
      <c:catAx>
        <c:axId val="132428544"/>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32430080"/>
        <c:crosses val="autoZero"/>
        <c:auto val="1"/>
        <c:lblAlgn val="ctr"/>
        <c:lblOffset val="100"/>
        <c:noMultiLvlLbl val="0"/>
      </c:catAx>
      <c:valAx>
        <c:axId val="132430080"/>
        <c:scaling>
          <c:orientation val="minMax"/>
          <c:max val="100"/>
          <c:min val="0"/>
        </c:scaling>
        <c:delete val="1"/>
        <c:axPos val="t"/>
        <c:majorGridlines>
          <c:spPr>
            <a:ln w="6350" cap="flat" cmpd="sng" algn="ctr">
              <a:noFill/>
              <a:round/>
            </a:ln>
            <a:effectLst>
              <a:outerShdw blurRad="50800" dist="50800" dir="5400000" algn="ctr" rotWithShape="0">
                <a:schemeClr val="bg1"/>
              </a:outerShdw>
            </a:effectLst>
          </c:spPr>
        </c:majorGridlines>
        <c:numFmt formatCode="General" sourceLinked="1"/>
        <c:majorTickMark val="out"/>
        <c:minorTickMark val="none"/>
        <c:tickLblPos val="none"/>
        <c:crossAx val="132428544"/>
        <c:crosses val="autoZero"/>
        <c:crossBetween val="between"/>
      </c:valAx>
      <c:spPr>
        <a:noFill/>
        <a:ln w="25400">
          <a:noFill/>
        </a:ln>
        <a:effectLst/>
      </c:spPr>
    </c:plotArea>
    <c:plotVisOnly val="1"/>
    <c:dispBlanksAs val="gap"/>
    <c:showDLblsOverMax val="0"/>
  </c:chart>
  <c:spPr>
    <a:noFill/>
    <a:ln w="0">
      <a:noFill/>
    </a:ln>
    <a:effectLst/>
  </c:spPr>
  <c:txPr>
    <a:bodyPr/>
    <a:lstStyle/>
    <a:p>
      <a:pPr>
        <a:defRPr sz="1200"/>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hu-HU" dirty="0"/>
              <a:t>Promedio de los </a:t>
            </a:r>
            <a:r>
              <a:rPr lang="hu-HU" dirty="0" smtClean="0"/>
              <a:t>pa</a:t>
            </a:r>
            <a:r>
              <a:rPr lang="es-ES_tradnl" dirty="0" smtClean="0"/>
              <a:t>í</a:t>
            </a:r>
            <a:r>
              <a:rPr lang="hu-HU" dirty="0" smtClean="0"/>
              <a:t>ses</a:t>
            </a:r>
            <a:endParaRPr lang="hu-HU" dirty="0"/>
          </a:p>
          <a:p>
            <a:pPr>
              <a:defRPr/>
            </a:pPr>
            <a:r>
              <a:rPr lang="hu-HU" dirty="0"/>
              <a:t>Me </a:t>
            </a:r>
            <a:r>
              <a:rPr lang="hu-HU" dirty="0" err="1"/>
              <a:t>preocupa</a:t>
            </a:r>
            <a:r>
              <a:rPr lang="hu-HU" dirty="0"/>
              <a:t>%</a:t>
            </a:r>
          </a:p>
        </c:rich>
      </c:tx>
      <c:layout>
        <c:manualLayout>
          <c:xMode val="edge"/>
          <c:yMode val="edge"/>
          <c:x val="0.18252525252525317"/>
          <c:y val="1.7391312286345904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tx1">
                <a:lumMod val="40000"/>
                <a:lumOff val="60000"/>
              </a:schemeClr>
            </a:solidFill>
            <a:ln>
              <a:noFill/>
            </a:ln>
            <a:effectLst/>
          </c:spPr>
          <c:invertIfNegative val="0"/>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Sheet1!$B$2:$B$12</c:f>
              <c:numCache>
                <c:formatCode>General</c:formatCode>
                <c:ptCount val="11"/>
                <c:pt idx="0">
                  <c:v>46</c:v>
                </c:pt>
                <c:pt idx="1">
                  <c:v>50</c:v>
                </c:pt>
                <c:pt idx="2">
                  <c:v>49</c:v>
                </c:pt>
                <c:pt idx="3">
                  <c:v>38</c:v>
                </c:pt>
                <c:pt idx="4">
                  <c:v>35</c:v>
                </c:pt>
                <c:pt idx="5">
                  <c:v>42</c:v>
                </c:pt>
                <c:pt idx="6">
                  <c:v>42</c:v>
                </c:pt>
                <c:pt idx="7">
                  <c:v>38</c:v>
                </c:pt>
                <c:pt idx="8">
                  <c:v>37</c:v>
                </c:pt>
                <c:pt idx="9">
                  <c:v>32</c:v>
                </c:pt>
                <c:pt idx="10">
                  <c:v>27</c:v>
                </c:pt>
              </c:numCache>
            </c:numRef>
          </c:val>
          <c:extLst xmlns:c16r2="http://schemas.microsoft.com/office/drawing/2015/06/chart">
            <c:ext xmlns:c16="http://schemas.microsoft.com/office/drawing/2014/chart" uri="{C3380CC4-5D6E-409C-BE32-E72D297353CC}">
              <c16:uniqueId val="{00000000-D320-4327-BA75-DB827852EC7F}"/>
            </c:ext>
          </c:extLst>
        </c:ser>
        <c:dLbls>
          <c:showLegendKey val="0"/>
          <c:showVal val="0"/>
          <c:showCatName val="0"/>
          <c:showSerName val="0"/>
          <c:showPercent val="0"/>
          <c:showBubbleSize val="0"/>
        </c:dLbls>
        <c:gapWidth val="63"/>
        <c:axId val="132070016"/>
        <c:axId val="132120960"/>
      </c:barChart>
      <c:catAx>
        <c:axId val="132070016"/>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32120960"/>
        <c:crosses val="autoZero"/>
        <c:auto val="1"/>
        <c:lblAlgn val="ctr"/>
        <c:lblOffset val="100"/>
        <c:noMultiLvlLbl val="0"/>
      </c:catAx>
      <c:valAx>
        <c:axId val="132120960"/>
        <c:scaling>
          <c:orientation val="minMax"/>
          <c:max val="100"/>
          <c:min val="0"/>
        </c:scaling>
        <c:delete val="1"/>
        <c:axPos val="t"/>
        <c:majorGridlines>
          <c:spPr>
            <a:ln w="6350" cap="flat" cmpd="sng" algn="ctr">
              <a:noFill/>
              <a:round/>
            </a:ln>
            <a:effectLst>
              <a:outerShdw blurRad="50800" dist="50800" dir="5400000" algn="ctr" rotWithShape="0">
                <a:schemeClr val="bg1"/>
              </a:outerShdw>
            </a:effectLst>
          </c:spPr>
        </c:majorGridlines>
        <c:numFmt formatCode="General" sourceLinked="1"/>
        <c:majorTickMark val="out"/>
        <c:minorTickMark val="none"/>
        <c:tickLblPos val="none"/>
        <c:crossAx val="132070016"/>
        <c:crosses val="autoZero"/>
        <c:crossBetween val="between"/>
      </c:valAx>
      <c:spPr>
        <a:noFill/>
        <a:ln w="25400">
          <a:noFill/>
        </a:ln>
        <a:effectLst/>
      </c:spPr>
    </c:plotArea>
    <c:plotVisOnly val="1"/>
    <c:dispBlanksAs val="gap"/>
    <c:showDLblsOverMax val="0"/>
  </c:chart>
  <c:spPr>
    <a:noFill/>
    <a:ln w="0">
      <a:noFill/>
    </a:ln>
    <a:effectLst/>
  </c:spPr>
  <c:txPr>
    <a:bodyPr/>
    <a:lstStyle/>
    <a:p>
      <a:pPr>
        <a:defRPr sz="1200"/>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156043978754443"/>
          <c:y val="3.8095257140486012E-2"/>
          <c:w val="0.31505735011470032"/>
          <c:h val="0.93015869524244232"/>
        </c:manualLayout>
      </c:layout>
      <c:barChart>
        <c:barDir val="bar"/>
        <c:grouping val="clustered"/>
        <c:varyColors val="0"/>
        <c:ser>
          <c:idx val="0"/>
          <c:order val="0"/>
          <c:tx>
            <c:strRef>
              <c:f>Sheet1!$B$1</c:f>
              <c:strCache>
                <c:ptCount val="1"/>
                <c:pt idx="0">
                  <c:v>total</c:v>
                </c:pt>
              </c:strCache>
            </c:strRef>
          </c:tx>
          <c:spPr>
            <a:solidFill>
              <a:schemeClr val="accent6">
                <a:lumMod val="75000"/>
              </a:schemeClr>
            </a:solidFill>
            <a:ln>
              <a:noFill/>
            </a:ln>
            <a:effectLst/>
          </c:spPr>
          <c:invertIfNegative val="0"/>
          <c:dPt>
            <c:idx val="0"/>
            <c:invertIfNegative val="0"/>
            <c:bubble3D val="0"/>
            <c:spPr>
              <a:solidFill>
                <a:srgbClr val="D5B000"/>
              </a:solidFill>
              <a:ln>
                <a:noFill/>
              </a:ln>
              <a:effectLst/>
            </c:spPr>
            <c:extLst xmlns:c16r2="http://schemas.microsoft.com/office/drawing/2015/06/chart">
              <c:ext xmlns:c16="http://schemas.microsoft.com/office/drawing/2014/chart" uri="{C3380CC4-5D6E-409C-BE32-E72D297353CC}">
                <c16:uniqueId val="{00000000-D3B9-4D6B-877E-6560506F93B1}"/>
              </c:ext>
            </c:extLst>
          </c:dPt>
          <c:dPt>
            <c:idx val="4"/>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1-D3B9-4D6B-877E-6560506F93B1}"/>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Detección de la ovulación (calendario)</c:v>
                </c:pt>
                <c:pt idx="1">
                  <c:v>Tiempo del coito</c:v>
                </c:pt>
                <c:pt idx="2">
                  <c:v>Métodos médicos</c:v>
                </c:pt>
                <c:pt idx="3">
                  <c:v>Kit de auto prueba</c:v>
                </c:pt>
                <c:pt idx="4">
                  <c:v>Ninguna de estas</c:v>
                </c:pt>
              </c:strCache>
            </c:strRef>
          </c:cat>
          <c:val>
            <c:numRef>
              <c:f>Sheet1!$B$2:$B$6</c:f>
              <c:numCache>
                <c:formatCode>General</c:formatCode>
                <c:ptCount val="5"/>
                <c:pt idx="0">
                  <c:v>27</c:v>
                </c:pt>
                <c:pt idx="1">
                  <c:v>20</c:v>
                </c:pt>
                <c:pt idx="2">
                  <c:v>20</c:v>
                </c:pt>
                <c:pt idx="3">
                  <c:v>11</c:v>
                </c:pt>
                <c:pt idx="4">
                  <c:v>49</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32726784"/>
        <c:axId val="132729856"/>
      </c:barChart>
      <c:catAx>
        <c:axId val="132726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32729856"/>
        <c:crosses val="autoZero"/>
        <c:auto val="1"/>
        <c:lblAlgn val="ctr"/>
        <c:lblOffset val="100"/>
        <c:noMultiLvlLbl val="0"/>
      </c:catAx>
      <c:valAx>
        <c:axId val="132729856"/>
        <c:scaling>
          <c:orientation val="minMax"/>
        </c:scaling>
        <c:delete val="1"/>
        <c:axPos val="t"/>
        <c:numFmt formatCode="General" sourceLinked="1"/>
        <c:majorTickMark val="none"/>
        <c:minorTickMark val="none"/>
        <c:tickLblPos val="none"/>
        <c:crossAx val="1327267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012E-2"/>
          <c:w val="0.62224911194613464"/>
          <c:h val="0.80618477110102549"/>
        </c:manualLayout>
      </c:layout>
      <c:barChart>
        <c:barDir val="col"/>
        <c:grouping val="stacked"/>
        <c:varyColors val="0"/>
        <c:ser>
          <c:idx val="0"/>
          <c:order val="0"/>
          <c:tx>
            <c:strRef>
              <c:f>Sheet1!$A$2</c:f>
              <c:strCache>
                <c:ptCount val="1"/>
                <c:pt idx="0">
                  <c:v>No estoy interesada en obtener información</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Sheet1!$B$2:$C$2</c:f>
              <c:numCache>
                <c:formatCode>General</c:formatCode>
                <c:ptCount val="2"/>
                <c:pt idx="0">
                  <c:v>24</c:v>
                </c:pt>
                <c:pt idx="1">
                  <c:v>23</c:v>
                </c:pt>
              </c:numCache>
            </c:numRef>
          </c:val>
          <c:extLst xmlns:c16r2="http://schemas.microsoft.com/office/drawing/2015/06/chart">
            <c:ext xmlns:c16="http://schemas.microsoft.com/office/drawing/2014/chart" uri="{C3380CC4-5D6E-409C-BE32-E72D297353CC}">
              <c16:uniqueId val="{00000000-265F-48F9-A8EB-6A9322000B15}"/>
            </c:ext>
          </c:extLst>
        </c:ser>
        <c:ser>
          <c:idx val="1"/>
          <c:order val="1"/>
          <c:tx>
            <c:strRef>
              <c:f>Sheet1!$A$3</c:f>
              <c:strCache>
                <c:ptCount val="1"/>
                <c:pt idx="0">
                  <c:v>No estoy segura</c:v>
                </c:pt>
              </c:strCache>
            </c:strRef>
          </c:tx>
          <c:spPr>
            <a:solidFill>
              <a:schemeClr val="accent3">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Sheet1!$B$3:$C$3</c:f>
              <c:numCache>
                <c:formatCode>General</c:formatCode>
                <c:ptCount val="2"/>
                <c:pt idx="0">
                  <c:v>27</c:v>
                </c:pt>
                <c:pt idx="1">
                  <c:v>26</c:v>
                </c:pt>
              </c:numCache>
            </c:numRef>
          </c:val>
          <c:extLst xmlns:c16r2="http://schemas.microsoft.com/office/drawing/2015/06/chart">
            <c:ext xmlns:c16="http://schemas.microsoft.com/office/drawing/2014/chart" uri="{C3380CC4-5D6E-409C-BE32-E72D297353CC}">
              <c16:uniqueId val="{00000001-265F-48F9-A8EB-6A9322000B15}"/>
            </c:ext>
          </c:extLst>
        </c:ser>
        <c:ser>
          <c:idx val="2"/>
          <c:order val="2"/>
          <c:tx>
            <c:strRef>
              <c:f>Sheet1!$A$4</c:f>
              <c:strCache>
                <c:ptCount val="1"/>
                <c:pt idx="0">
                  <c:v>Interesada pero no  he obtenido información</c:v>
                </c:pt>
              </c:strCache>
            </c:strRef>
          </c:tx>
          <c:spPr>
            <a:solidFill>
              <a:schemeClr val="accent3">
                <a:lumMod val="60000"/>
                <a:lumOff val="40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Sheet1!$B$4:$C$4</c:f>
              <c:numCache>
                <c:formatCode>General</c:formatCode>
                <c:ptCount val="2"/>
                <c:pt idx="0">
                  <c:v>22</c:v>
                </c:pt>
                <c:pt idx="1">
                  <c:v>27</c:v>
                </c:pt>
              </c:numCache>
            </c:numRef>
          </c:val>
          <c:extLst xmlns:c16r2="http://schemas.microsoft.com/office/drawing/2015/06/chart">
            <c:ext xmlns:c16="http://schemas.microsoft.com/office/drawing/2014/chart" uri="{C3380CC4-5D6E-409C-BE32-E72D297353CC}">
              <c16:uniqueId val="{00000002-265F-48F9-A8EB-6A9322000B15}"/>
            </c:ext>
          </c:extLst>
        </c:ser>
        <c:ser>
          <c:idx val="3"/>
          <c:order val="3"/>
          <c:tx>
            <c:strRef>
              <c:f>Sheet1!$A$5</c:f>
              <c:strCache>
                <c:ptCount val="1"/>
                <c:pt idx="0">
                  <c:v>Interesada y ya ha recopilado información</c:v>
                </c:pt>
              </c:strCache>
            </c:strRef>
          </c:tx>
          <c:spPr>
            <a:solidFill>
              <a:schemeClr val="accent3">
                <a:lumMod val="75000"/>
              </a:schemeClr>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Sheet1!$B$5:$C$5</c:f>
              <c:numCache>
                <c:formatCode>General</c:formatCode>
                <c:ptCount val="2"/>
                <c:pt idx="0">
                  <c:v>28</c:v>
                </c:pt>
                <c:pt idx="1">
                  <c:v>24</c:v>
                </c:pt>
              </c:numCache>
            </c:numRef>
          </c:val>
          <c:extLst xmlns:c16r2="http://schemas.microsoft.com/office/drawing/2015/06/chart">
            <c:ext xmlns:c16="http://schemas.microsoft.com/office/drawing/2014/chart" uri="{C3380CC4-5D6E-409C-BE32-E72D297353CC}">
              <c16:uniqueId val="{00000003-265F-48F9-A8EB-6A9322000B15}"/>
            </c:ext>
          </c:extLst>
        </c:ser>
        <c:dLbls>
          <c:showLegendKey val="0"/>
          <c:showVal val="1"/>
          <c:showCatName val="0"/>
          <c:showSerName val="0"/>
          <c:showPercent val="0"/>
          <c:showBubbleSize val="0"/>
        </c:dLbls>
        <c:gapWidth val="30"/>
        <c:overlap val="100"/>
        <c:axId val="124077952"/>
        <c:axId val="124079488"/>
      </c:barChart>
      <c:catAx>
        <c:axId val="124077952"/>
        <c:scaling>
          <c:orientation val="minMax"/>
        </c:scaling>
        <c:delete val="0"/>
        <c:axPos val="b"/>
        <c:numFmt formatCode="General" sourceLinked="0"/>
        <c:majorTickMark val="none"/>
        <c:minorTickMark val="none"/>
        <c:tickLblPos val="nextTo"/>
        <c:crossAx val="124079488"/>
        <c:crosses val="autoZero"/>
        <c:auto val="1"/>
        <c:lblAlgn val="ctr"/>
        <c:lblOffset val="100"/>
        <c:noMultiLvlLbl val="0"/>
      </c:catAx>
      <c:valAx>
        <c:axId val="124079488"/>
        <c:scaling>
          <c:orientation val="minMax"/>
          <c:max val="100"/>
        </c:scaling>
        <c:delete val="1"/>
        <c:axPos val="l"/>
        <c:numFmt formatCode="General" sourceLinked="1"/>
        <c:majorTickMark val="out"/>
        <c:minorTickMark val="none"/>
        <c:tickLblPos val="none"/>
        <c:crossAx val="124077952"/>
        <c:crosses val="autoZero"/>
        <c:crossBetween val="between"/>
        <c:majorUnit val="20"/>
      </c:valAx>
    </c:plotArea>
    <c:legend>
      <c:legendPos val="r"/>
      <c:layout>
        <c:manualLayout>
          <c:xMode val="edge"/>
          <c:yMode val="edge"/>
          <c:x val="0.65256963847261062"/>
          <c:y val="3.6711117284808213E-2"/>
          <c:w val="0.34743036152738982"/>
          <c:h val="0.95009955086354791"/>
        </c:manualLayout>
      </c:layout>
      <c:overlay val="0"/>
      <c:txPr>
        <a:bodyPr/>
        <a:lstStyle/>
        <a:p>
          <a:pPr>
            <a:defRPr sz="14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España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Qué hacer contra los síntomas de la menopausia.</c:v>
                </c:pt>
                <c:pt idx="2">
                  <c:v>Comienzan los signos de la menopausia.</c:v>
                </c:pt>
              </c:strCache>
            </c:strRef>
          </c:cat>
          <c:val>
            <c:numRef>
              <c:f>Sheet1!$B$2:$B$4</c:f>
              <c:numCache>
                <c:formatCode>General</c:formatCode>
                <c:ptCount val="3"/>
                <c:pt idx="0" formatCode="0.0">
                  <c:v>7.22</c:v>
                </c:pt>
                <c:pt idx="2" formatCode="0.0">
                  <c:v>6.98</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Media de los páises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Qué hacer contra los síntomas de la menopausia.</c:v>
                </c:pt>
                <c:pt idx="2">
                  <c:v>Comienzan los signos de la menopausia.</c:v>
                </c:pt>
              </c:strCache>
            </c:strRef>
          </c:cat>
          <c:val>
            <c:numRef>
              <c:f>Sheet1!$C$2:$C$4</c:f>
              <c:numCache>
                <c:formatCode>General</c:formatCode>
                <c:ptCount val="3"/>
                <c:pt idx="0" formatCode="0.0">
                  <c:v>6.68</c:v>
                </c:pt>
                <c:pt idx="2" formatCode="0.0">
                  <c:v>6.5</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28798720"/>
        <c:axId val="128800256"/>
      </c:barChart>
      <c:catAx>
        <c:axId val="12879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s-ES"/>
          </a:p>
        </c:txPr>
        <c:crossAx val="128800256"/>
        <c:crosses val="autoZero"/>
        <c:auto val="1"/>
        <c:lblAlgn val="ctr"/>
        <c:lblOffset val="100"/>
        <c:noMultiLvlLbl val="0"/>
      </c:catAx>
      <c:valAx>
        <c:axId val="128800256"/>
        <c:scaling>
          <c:orientation val="minMax"/>
          <c:max val="8"/>
          <c:min val="0"/>
        </c:scaling>
        <c:delete val="1"/>
        <c:axPos val="l"/>
        <c:numFmt formatCode="0.0" sourceLinked="1"/>
        <c:majorTickMark val="out"/>
        <c:minorTickMark val="none"/>
        <c:tickLblPos val="none"/>
        <c:crossAx val="1287987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rgbClr val="CCFFFF">
        <a:alpha val="54902"/>
      </a:srgbClr>
    </a:solidFill>
    <a:ln>
      <a:noFill/>
    </a:ln>
    <a:effectLst/>
  </c:spPr>
  <c:txPr>
    <a:bodyPr/>
    <a:lstStyle/>
    <a:p>
      <a:pPr>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España 40-55 años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Qué hacer contra los síntomas de la menopausia.</c:v>
                </c:pt>
                <c:pt idx="2">
                  <c:v>Comienzan los signos de la menopausia.</c:v>
                </c:pt>
              </c:strCache>
            </c:strRef>
          </c:cat>
          <c:val>
            <c:numRef>
              <c:f>Sheet1!$B$2:$B$4</c:f>
              <c:numCache>
                <c:formatCode>General</c:formatCode>
                <c:ptCount val="3"/>
                <c:pt idx="0" formatCode="0.0">
                  <c:v>7.57</c:v>
                </c:pt>
                <c:pt idx="2" formatCode="0.0">
                  <c:v>7.37</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Promedio de los países 40-55 años.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Qué hacer contra los síntomas de la menopausia.</c:v>
                </c:pt>
                <c:pt idx="2">
                  <c:v>Comienzan los signos de la menopausia.</c:v>
                </c:pt>
              </c:strCache>
            </c:strRef>
          </c:cat>
          <c:val>
            <c:numRef>
              <c:f>Sheet1!$C$2:$C$4</c:f>
              <c:numCache>
                <c:formatCode>General</c:formatCode>
                <c:ptCount val="3"/>
                <c:pt idx="0" formatCode="0.0">
                  <c:v>7.28</c:v>
                </c:pt>
                <c:pt idx="2" formatCode="0.0">
                  <c:v>7.1</c:v>
                </c:pt>
              </c:numCache>
            </c:numRef>
          </c:val>
          <c:extLst xmlns:c16r2="http://schemas.microsoft.com/office/drawing/2015/06/chart">
            <c:ext xmlns:c16="http://schemas.microsoft.com/office/drawing/2014/chart" uri="{C3380CC4-5D6E-409C-BE32-E72D297353CC}">
              <c16:uniqueId val="{00000003-D2EF-457B-93A5-0DF7E53737EA}"/>
            </c:ext>
          </c:extLst>
        </c:ser>
        <c:dLbls>
          <c:showLegendKey val="0"/>
          <c:showVal val="0"/>
          <c:showCatName val="0"/>
          <c:showSerName val="0"/>
          <c:showPercent val="0"/>
          <c:showBubbleSize val="0"/>
        </c:dLbls>
        <c:gapWidth val="100"/>
        <c:overlap val="-50"/>
        <c:axId val="132750720"/>
        <c:axId val="132756608"/>
      </c:barChart>
      <c:catAx>
        <c:axId val="13275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s-ES"/>
          </a:p>
        </c:txPr>
        <c:crossAx val="132756608"/>
        <c:crosses val="autoZero"/>
        <c:auto val="1"/>
        <c:lblAlgn val="ctr"/>
        <c:lblOffset val="100"/>
        <c:noMultiLvlLbl val="0"/>
      </c:catAx>
      <c:valAx>
        <c:axId val="132756608"/>
        <c:scaling>
          <c:orientation val="minMax"/>
          <c:max val="8"/>
          <c:min val="0"/>
        </c:scaling>
        <c:delete val="1"/>
        <c:axPos val="l"/>
        <c:numFmt formatCode="0.0" sourceLinked="1"/>
        <c:majorTickMark val="out"/>
        <c:minorTickMark val="none"/>
        <c:tickLblPos val="none"/>
        <c:crossAx val="1327507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2">
          <a:lumMod val="40000"/>
          <a:lumOff val="60000"/>
        </a:schemeClr>
      </a:solidFill>
    </a:ln>
    <a:effectLst/>
  </c:spPr>
  <c:txPr>
    <a:bodyPr/>
    <a:lstStyle/>
    <a:p>
      <a:pPr>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1150770531693E-2"/>
          <c:y val="3.5483870967742012E-2"/>
          <c:w val="0.62224911194613464"/>
          <c:h val="0.80618477110102549"/>
        </c:manualLayout>
      </c:layout>
      <c:barChart>
        <c:barDir val="col"/>
        <c:grouping val="stacked"/>
        <c:varyColors val="0"/>
        <c:ser>
          <c:idx val="0"/>
          <c:order val="0"/>
          <c:tx>
            <c:strRef>
              <c:f>Sheet1!$A$2</c:f>
              <c:strCache>
                <c:ptCount val="1"/>
                <c:pt idx="0">
                  <c:v>No, definitivamente no convives con ello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Sheet1!$B$2:$C$2</c:f>
              <c:numCache>
                <c:formatCode>General</c:formatCode>
                <c:ptCount val="2"/>
                <c:pt idx="0">
                  <c:v>16</c:v>
                </c:pt>
                <c:pt idx="1">
                  <c:v>14</c:v>
                </c:pt>
              </c:numCache>
            </c:numRef>
          </c:val>
          <c:extLst xmlns:c16r2="http://schemas.microsoft.com/office/drawing/2015/06/chart">
            <c:ext xmlns:c16="http://schemas.microsoft.com/office/drawing/2014/chart" uri="{C3380CC4-5D6E-409C-BE32-E72D297353CC}">
              <c16:uniqueId val="{00000000-7991-4A0A-8CDA-FCAF25E2346B}"/>
            </c:ext>
          </c:extLst>
        </c:ser>
        <c:ser>
          <c:idx val="1"/>
          <c:order val="1"/>
          <c:tx>
            <c:strRef>
              <c:f>Sheet1!$A$3</c:f>
              <c:strCache>
                <c:ptCount val="1"/>
                <c:pt idx="0">
                  <c:v>No, realmente no lo tienes en tu mente</c:v>
                </c:pt>
              </c:strCache>
            </c:strRef>
          </c:tx>
          <c:spPr>
            <a:solidFill>
              <a:schemeClr val="tx2">
                <a:lumMod val="60000"/>
                <a:lumOff val="4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Sheet1!$B$3:$C$3</c:f>
              <c:numCache>
                <c:formatCode>General</c:formatCode>
                <c:ptCount val="2"/>
                <c:pt idx="0">
                  <c:v>31</c:v>
                </c:pt>
                <c:pt idx="1">
                  <c:v>29</c:v>
                </c:pt>
              </c:numCache>
            </c:numRef>
          </c:val>
          <c:extLst xmlns:c16r2="http://schemas.microsoft.com/office/drawing/2015/06/chart">
            <c:ext xmlns:c16="http://schemas.microsoft.com/office/drawing/2014/chart" uri="{C3380CC4-5D6E-409C-BE32-E72D297353CC}">
              <c16:uniqueId val="{00000001-7991-4A0A-8CDA-FCAF25E2346B}"/>
            </c:ext>
          </c:extLst>
        </c:ser>
        <c:ser>
          <c:idx val="2"/>
          <c:order val="2"/>
          <c:tx>
            <c:strRef>
              <c:f>Sheet1!$A$4</c:f>
              <c:strCache>
                <c:ptCount val="1"/>
                <c:pt idx="0">
                  <c:v>Sí, algunas veces convives con ello</c:v>
                </c:pt>
              </c:strCache>
            </c:strRef>
          </c:tx>
          <c:spPr>
            <a:solidFill>
              <a:srgbClr val="0070C0"/>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Sheet1!$B$4:$C$4</c:f>
              <c:numCache>
                <c:formatCode>General</c:formatCode>
                <c:ptCount val="2"/>
                <c:pt idx="0">
                  <c:v>27</c:v>
                </c:pt>
                <c:pt idx="1">
                  <c:v>30</c:v>
                </c:pt>
              </c:numCache>
            </c:numRef>
          </c:val>
          <c:extLst xmlns:c16r2="http://schemas.microsoft.com/office/drawing/2015/06/chart">
            <c:ext xmlns:c16="http://schemas.microsoft.com/office/drawing/2014/chart" uri="{C3380CC4-5D6E-409C-BE32-E72D297353CC}">
              <c16:uniqueId val="{00000002-7991-4A0A-8CDA-FCAF25E2346B}"/>
            </c:ext>
          </c:extLst>
        </c:ser>
        <c:ser>
          <c:idx val="3"/>
          <c:order val="3"/>
          <c:tx>
            <c:strRef>
              <c:f>Sheet1!$A$5</c:f>
              <c:strCache>
                <c:ptCount val="1"/>
                <c:pt idx="0">
                  <c:v>Sí, convives con ello en el día a día</c:v>
                </c:pt>
              </c:strCache>
            </c:strRef>
          </c:tx>
          <c:spPr>
            <a:solidFill>
              <a:srgbClr val="004D96"/>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Total España</c:v>
                </c:pt>
                <c:pt idx="1">
                  <c:v>Media de los países</c:v>
                </c:pt>
              </c:strCache>
            </c:strRef>
          </c:cat>
          <c:val>
            <c:numRef>
              <c:f>Sheet1!$B$5:$C$5</c:f>
              <c:numCache>
                <c:formatCode>General</c:formatCode>
                <c:ptCount val="2"/>
                <c:pt idx="0">
                  <c:v>26</c:v>
                </c:pt>
                <c:pt idx="1">
                  <c:v>27</c:v>
                </c:pt>
              </c:numCache>
            </c:numRef>
          </c:val>
          <c:extLst xmlns:c16r2="http://schemas.microsoft.com/office/drawing/2015/06/chart">
            <c:ext xmlns:c16="http://schemas.microsoft.com/office/drawing/2014/chart" uri="{C3380CC4-5D6E-409C-BE32-E72D297353CC}">
              <c16:uniqueId val="{00000003-7991-4A0A-8CDA-FCAF25E2346B}"/>
            </c:ext>
          </c:extLst>
        </c:ser>
        <c:dLbls>
          <c:showLegendKey val="0"/>
          <c:showVal val="1"/>
          <c:showCatName val="0"/>
          <c:showSerName val="0"/>
          <c:showPercent val="0"/>
          <c:showBubbleSize val="0"/>
        </c:dLbls>
        <c:gapWidth val="30"/>
        <c:overlap val="100"/>
        <c:axId val="144499840"/>
        <c:axId val="144501376"/>
      </c:barChart>
      <c:catAx>
        <c:axId val="144499840"/>
        <c:scaling>
          <c:orientation val="minMax"/>
        </c:scaling>
        <c:delete val="0"/>
        <c:axPos val="b"/>
        <c:numFmt formatCode="General" sourceLinked="0"/>
        <c:majorTickMark val="none"/>
        <c:minorTickMark val="none"/>
        <c:tickLblPos val="nextTo"/>
        <c:crossAx val="144501376"/>
        <c:crosses val="autoZero"/>
        <c:auto val="1"/>
        <c:lblAlgn val="ctr"/>
        <c:lblOffset val="100"/>
        <c:noMultiLvlLbl val="0"/>
      </c:catAx>
      <c:valAx>
        <c:axId val="144501376"/>
        <c:scaling>
          <c:orientation val="minMax"/>
          <c:max val="100"/>
        </c:scaling>
        <c:delete val="1"/>
        <c:axPos val="l"/>
        <c:numFmt formatCode="General" sourceLinked="1"/>
        <c:majorTickMark val="out"/>
        <c:minorTickMark val="none"/>
        <c:tickLblPos val="none"/>
        <c:crossAx val="144499840"/>
        <c:crosses val="autoZero"/>
        <c:crossBetween val="between"/>
        <c:majorUnit val="20"/>
      </c:valAx>
    </c:plotArea>
    <c:legend>
      <c:legendPos val="r"/>
      <c:layout>
        <c:manualLayout>
          <c:xMode val="edge"/>
          <c:yMode val="edge"/>
          <c:x val="0.65256963847261062"/>
          <c:y val="3.6711117284808192E-2"/>
          <c:w val="0.33130132926932643"/>
          <c:h val="0.8618928554891917"/>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8531727651692E-2"/>
          <c:y val="3.5483870967742012E-2"/>
          <c:w val="0.58695491740003092"/>
          <c:h val="0.80618477110102549"/>
        </c:manualLayout>
      </c:layout>
      <c:barChart>
        <c:barDir val="col"/>
        <c:grouping val="stacked"/>
        <c:varyColors val="0"/>
        <c:ser>
          <c:idx val="0"/>
          <c:order val="0"/>
          <c:tx>
            <c:strRef>
              <c:f>Sheet1!$A$2</c:f>
              <c:strCache>
                <c:ptCount val="1"/>
                <c:pt idx="0">
                  <c:v>No, definitivamente no convives con ello</c:v>
                </c:pt>
              </c:strCache>
            </c:strRef>
          </c:tx>
          <c:spPr>
            <a:solidFill>
              <a:schemeClr val="tx1">
                <a:lumMod val="20000"/>
                <a:lumOff val="8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40-45 años</c:v>
                </c:pt>
                <c:pt idx="1">
                  <c:v>46-59 años</c:v>
                </c:pt>
              </c:strCache>
            </c:strRef>
          </c:cat>
          <c:val>
            <c:numRef>
              <c:f>Sheet1!$B$2:$C$2</c:f>
              <c:numCache>
                <c:formatCode>General</c:formatCode>
                <c:ptCount val="2"/>
                <c:pt idx="0">
                  <c:v>28</c:v>
                </c:pt>
                <c:pt idx="1">
                  <c:v>12</c:v>
                </c:pt>
              </c:numCache>
            </c:numRef>
          </c:val>
          <c:extLst xmlns:c16r2="http://schemas.microsoft.com/office/drawing/2015/06/chart">
            <c:ext xmlns:c16="http://schemas.microsoft.com/office/drawing/2014/chart" uri="{C3380CC4-5D6E-409C-BE32-E72D297353CC}">
              <c16:uniqueId val="{00000000-A3F1-4585-A417-BC8C97487D70}"/>
            </c:ext>
          </c:extLst>
        </c:ser>
        <c:ser>
          <c:idx val="1"/>
          <c:order val="1"/>
          <c:tx>
            <c:strRef>
              <c:f>Sheet1!$A$3</c:f>
              <c:strCache>
                <c:ptCount val="1"/>
                <c:pt idx="0">
                  <c:v>No, realmente no lo tienes en tu mente</c:v>
                </c:pt>
              </c:strCache>
            </c:strRef>
          </c:tx>
          <c:spPr>
            <a:solidFill>
              <a:schemeClr val="tx2">
                <a:lumMod val="60000"/>
                <a:lumOff val="40000"/>
              </a:schemeClr>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40-45 años</c:v>
                </c:pt>
                <c:pt idx="1">
                  <c:v>46-59 años</c:v>
                </c:pt>
              </c:strCache>
            </c:strRef>
          </c:cat>
          <c:val>
            <c:numRef>
              <c:f>Sheet1!$B$3:$C$3</c:f>
              <c:numCache>
                <c:formatCode>General</c:formatCode>
                <c:ptCount val="2"/>
                <c:pt idx="0">
                  <c:v>48</c:v>
                </c:pt>
                <c:pt idx="1">
                  <c:v>26</c:v>
                </c:pt>
              </c:numCache>
            </c:numRef>
          </c:val>
          <c:extLst xmlns:c16r2="http://schemas.microsoft.com/office/drawing/2015/06/chart">
            <c:ext xmlns:c16="http://schemas.microsoft.com/office/drawing/2014/chart" uri="{C3380CC4-5D6E-409C-BE32-E72D297353CC}">
              <c16:uniqueId val="{00000001-A3F1-4585-A417-BC8C97487D70}"/>
            </c:ext>
          </c:extLst>
        </c:ser>
        <c:ser>
          <c:idx val="2"/>
          <c:order val="2"/>
          <c:tx>
            <c:strRef>
              <c:f>Sheet1!$A$4</c:f>
              <c:strCache>
                <c:ptCount val="1"/>
                <c:pt idx="0">
                  <c:v>Sí, algunas veces convives con ello</c:v>
                </c:pt>
              </c:strCache>
            </c:strRef>
          </c:tx>
          <c:spPr>
            <a:solidFill>
              <a:srgbClr val="0070C0"/>
            </a:solidFill>
            <a:effectLst/>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40-45 años</c:v>
                </c:pt>
                <c:pt idx="1">
                  <c:v>46-59 años</c:v>
                </c:pt>
              </c:strCache>
            </c:strRef>
          </c:cat>
          <c:val>
            <c:numRef>
              <c:f>Sheet1!$B$4:$C$4</c:f>
              <c:numCache>
                <c:formatCode>General</c:formatCode>
                <c:ptCount val="2"/>
                <c:pt idx="0">
                  <c:v>17</c:v>
                </c:pt>
                <c:pt idx="1">
                  <c:v>31</c:v>
                </c:pt>
              </c:numCache>
            </c:numRef>
          </c:val>
          <c:extLst xmlns:c16r2="http://schemas.microsoft.com/office/drawing/2015/06/chart">
            <c:ext xmlns:c16="http://schemas.microsoft.com/office/drawing/2014/chart" uri="{C3380CC4-5D6E-409C-BE32-E72D297353CC}">
              <c16:uniqueId val="{00000002-A3F1-4585-A417-BC8C97487D70}"/>
            </c:ext>
          </c:extLst>
        </c:ser>
        <c:ser>
          <c:idx val="3"/>
          <c:order val="3"/>
          <c:tx>
            <c:strRef>
              <c:f>Sheet1!$A$5</c:f>
              <c:strCache>
                <c:ptCount val="1"/>
                <c:pt idx="0">
                  <c:v>Sí, lo tratas de una manera activa</c:v>
                </c:pt>
              </c:strCache>
            </c:strRef>
          </c:tx>
          <c:spPr>
            <a:solidFill>
              <a:srgbClr val="004D96"/>
            </a:solidFill>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40-45 años</c:v>
                </c:pt>
                <c:pt idx="1">
                  <c:v>46-59 años</c:v>
                </c:pt>
              </c:strCache>
            </c:strRef>
          </c:cat>
          <c:val>
            <c:numRef>
              <c:f>Sheet1!$B$5:$C$5</c:f>
              <c:numCache>
                <c:formatCode>General</c:formatCode>
                <c:ptCount val="2"/>
                <c:pt idx="0">
                  <c:v>7</c:v>
                </c:pt>
                <c:pt idx="1">
                  <c:v>32</c:v>
                </c:pt>
              </c:numCache>
            </c:numRef>
          </c:val>
          <c:extLst xmlns:c16r2="http://schemas.microsoft.com/office/drawing/2015/06/chart">
            <c:ext xmlns:c16="http://schemas.microsoft.com/office/drawing/2014/chart" uri="{C3380CC4-5D6E-409C-BE32-E72D297353CC}">
              <c16:uniqueId val="{00000003-A3F1-4585-A417-BC8C97487D70}"/>
            </c:ext>
          </c:extLst>
        </c:ser>
        <c:dLbls>
          <c:showLegendKey val="0"/>
          <c:showVal val="1"/>
          <c:showCatName val="0"/>
          <c:showSerName val="0"/>
          <c:showPercent val="0"/>
          <c:showBubbleSize val="0"/>
        </c:dLbls>
        <c:gapWidth val="30"/>
        <c:overlap val="100"/>
        <c:axId val="150454272"/>
        <c:axId val="150455808"/>
      </c:barChart>
      <c:catAx>
        <c:axId val="150454272"/>
        <c:scaling>
          <c:orientation val="minMax"/>
        </c:scaling>
        <c:delete val="0"/>
        <c:axPos val="b"/>
        <c:numFmt formatCode="General" sourceLinked="0"/>
        <c:majorTickMark val="none"/>
        <c:minorTickMark val="none"/>
        <c:tickLblPos val="nextTo"/>
        <c:crossAx val="150455808"/>
        <c:crosses val="autoZero"/>
        <c:auto val="1"/>
        <c:lblAlgn val="ctr"/>
        <c:lblOffset val="100"/>
        <c:noMultiLvlLbl val="0"/>
      </c:catAx>
      <c:valAx>
        <c:axId val="150455808"/>
        <c:scaling>
          <c:orientation val="minMax"/>
          <c:max val="100"/>
        </c:scaling>
        <c:delete val="1"/>
        <c:axPos val="l"/>
        <c:numFmt formatCode="General" sourceLinked="1"/>
        <c:majorTickMark val="out"/>
        <c:minorTickMark val="none"/>
        <c:tickLblPos val="none"/>
        <c:crossAx val="150454272"/>
        <c:crosses val="autoZero"/>
        <c:crossBetween val="between"/>
        <c:majorUnit val="20"/>
      </c:valAx>
    </c:plotArea>
    <c:legend>
      <c:legendPos val="r"/>
      <c:layout>
        <c:manualLayout>
          <c:xMode val="edge"/>
          <c:yMode val="edge"/>
          <c:x val="0.6823529411764705"/>
          <c:y val="5.3592628605824894E-2"/>
          <c:w val="0.31764705882352923"/>
          <c:h val="0.79351576607862206"/>
        </c:manualLayout>
      </c:layout>
      <c:overlay val="0"/>
      <c:txPr>
        <a:bodyPr/>
        <a:lstStyle/>
        <a:p>
          <a:pPr>
            <a:defRPr sz="1200"/>
          </a:pPr>
          <a:endParaRPr lang="es-ES"/>
        </a:p>
      </c:txPr>
    </c:legend>
    <c:plotVisOnly val="1"/>
    <c:dispBlanksAs val="gap"/>
    <c:showDLblsOverMax val="0"/>
  </c:chart>
  <c:txPr>
    <a:bodyPr/>
    <a:lstStyle/>
    <a:p>
      <a:pPr>
        <a:defRPr sz="1400"/>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976788057749"/>
          <c:y val="3.4920652378778845E-2"/>
          <c:w val="0.34411847933070977"/>
          <c:h val="0.93015869524244232"/>
        </c:manualLayout>
      </c:layout>
      <c:barChart>
        <c:barDir val="bar"/>
        <c:grouping val="clustered"/>
        <c:varyColors val="0"/>
        <c:ser>
          <c:idx val="0"/>
          <c:order val="0"/>
          <c:tx>
            <c:strRef>
              <c:f>Sheet1!$B$1</c:f>
              <c:strCache>
                <c:ptCount val="1"/>
                <c:pt idx="0">
                  <c:v>Column1</c:v>
                </c:pt>
              </c:strCache>
            </c:strRef>
          </c:tx>
          <c:spPr>
            <a:solidFill>
              <a:srgbClr val="D5B000"/>
            </a:solidFill>
            <a:ln>
              <a:noFill/>
            </a:ln>
            <a:effectLst/>
          </c:spPr>
          <c:invertIfNegative val="0"/>
          <c:dPt>
            <c:idx val="13"/>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1-1E12-481C-B4FC-ACFCF6819474}"/>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Sofocos</c:v>
                </c:pt>
                <c:pt idx="1">
                  <c:v>Dificultad para dormir</c:v>
                </c:pt>
                <c:pt idx="2">
                  <c:v>Aumento de peso y metabolismo más lento.</c:v>
                </c:pt>
                <c:pt idx="3">
                  <c:v>Disminución de la libido</c:v>
                </c:pt>
                <c:pt idx="4">
                  <c:v>Sudores nocturnos</c:v>
                </c:pt>
                <c:pt idx="5">
                  <c:v>Cambios de humor frecuentes, ansiedad, irritación, depresión.</c:v>
                </c:pt>
                <c:pt idx="6">
                  <c:v>Dolores de cabeza, mareos.</c:v>
                </c:pt>
                <c:pt idx="7">
                  <c:v>Periodos irregulares</c:v>
                </c:pt>
                <c:pt idx="8">
                  <c:v>Cambios en el cabello y la piel</c:v>
                </c:pt>
                <c:pt idx="9">
                  <c:v>Relaciones sexuales incómodas / sequedad vaginal</c:v>
                </c:pt>
                <c:pt idx="10">
                  <c:v>Osteoporosis</c:v>
                </c:pt>
                <c:pt idx="11">
                  <c:v>Problemas de sangrado</c:v>
                </c:pt>
                <c:pt idx="12">
                  <c:v>Dificultad para orinar</c:v>
                </c:pt>
                <c:pt idx="13">
                  <c:v>Ninguna de las anteriores</c:v>
                </c:pt>
              </c:strCache>
            </c:strRef>
          </c:cat>
          <c:val>
            <c:numRef>
              <c:f>Sheet1!$B$2:$B$15</c:f>
              <c:numCache>
                <c:formatCode>General</c:formatCode>
                <c:ptCount val="14"/>
                <c:pt idx="0">
                  <c:v>36</c:v>
                </c:pt>
                <c:pt idx="1">
                  <c:v>31</c:v>
                </c:pt>
                <c:pt idx="2">
                  <c:v>30</c:v>
                </c:pt>
                <c:pt idx="3">
                  <c:v>28.000000000000004</c:v>
                </c:pt>
                <c:pt idx="4">
                  <c:v>26</c:v>
                </c:pt>
                <c:pt idx="5">
                  <c:v>23</c:v>
                </c:pt>
                <c:pt idx="6">
                  <c:v>19</c:v>
                </c:pt>
                <c:pt idx="7">
                  <c:v>16</c:v>
                </c:pt>
                <c:pt idx="8">
                  <c:v>14.000000000000002</c:v>
                </c:pt>
                <c:pt idx="9">
                  <c:v>12</c:v>
                </c:pt>
                <c:pt idx="10">
                  <c:v>11</c:v>
                </c:pt>
                <c:pt idx="11">
                  <c:v>6</c:v>
                </c:pt>
                <c:pt idx="12">
                  <c:v>4</c:v>
                </c:pt>
                <c:pt idx="13">
                  <c:v>32</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59"/>
        <c:axId val="161396992"/>
        <c:axId val="161411072"/>
      </c:barChart>
      <c:catAx>
        <c:axId val="161396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61411072"/>
        <c:crosses val="autoZero"/>
        <c:auto val="1"/>
        <c:lblAlgn val="ctr"/>
        <c:lblOffset val="100"/>
        <c:noMultiLvlLbl val="0"/>
      </c:catAx>
      <c:valAx>
        <c:axId val="161411072"/>
        <c:scaling>
          <c:orientation val="minMax"/>
          <c:max val="60"/>
          <c:min val="0"/>
        </c:scaling>
        <c:delete val="1"/>
        <c:axPos val="t"/>
        <c:numFmt formatCode="General" sourceLinked="1"/>
        <c:majorTickMark val="out"/>
        <c:minorTickMark val="none"/>
        <c:tickLblPos val="none"/>
        <c:crossAx val="1613969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DA"/>
              </a:solidFill>
            </c:spPr>
            <c:extLst xmlns:c16r2="http://schemas.microsoft.com/office/drawing/2015/06/chart">
              <c:ext xmlns:c16="http://schemas.microsoft.com/office/drawing/2014/chart" uri="{C3380CC4-5D6E-409C-BE32-E72D297353CC}">
                <c16:uniqueId val="{00000000-7AF0-4E08-824E-068209877FF0}"/>
              </c:ext>
            </c:extLst>
          </c:dPt>
          <c:dPt>
            <c:idx val="1"/>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7AF0-4E08-824E-068209877FF0}"/>
              </c:ext>
            </c:extLst>
          </c:dPt>
          <c:dLbls>
            <c:dLbl>
              <c:idx val="0"/>
              <c:layout>
                <c:manualLayout>
                  <c:x val="0.15108101067986454"/>
                  <c:y val="-0.16063008914156859"/>
                </c:manualLayout>
              </c:layout>
              <c:numFmt formatCode="#,##0" sourceLinked="0"/>
              <c:spPr/>
              <c:txPr>
                <a:bodyPr/>
                <a:lstStyle/>
                <a:p>
                  <a:pPr>
                    <a:defRPr sz="14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F0-4E08-824E-068209877FF0}"/>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74.2</c:v>
                </c:pt>
                <c:pt idx="1">
                  <c:v>25.8</c:v>
                </c:pt>
              </c:numCache>
            </c:numRef>
          </c:val>
          <c:extLst xmlns:c16r2="http://schemas.microsoft.com/office/drawing/2015/06/chart">
            <c:ext xmlns:c16="http://schemas.microsoft.com/office/drawing/2014/chart" uri="{C3380CC4-5D6E-409C-BE32-E72D297353CC}">
              <c16:uniqueId val="{00000002-7AF0-4E08-824E-068209877FF0}"/>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Y-Values</c:v>
                </c:pt>
              </c:strCache>
            </c:strRef>
          </c:tx>
          <c:dPt>
            <c:idx val="0"/>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0-6A27-489D-B5C6-C35B30C6937A}"/>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1-6A27-489D-B5C6-C35B30C6937A}"/>
              </c:ext>
            </c:extLst>
          </c:dPt>
          <c:dPt>
            <c:idx val="2"/>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2-6A27-489D-B5C6-C35B30C6937A}"/>
              </c:ext>
            </c:extLst>
          </c:dPt>
          <c:dPt>
            <c:idx val="3"/>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3-6A27-489D-B5C6-C35B30C6937A}"/>
              </c:ext>
            </c:extLst>
          </c:dPt>
          <c:dLbls>
            <c:dLbl>
              <c:idx val="0"/>
              <c:layout>
                <c:manualLayout>
                  <c:x val="-3.572030762173389E-3"/>
                  <c:y val="-7.3853690329913513E-2"/>
                </c:manualLayout>
              </c:layout>
              <c:spPr>
                <a:noFill/>
                <a:ln>
                  <a:noFill/>
                </a:ln>
                <a:effectLst/>
              </c:spPr>
              <c:txPr>
                <a:bodyPr wrap="square" lIns="38100" tIns="19050" rIns="38100" bIns="19050" anchor="ctr">
                  <a:noAutofit/>
                </a:bodyPr>
                <a:lstStyle/>
                <a:p>
                  <a:pPr>
                    <a:defRPr>
                      <a:solidFill>
                        <a:schemeClr val="tx1">
                          <a:lumMod val="75000"/>
                        </a:schemeClr>
                      </a:solidFill>
                    </a:defRPr>
                  </a:pPr>
                  <a:endParaRPr lang="es-E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manualLayout>
                      <c:w val="0.18705091210853805"/>
                      <c:h val="0.27119575975341542"/>
                    </c:manualLayout>
                  </c15:layout>
                </c:ext>
                <c:ext xmlns:c16="http://schemas.microsoft.com/office/drawing/2014/chart" uri="{C3380CC4-5D6E-409C-BE32-E72D297353CC}">
                  <c16:uniqueId val="{00000000-6A27-489D-B5C6-C35B30C6937A}"/>
                </c:ext>
              </c:extLst>
            </c:dLbl>
            <c:dLbl>
              <c:idx val="1"/>
              <c:layout>
                <c:manualLayout>
                  <c:x val="1.4287841791965367E-2"/>
                  <c:y val="4.633949885838802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27-489D-B5C6-C35B30C6937A}"/>
                </c:ext>
              </c:extLst>
            </c:dLbl>
            <c:dLbl>
              <c:idx val="2"/>
              <c:layout>
                <c:manualLayout>
                  <c:x val="-2.6789703359935049E-2"/>
                  <c:y val="8.6886560359476697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A27-489D-B5C6-C35B30C6937A}"/>
                </c:ext>
              </c:extLst>
            </c:dLbl>
            <c:spPr>
              <a:noFill/>
              <a:ln>
                <a:noFill/>
              </a:ln>
              <a:effectLst/>
            </c:spPr>
            <c:txPr>
              <a:bodyPr wrap="square" lIns="38100" tIns="19050" rIns="38100" bIns="19050" anchor="ctr">
                <a:spAutoFit/>
              </a:bodyPr>
              <a:lstStyle/>
              <a:p>
                <a:pPr>
                  <a:defRPr>
                    <a:solidFill>
                      <a:schemeClr val="tx1">
                        <a:lumMod val="75000"/>
                      </a:schemeClr>
                    </a:solidFill>
                  </a:defRPr>
                </a:pPr>
                <a:endParaRPr lang="es-E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Sufrimiento intenso</c:v>
                </c:pt>
                <c:pt idx="1">
                  <c:v>Sufrimiento regular</c:v>
                </c:pt>
                <c:pt idx="2">
                  <c:v>Sufrimiento leve</c:v>
                </c:pt>
                <c:pt idx="3">
                  <c:v>No hay sufrimiento</c:v>
                </c:pt>
              </c:strCache>
            </c:strRef>
          </c:cat>
          <c:val>
            <c:numRef>
              <c:f>Sheet1!$B$2:$B$5</c:f>
              <c:numCache>
                <c:formatCode>General</c:formatCode>
                <c:ptCount val="4"/>
                <c:pt idx="0">
                  <c:v>46.99140401146132</c:v>
                </c:pt>
                <c:pt idx="1">
                  <c:v>12.607449856733524</c:v>
                </c:pt>
                <c:pt idx="2">
                  <c:v>10.02865329512894</c:v>
                </c:pt>
                <c:pt idx="3">
                  <c:v>30</c:v>
                </c:pt>
              </c:numCache>
            </c:numRef>
          </c:val>
          <c:extLst xmlns:c16r2="http://schemas.microsoft.com/office/drawing/2015/06/chart">
            <c:ext xmlns:c16="http://schemas.microsoft.com/office/drawing/2014/chart" uri="{C3380CC4-5D6E-409C-BE32-E72D297353CC}">
              <c16:uniqueId val="{00000004-6A27-489D-B5C6-C35B30C6937A}"/>
            </c:ext>
          </c:extLst>
        </c:ser>
        <c:dLbls>
          <c:showLegendKey val="0"/>
          <c:showVal val="0"/>
          <c:showCatName val="0"/>
          <c:showSerName val="0"/>
          <c:showPercent val="0"/>
          <c:showBubbleSize val="0"/>
          <c:showLeaderLines val="0"/>
        </c:dLbls>
        <c:firstSliceAng val="0"/>
        <c:holeSize val="49"/>
      </c:doughnutChart>
    </c:plotArea>
    <c:plotVisOnly val="1"/>
    <c:dispBlanksAs val="zero"/>
    <c:showDLblsOverMax val="0"/>
  </c:chart>
  <c:txPr>
    <a:bodyPr/>
    <a:lstStyle/>
    <a:p>
      <a:pPr>
        <a:defRPr sz="1800"/>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9767880577501"/>
          <c:y val="3.4920652378778845E-2"/>
          <c:w val="0.47179358646356978"/>
          <c:h val="0.87658722347206597"/>
        </c:manualLayout>
      </c:layout>
      <c:barChart>
        <c:barDir val="bar"/>
        <c:grouping val="stacked"/>
        <c:varyColors val="0"/>
        <c:ser>
          <c:idx val="0"/>
          <c:order val="0"/>
          <c:tx>
            <c:strRef>
              <c:f>Sheet1!$B$1</c:f>
              <c:strCache>
                <c:ptCount val="1"/>
                <c:pt idx="0">
                  <c:v>completamente de acuerdo</c:v>
                </c:pt>
              </c:strCache>
            </c:strRef>
          </c:tx>
          <c:spPr>
            <a:solidFill>
              <a:schemeClr val="accent4">
                <a:lumMod val="75000"/>
              </a:schemeClr>
            </a:solidFill>
            <a:ln>
              <a:noFill/>
            </a:ln>
            <a:effectLst/>
          </c:spPr>
          <c:invertIfNegative val="0"/>
          <c:dLbls>
            <c:spPr>
              <a:noFill/>
              <a:ln>
                <a:noFill/>
              </a:ln>
              <a:effectLst/>
            </c:spPr>
            <c:txPr>
              <a:bodyPr rot="0" vert="horz"/>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Estoy preocupada por los riesgos de salud de la menopausia</c:v>
                </c:pt>
                <c:pt idx="1">
                  <c:v>Llegar a la edad de la menopausia me asusta</c:v>
                </c:pt>
                <c:pt idx="2">
                  <c:v>Me preocupa que la menopausia estropee mi vida sexual</c:v>
                </c:pt>
                <c:pt idx="3">
                  <c:v>Me preocupa que la menopausia me quite mi propia feminidad</c:v>
                </c:pt>
                <c:pt idx="4">
                  <c:v>Los síntomas de la menopausia influyen gravemente en mi vida</c:v>
                </c:pt>
                <c:pt idx="5">
                  <c:v>Me preocupa mi rendimiento en el trabajo debido a la menopausia</c:v>
                </c:pt>
                <c:pt idx="6">
                  <c:v>Me siento deprimida debido a la menopausia</c:v>
                </c:pt>
              </c:strCache>
            </c:strRef>
          </c:cat>
          <c:val>
            <c:numRef>
              <c:f>Sheet1!$B$2:$B$8</c:f>
              <c:numCache>
                <c:formatCode>General</c:formatCode>
                <c:ptCount val="7"/>
                <c:pt idx="0">
                  <c:v>23</c:v>
                </c:pt>
                <c:pt idx="1">
                  <c:v>13</c:v>
                </c:pt>
                <c:pt idx="2">
                  <c:v>13</c:v>
                </c:pt>
                <c:pt idx="3">
                  <c:v>12</c:v>
                </c:pt>
                <c:pt idx="4">
                  <c:v>8</c:v>
                </c:pt>
                <c:pt idx="5">
                  <c:v>7.0000000000000009</c:v>
                </c:pt>
                <c:pt idx="6">
                  <c:v>6</c:v>
                </c:pt>
              </c:numCache>
            </c:numRef>
          </c:val>
          <c:extLst xmlns:c16r2="http://schemas.microsoft.com/office/drawing/2015/06/chart">
            <c:ext xmlns:c16="http://schemas.microsoft.com/office/drawing/2014/chart" uri="{C3380CC4-5D6E-409C-BE32-E72D297353CC}">
              <c16:uniqueId val="{00000002-A218-47F0-A9FB-379E0F52CE52}"/>
            </c:ext>
          </c:extLst>
        </c:ser>
        <c:ser>
          <c:idx val="1"/>
          <c:order val="1"/>
          <c:tx>
            <c:strRef>
              <c:f>Sheet1!$C$1</c:f>
              <c:strCache>
                <c:ptCount val="1"/>
                <c:pt idx="0">
                  <c:v>parcialmente de acuerdo</c:v>
                </c:pt>
              </c:strCache>
            </c:strRef>
          </c:tx>
          <c:spPr>
            <a:solidFill>
              <a:schemeClr val="accent4"/>
            </a:solidFill>
          </c:spPr>
          <c:invertIfNegative val="0"/>
          <c:dLbls>
            <c:spPr>
              <a:noFill/>
              <a:ln>
                <a:noFill/>
              </a:ln>
              <a:effectLst/>
            </c:spPr>
            <c:txPr>
              <a:bodyPr/>
              <a:lstStyle/>
              <a:p>
                <a:pPr>
                  <a:defRPr>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Estoy preocupada por los riesgos de salud de la menopausia</c:v>
                </c:pt>
                <c:pt idx="1">
                  <c:v>Llegar a la edad de la menopausia me asusta</c:v>
                </c:pt>
                <c:pt idx="2">
                  <c:v>Me preocupa que la menopausia estropee mi vida sexual</c:v>
                </c:pt>
                <c:pt idx="3">
                  <c:v>Me preocupa que la menopausia me quite mi propia feminidad</c:v>
                </c:pt>
                <c:pt idx="4">
                  <c:v>Los síntomas de la menopausia influyen gravemente en mi vida</c:v>
                </c:pt>
                <c:pt idx="5">
                  <c:v>Me preocupa mi rendimiento en el trabajo debido a la menopausia</c:v>
                </c:pt>
                <c:pt idx="6">
                  <c:v>Me siento deprimida debido a la menopausia</c:v>
                </c:pt>
              </c:strCache>
            </c:strRef>
          </c:cat>
          <c:val>
            <c:numRef>
              <c:f>Sheet1!$C$2:$C$8</c:f>
              <c:numCache>
                <c:formatCode>General</c:formatCode>
                <c:ptCount val="7"/>
                <c:pt idx="0">
                  <c:v>34</c:v>
                </c:pt>
                <c:pt idx="1">
                  <c:v>24</c:v>
                </c:pt>
                <c:pt idx="2">
                  <c:v>21</c:v>
                </c:pt>
                <c:pt idx="3">
                  <c:v>22</c:v>
                </c:pt>
                <c:pt idx="4">
                  <c:v>17</c:v>
                </c:pt>
                <c:pt idx="5">
                  <c:v>18</c:v>
                </c:pt>
                <c:pt idx="6">
                  <c:v>16</c:v>
                </c:pt>
              </c:numCache>
            </c:numRef>
          </c:val>
          <c:extLst xmlns:c16r2="http://schemas.microsoft.com/office/drawing/2015/06/chart">
            <c:ext xmlns:c16="http://schemas.microsoft.com/office/drawing/2014/chart" uri="{C3380CC4-5D6E-409C-BE32-E72D297353CC}">
              <c16:uniqueId val="{00000000-32CC-4BEB-A301-5274E5F54F8B}"/>
            </c:ext>
          </c:extLst>
        </c:ser>
        <c:dLbls>
          <c:showLegendKey val="0"/>
          <c:showVal val="0"/>
          <c:showCatName val="0"/>
          <c:showSerName val="0"/>
          <c:showPercent val="0"/>
          <c:showBubbleSize val="0"/>
        </c:dLbls>
        <c:gapWidth val="100"/>
        <c:overlap val="100"/>
        <c:axId val="161836032"/>
        <c:axId val="161854208"/>
      </c:barChart>
      <c:catAx>
        <c:axId val="161836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61854208"/>
        <c:crosses val="autoZero"/>
        <c:auto val="1"/>
        <c:lblAlgn val="ctr"/>
        <c:lblOffset val="100"/>
        <c:noMultiLvlLbl val="0"/>
      </c:catAx>
      <c:valAx>
        <c:axId val="161854208"/>
        <c:scaling>
          <c:orientation val="minMax"/>
          <c:max val="100"/>
          <c:min val="0"/>
        </c:scaling>
        <c:delete val="1"/>
        <c:axPos val="t"/>
        <c:numFmt formatCode="General" sourceLinked="1"/>
        <c:majorTickMark val="out"/>
        <c:minorTickMark val="none"/>
        <c:tickLblPos val="none"/>
        <c:crossAx val="161836032"/>
        <c:crosses val="autoZero"/>
        <c:crossBetween val="between"/>
      </c:valAx>
      <c:spPr>
        <a:noFill/>
        <a:ln>
          <a:noFill/>
        </a:ln>
        <a:effectLst/>
      </c:spPr>
    </c:plotArea>
    <c:legend>
      <c:legendPos val="b"/>
      <c:layout>
        <c:manualLayout>
          <c:xMode val="edge"/>
          <c:yMode val="edge"/>
          <c:x val="0.48341627706692997"/>
          <c:y val="0.91820350581177357"/>
          <c:w val="0.35217786253280936"/>
          <c:h val="6.393935133108361E-2"/>
        </c:manualLayout>
      </c:layout>
      <c:overlay val="0"/>
    </c:legend>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9767880577523"/>
          <c:y val="3.4920652378778845E-2"/>
          <c:w val="0.34411847933071038"/>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14"/>
            <c:invertIfNegative val="0"/>
            <c:bubble3D val="0"/>
            <c:spPr>
              <a:solidFill>
                <a:schemeClr val="tx1">
                  <a:lumMod val="20000"/>
                  <a:lumOff val="80000"/>
                </a:schemeClr>
              </a:solidFill>
              <a:ln>
                <a:noFill/>
              </a:ln>
              <a:effectLst/>
            </c:spPr>
            <c:extLst xmlns:c16r2="http://schemas.microsoft.com/office/drawing/2015/06/chart">
              <c:ext xmlns:c16="http://schemas.microsoft.com/office/drawing/2014/chart" uri="{C3380CC4-5D6E-409C-BE32-E72D297353CC}">
                <c16:uniqueId val="{00000000-6963-4BC9-BA9D-F0A0FBBB39FA}"/>
              </c:ext>
            </c:extLst>
          </c:dPt>
          <c:dPt>
            <c:idx val="15"/>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1-6963-4BC9-BA9D-F0A0FBBB39FA}"/>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Tener sobrepeso</c:v>
                </c:pt>
                <c:pt idx="1">
                  <c:v>Problemas para dormir</c:v>
                </c:pt>
                <c:pt idx="2">
                  <c:v>Disminución de la libido</c:v>
                </c:pt>
                <c:pt idx="3">
                  <c:v>Depresión</c:v>
                </c:pt>
                <c:pt idx="4">
                  <c:v>Dolor de cabeza</c:v>
                </c:pt>
                <c:pt idx="5">
                  <c:v>Osteoporosis</c:v>
                </c:pt>
                <c:pt idx="6">
                  <c:v>Problemas de presion sanguinea</c:v>
                </c:pt>
                <c:pt idx="7">
                  <c:v>Incontinencia</c:v>
                </c:pt>
                <c:pt idx="8">
                  <c:v>Dolor durante las relaciones sexuales debido a la sequedad vaginal.</c:v>
                </c:pt>
                <c:pt idx="9">
                  <c:v>Infecciones vaginales y urinarias.</c:v>
                </c:pt>
                <c:pt idx="10">
                  <c:v>Cáncer de mama</c:v>
                </c:pt>
                <c:pt idx="11">
                  <c:v>Problemas del corazón</c:v>
                </c:pt>
                <c:pt idx="12">
                  <c:v>Problemas de sangrado</c:v>
                </c:pt>
                <c:pt idx="13">
                  <c:v>Otro</c:v>
                </c:pt>
                <c:pt idx="14">
                  <c:v>Ninguno de esos</c:v>
                </c:pt>
                <c:pt idx="15">
                  <c:v>No se</c:v>
                </c:pt>
              </c:strCache>
            </c:strRef>
          </c:cat>
          <c:val>
            <c:numRef>
              <c:f>Sheet1!$B$2:$B$17</c:f>
              <c:numCache>
                <c:formatCode>General</c:formatCode>
                <c:ptCount val="16"/>
                <c:pt idx="0">
                  <c:v>41</c:v>
                </c:pt>
                <c:pt idx="1">
                  <c:v>27</c:v>
                </c:pt>
                <c:pt idx="2">
                  <c:v>20</c:v>
                </c:pt>
                <c:pt idx="3">
                  <c:v>17</c:v>
                </c:pt>
                <c:pt idx="4">
                  <c:v>16</c:v>
                </c:pt>
                <c:pt idx="5">
                  <c:v>14.000000000000002</c:v>
                </c:pt>
                <c:pt idx="6">
                  <c:v>13</c:v>
                </c:pt>
                <c:pt idx="7">
                  <c:v>12</c:v>
                </c:pt>
                <c:pt idx="8">
                  <c:v>11</c:v>
                </c:pt>
                <c:pt idx="9">
                  <c:v>8</c:v>
                </c:pt>
                <c:pt idx="10">
                  <c:v>7.0000000000000009</c:v>
                </c:pt>
                <c:pt idx="11">
                  <c:v>6</c:v>
                </c:pt>
                <c:pt idx="12">
                  <c:v>5</c:v>
                </c:pt>
                <c:pt idx="13">
                  <c:v>4</c:v>
                </c:pt>
                <c:pt idx="14">
                  <c:v>28.999999999999996</c:v>
                </c:pt>
                <c:pt idx="15">
                  <c:v>2</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51"/>
        <c:axId val="161921280"/>
        <c:axId val="161927168"/>
      </c:barChart>
      <c:catAx>
        <c:axId val="161921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61927168"/>
        <c:crosses val="autoZero"/>
        <c:auto val="1"/>
        <c:lblAlgn val="ctr"/>
        <c:lblOffset val="100"/>
        <c:noMultiLvlLbl val="0"/>
      </c:catAx>
      <c:valAx>
        <c:axId val="161927168"/>
        <c:scaling>
          <c:orientation val="minMax"/>
        </c:scaling>
        <c:delete val="1"/>
        <c:axPos val="t"/>
        <c:numFmt formatCode="General" sourceLinked="1"/>
        <c:majorTickMark val="none"/>
        <c:minorTickMark val="none"/>
        <c:tickLblPos val="none"/>
        <c:crossAx val="1619212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9767880577512"/>
          <c:y val="3.4920652378778845E-2"/>
          <c:w val="0.34411847933071016"/>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4"/>
            <c:invertIfNegative val="0"/>
            <c:bubble3D val="0"/>
            <c:spPr>
              <a:solidFill>
                <a:schemeClr val="tx1">
                  <a:lumMod val="40000"/>
                  <a:lumOff val="60000"/>
                </a:schemeClr>
              </a:solidFill>
              <a:ln>
                <a:noFill/>
              </a:ln>
              <a:effectLst/>
            </c:spPr>
            <c:extLst xmlns:c16r2="http://schemas.microsoft.com/office/drawing/2015/06/chart">
              <c:ext xmlns:c16="http://schemas.microsoft.com/office/drawing/2014/chart" uri="{C3380CC4-5D6E-409C-BE32-E72D297353CC}">
                <c16:uniqueId val="{00000000-0AAE-4D5C-A83D-EF4613F9DCF5}"/>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Sí, he buscado consejo médico de un ginecólogo</c:v>
                </c:pt>
                <c:pt idx="1">
                  <c:v>Sí, he buscado el consejo médico de un médico de familia o de un médico general</c:v>
                </c:pt>
                <c:pt idx="2">
                  <c:v>Sí, he buscado consejo médico de otro especialista médico</c:v>
                </c:pt>
                <c:pt idx="3">
                  <c:v>Sí, he buscado consejo médico de un endocrinólogo</c:v>
                </c:pt>
                <c:pt idx="4">
                  <c:v>No he buscado consejo médico de ningún médico debido a los síntomas experimentados</c:v>
                </c:pt>
              </c:strCache>
            </c:strRef>
          </c:cat>
          <c:val>
            <c:numRef>
              <c:f>Sheet1!$B$2:$B$6</c:f>
              <c:numCache>
                <c:formatCode>General</c:formatCode>
                <c:ptCount val="5"/>
                <c:pt idx="0">
                  <c:v>32</c:v>
                </c:pt>
                <c:pt idx="1">
                  <c:v>31</c:v>
                </c:pt>
                <c:pt idx="2">
                  <c:v>4</c:v>
                </c:pt>
                <c:pt idx="3">
                  <c:v>3</c:v>
                </c:pt>
                <c:pt idx="4">
                  <c:v>39</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62081792"/>
        <c:axId val="162124544"/>
      </c:barChart>
      <c:catAx>
        <c:axId val="16208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62124544"/>
        <c:crosses val="autoZero"/>
        <c:auto val="1"/>
        <c:lblAlgn val="ctr"/>
        <c:lblOffset val="100"/>
        <c:noMultiLvlLbl val="0"/>
      </c:catAx>
      <c:valAx>
        <c:axId val="162124544"/>
        <c:scaling>
          <c:orientation val="minMax"/>
          <c:max val="80"/>
          <c:min val="0"/>
        </c:scaling>
        <c:delete val="1"/>
        <c:axPos val="t"/>
        <c:numFmt formatCode="General" sourceLinked="1"/>
        <c:majorTickMark val="out"/>
        <c:minorTickMark val="none"/>
        <c:tickLblPos val="none"/>
        <c:crossAx val="1620817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9767880577523"/>
          <c:y val="3.4920652378778845E-2"/>
          <c:w val="0.34411847933071038"/>
          <c:h val="0.93015869524244232"/>
        </c:manualLayout>
      </c:layout>
      <c:barChart>
        <c:barDir val="bar"/>
        <c:grouping val="clustered"/>
        <c:varyColors val="0"/>
        <c:ser>
          <c:idx val="0"/>
          <c:order val="0"/>
          <c:tx>
            <c:strRef>
              <c:f>Sheet1!$B$1</c:f>
              <c:strCache>
                <c:ptCount val="1"/>
                <c:pt idx="0">
                  <c:v>Spain total</c:v>
                </c:pt>
              </c:strCache>
            </c:strRef>
          </c:tx>
          <c:spPr>
            <a:solidFill>
              <a:srgbClr val="D5B000"/>
            </a:solidFill>
            <a:ln>
              <a:noFill/>
            </a:ln>
            <a:effectLst/>
          </c:spPr>
          <c:invertIfNegative val="0"/>
          <c:dPt>
            <c:idx val="6"/>
            <c:invertIfNegative val="0"/>
            <c:bubble3D val="0"/>
            <c:spPr>
              <a:solidFill>
                <a:schemeClr val="tx1">
                  <a:lumMod val="40000"/>
                  <a:lumOff val="60000"/>
                </a:schemeClr>
              </a:solidFill>
              <a:ln>
                <a:solidFill>
                  <a:srgbClr val="FFFFFF"/>
                </a:solidFill>
              </a:ln>
              <a:effectLst/>
            </c:spPr>
            <c:extLst xmlns:c16r2="http://schemas.microsoft.com/office/drawing/2015/06/chart">
              <c:ext xmlns:c16="http://schemas.microsoft.com/office/drawing/2014/chart" uri="{C3380CC4-5D6E-409C-BE32-E72D297353CC}">
                <c16:uniqueId val="{00000000-4102-4430-9540-C361EDA549A3}"/>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 menopausia es un proceso natural del cuerpo femenino, por lo que no es necesario que consulte al médico</c:v>
                </c:pt>
                <c:pt idx="1">
                  <c:v>Los síntomas que experimento no son intensos, por lo tanto, no creo que necesite la ayuda de un médico</c:v>
                </c:pt>
                <c:pt idx="2">
                  <c:v>Conozco formas de aliviar los síntomas de la menopausia, por lo que no es necesario que consulte al médico</c:v>
                </c:pt>
                <c:pt idx="3">
                  <c:v>No creo que un médico pueda ayudarme de ninguna manera</c:v>
                </c:pt>
                <c:pt idx="4">
                  <c:v>Creo que un médico puede prescribir hormonas para aliviar los síntomas de la menopausia y no quiero tomarlas</c:v>
                </c:pt>
                <c:pt idx="5">
                  <c:v>Buscar consejo médico debido a síntomas relacionados con la menopausia es desagradable y vergonzoso</c:v>
                </c:pt>
                <c:pt idx="6">
                  <c:v>Otras razones</c:v>
                </c:pt>
              </c:strCache>
            </c:strRef>
          </c:cat>
          <c:val>
            <c:numRef>
              <c:f>Sheet1!$B$2:$B$8</c:f>
              <c:numCache>
                <c:formatCode>General</c:formatCode>
                <c:ptCount val="7"/>
                <c:pt idx="0">
                  <c:v>38</c:v>
                </c:pt>
                <c:pt idx="1">
                  <c:v>28.000000000000004</c:v>
                </c:pt>
                <c:pt idx="2">
                  <c:v>17</c:v>
                </c:pt>
                <c:pt idx="3">
                  <c:v>13</c:v>
                </c:pt>
                <c:pt idx="4">
                  <c:v>9</c:v>
                </c:pt>
                <c:pt idx="5">
                  <c:v>4</c:v>
                </c:pt>
                <c:pt idx="6">
                  <c:v>13</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62523392"/>
        <c:axId val="162537472"/>
      </c:barChart>
      <c:catAx>
        <c:axId val="16252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s-ES"/>
          </a:p>
        </c:txPr>
        <c:crossAx val="162537472"/>
        <c:crosses val="autoZero"/>
        <c:auto val="1"/>
        <c:lblAlgn val="ctr"/>
        <c:lblOffset val="100"/>
        <c:noMultiLvlLbl val="0"/>
      </c:catAx>
      <c:valAx>
        <c:axId val="162537472"/>
        <c:scaling>
          <c:orientation val="minMax"/>
          <c:max val="80"/>
          <c:min val="0"/>
        </c:scaling>
        <c:delete val="1"/>
        <c:axPos val="t"/>
        <c:numFmt formatCode="General" sourceLinked="1"/>
        <c:majorTickMark val="out"/>
        <c:minorTickMark val="none"/>
        <c:tickLblPos val="none"/>
        <c:crossAx val="1625233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64219337447621E-2"/>
          <c:y val="1.6496651196749871E-2"/>
          <c:w val="0.95181776264453577"/>
          <c:h val="0.78697825175482361"/>
        </c:manualLayout>
      </c:layout>
      <c:barChart>
        <c:barDir val="col"/>
        <c:grouping val="clustered"/>
        <c:varyColors val="0"/>
        <c:ser>
          <c:idx val="0"/>
          <c:order val="0"/>
          <c:tx>
            <c:strRef>
              <c:f>Sheet1!$B$1</c:f>
              <c:strCache>
                <c:ptCount val="1"/>
                <c:pt idx="0">
                  <c:v>Total Españ</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Estilo de vida saludable (nutrición saludable, un estilo de vida más activo, etc.)</c:v>
                </c:pt>
                <c:pt idx="1">
                  <c:v>Suplementos alimenticios especiales o preparaciones herbales.</c:v>
                </c:pt>
                <c:pt idx="2">
                  <c:v>El médico desaconseja el uso de terapia hormonal para la menopausia.</c:v>
                </c:pt>
                <c:pt idx="3">
                  <c:v>El médico no le ha recetado un tratamiento, solo lo remitió a otro médico especialista.</c:v>
                </c:pt>
                <c:pt idx="4">
                  <c:v>Terapia de hormona para la menopausia.</c:v>
                </c:pt>
                <c:pt idx="5">
                  <c:v>Otro</c:v>
                </c:pt>
              </c:strCache>
            </c:strRef>
          </c:cat>
          <c:val>
            <c:numRef>
              <c:f>Sheet1!$B$2:$B$7</c:f>
              <c:numCache>
                <c:formatCode>General</c:formatCode>
                <c:ptCount val="6"/>
                <c:pt idx="0">
                  <c:v>68</c:v>
                </c:pt>
                <c:pt idx="1">
                  <c:v>17</c:v>
                </c:pt>
                <c:pt idx="2">
                  <c:v>17</c:v>
                </c:pt>
                <c:pt idx="3">
                  <c:v>16</c:v>
                </c:pt>
                <c:pt idx="4">
                  <c:v>9</c:v>
                </c:pt>
                <c:pt idx="5">
                  <c:v>10</c:v>
                </c:pt>
              </c:numCache>
            </c:numRef>
          </c:val>
          <c:extLst xmlns:c16r2="http://schemas.microsoft.com/office/drawing/2015/06/chart">
            <c:ext xmlns:c16="http://schemas.microsoft.com/office/drawing/2014/chart" uri="{C3380CC4-5D6E-409C-BE32-E72D297353CC}">
              <c16:uniqueId val="{00000000-B2A9-4FC7-9EDB-480805C11871}"/>
            </c:ext>
          </c:extLst>
        </c:ser>
        <c:dLbls>
          <c:showLegendKey val="0"/>
          <c:showVal val="0"/>
          <c:showCatName val="0"/>
          <c:showSerName val="0"/>
          <c:showPercent val="0"/>
          <c:showBubbleSize val="0"/>
        </c:dLbls>
        <c:gapWidth val="150"/>
        <c:axId val="162910592"/>
        <c:axId val="162912128"/>
      </c:barChart>
      <c:catAx>
        <c:axId val="162910592"/>
        <c:scaling>
          <c:orientation val="minMax"/>
        </c:scaling>
        <c:delete val="0"/>
        <c:axPos val="b"/>
        <c:numFmt formatCode="General" sourceLinked="0"/>
        <c:majorTickMark val="none"/>
        <c:minorTickMark val="none"/>
        <c:tickLblPos val="nextTo"/>
        <c:txPr>
          <a:bodyPr/>
          <a:lstStyle/>
          <a:p>
            <a:pPr>
              <a:defRPr sz="1400"/>
            </a:pPr>
            <a:endParaRPr lang="es-ES"/>
          </a:p>
        </c:txPr>
        <c:crossAx val="162912128"/>
        <c:crosses val="autoZero"/>
        <c:auto val="1"/>
        <c:lblAlgn val="ctr"/>
        <c:lblOffset val="100"/>
        <c:noMultiLvlLbl val="0"/>
      </c:catAx>
      <c:valAx>
        <c:axId val="162912128"/>
        <c:scaling>
          <c:orientation val="minMax"/>
          <c:max val="100"/>
          <c:min val="0"/>
        </c:scaling>
        <c:delete val="1"/>
        <c:axPos val="l"/>
        <c:numFmt formatCode="General" sourceLinked="1"/>
        <c:majorTickMark val="out"/>
        <c:minorTickMark val="none"/>
        <c:tickLblPos val="none"/>
        <c:crossAx val="16291059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15604397875441"/>
          <c:y val="3.8095257140486012E-2"/>
          <c:w val="0.31505735011470032"/>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0"/>
            <c:invertIfNegative val="0"/>
            <c:bubble3D val="0"/>
            <c:spPr>
              <a:solidFill>
                <a:schemeClr val="tx1">
                  <a:lumMod val="40000"/>
                  <a:lumOff val="60000"/>
                </a:schemeClr>
              </a:solidFill>
              <a:ln>
                <a:noFill/>
              </a:ln>
              <a:effectLst/>
            </c:spPr>
            <c:extLst xmlns:c16r2="http://schemas.microsoft.com/office/drawing/2015/06/chart">
              <c:ext xmlns:c16="http://schemas.microsoft.com/office/drawing/2014/chart" uri="{C3380CC4-5D6E-409C-BE32-E72D297353CC}">
                <c16:uniqueId val="{00000000-499A-4ACC-8A12-1D7E67AA4724}"/>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 interesado</c:v>
                </c:pt>
                <c:pt idx="1">
                  <c:v>Terapia individual / personal que se adapte exactamente a mis necesidades.</c:v>
                </c:pt>
                <c:pt idx="2">
                  <c:v>Aplicación sencilla y cómoda.</c:v>
                </c:pt>
                <c:pt idx="3">
                  <c:v>Terapia libre de hormonas</c:v>
                </c:pt>
                <c:pt idx="4">
                  <c:v>Control de dosificación fácil</c:v>
                </c:pt>
                <c:pt idx="5">
                  <c:v>Dosis baja de hormonas</c:v>
                </c:pt>
                <c:pt idx="6">
                  <c:v>No uso vaginal</c:v>
                </c:pt>
                <c:pt idx="7">
                  <c:v>Sin medicación oral, sino transdérmica.</c:v>
                </c:pt>
              </c:strCache>
            </c:strRef>
          </c:cat>
          <c:val>
            <c:numRef>
              <c:f>Sheet1!$B$2:$B$9</c:f>
              <c:numCache>
                <c:formatCode>General</c:formatCode>
                <c:ptCount val="8"/>
                <c:pt idx="0">
                  <c:v>42</c:v>
                </c:pt>
                <c:pt idx="1">
                  <c:v>30</c:v>
                </c:pt>
                <c:pt idx="2">
                  <c:v>30</c:v>
                </c:pt>
                <c:pt idx="3">
                  <c:v>18</c:v>
                </c:pt>
                <c:pt idx="4">
                  <c:v>15</c:v>
                </c:pt>
                <c:pt idx="5">
                  <c:v>12</c:v>
                </c:pt>
                <c:pt idx="6">
                  <c:v>6</c:v>
                </c:pt>
                <c:pt idx="7">
                  <c:v>5</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62736000"/>
        <c:axId val="162737536"/>
      </c:barChart>
      <c:catAx>
        <c:axId val="162736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s-ES"/>
          </a:p>
        </c:txPr>
        <c:crossAx val="162737536"/>
        <c:crosses val="autoZero"/>
        <c:auto val="1"/>
        <c:lblAlgn val="ctr"/>
        <c:lblOffset val="100"/>
        <c:noMultiLvlLbl val="0"/>
      </c:catAx>
      <c:valAx>
        <c:axId val="162737536"/>
        <c:scaling>
          <c:orientation val="minMax"/>
        </c:scaling>
        <c:delete val="1"/>
        <c:axPos val="t"/>
        <c:numFmt formatCode="General" sourceLinked="1"/>
        <c:majorTickMark val="none"/>
        <c:minorTickMark val="none"/>
        <c:tickLblPos val="none"/>
        <c:crossAx val="1627360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2061825605258"/>
          <c:y val="3.4920652378778845E-2"/>
          <c:w val="0.46781641878098695"/>
          <c:h val="0.93015869524244232"/>
        </c:manualLayout>
      </c:layout>
      <c:barChart>
        <c:barDir val="bar"/>
        <c:grouping val="clustered"/>
        <c:varyColors val="0"/>
        <c:ser>
          <c:idx val="0"/>
          <c:order val="0"/>
          <c:tx>
            <c:strRef>
              <c:f>Sheet1!$B$1</c:f>
              <c:strCache>
                <c:ptCount val="1"/>
                <c:pt idx="0">
                  <c:v>Total España</c:v>
                </c:pt>
              </c:strCache>
            </c:strRef>
          </c:tx>
          <c:spPr>
            <a:solidFill>
              <a:srgbClr val="D5B000"/>
            </a:solidFill>
            <a:ln>
              <a:noFill/>
            </a:ln>
            <a:effectLst/>
          </c:spPr>
          <c:invertIfNegative val="0"/>
          <c:dPt>
            <c:idx val="3"/>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0-D3F8-4AC9-B785-7B900B50BB2B}"/>
              </c:ext>
            </c:extLst>
          </c:dPt>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Sí, usaría este spray</c:v>
                </c:pt>
                <c:pt idx="1">
                  <c:v>No, yo usaría gel</c:v>
                </c:pt>
                <c:pt idx="2">
                  <c:v>No, yo usaría parche</c:v>
                </c:pt>
                <c:pt idx="3">
                  <c:v>No interesado</c:v>
                </c:pt>
              </c:strCache>
            </c:strRef>
          </c:cat>
          <c:val>
            <c:numRef>
              <c:f>Sheet1!$B$2:$B$5</c:f>
              <c:numCache>
                <c:formatCode>General</c:formatCode>
                <c:ptCount val="4"/>
                <c:pt idx="0">
                  <c:v>67</c:v>
                </c:pt>
                <c:pt idx="1">
                  <c:v>7</c:v>
                </c:pt>
                <c:pt idx="2">
                  <c:v>7</c:v>
                </c:pt>
                <c:pt idx="3">
                  <c:v>20</c:v>
                </c:pt>
              </c:numCache>
            </c:numRef>
          </c:val>
          <c:extLst xmlns:c16r2="http://schemas.microsoft.com/office/drawing/2015/06/chart">
            <c:ext xmlns:c16="http://schemas.microsoft.com/office/drawing/2014/chart" uri="{C3380CC4-5D6E-409C-BE32-E72D297353CC}">
              <c16:uniqueId val="{00000002-A218-47F0-A9FB-379E0F52CE52}"/>
            </c:ext>
          </c:extLst>
        </c:ser>
        <c:dLbls>
          <c:showLegendKey val="0"/>
          <c:showVal val="0"/>
          <c:showCatName val="0"/>
          <c:showSerName val="0"/>
          <c:showPercent val="0"/>
          <c:showBubbleSize val="0"/>
        </c:dLbls>
        <c:gapWidth val="100"/>
        <c:axId val="163026432"/>
        <c:axId val="163027968"/>
      </c:barChart>
      <c:catAx>
        <c:axId val="163026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163027968"/>
        <c:crosses val="autoZero"/>
        <c:auto val="1"/>
        <c:lblAlgn val="ctr"/>
        <c:lblOffset val="100"/>
        <c:noMultiLvlLbl val="0"/>
      </c:catAx>
      <c:valAx>
        <c:axId val="163027968"/>
        <c:scaling>
          <c:orientation val="minMax"/>
        </c:scaling>
        <c:delete val="1"/>
        <c:axPos val="t"/>
        <c:numFmt formatCode="General" sourceLinked="1"/>
        <c:majorTickMark val="none"/>
        <c:minorTickMark val="none"/>
        <c:tickLblPos val="none"/>
        <c:crossAx val="1630264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DA"/>
              </a:solidFill>
            </c:spPr>
            <c:extLst xmlns:c16r2="http://schemas.microsoft.com/office/drawing/2015/06/chart">
              <c:ext xmlns:c16="http://schemas.microsoft.com/office/drawing/2014/chart" uri="{C3380CC4-5D6E-409C-BE32-E72D297353CC}">
                <c16:uniqueId val="{00000000-DECA-4C43-99DF-2B6D053D0116}"/>
              </c:ext>
            </c:extLst>
          </c:dPt>
          <c:dPt>
            <c:idx val="1"/>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DECA-4C43-99DF-2B6D053D0116}"/>
              </c:ext>
            </c:extLst>
          </c:dPt>
          <c:dLbls>
            <c:dLbl>
              <c:idx val="0"/>
              <c:layout>
                <c:manualLayout>
                  <c:x val="0.15108101067986454"/>
                  <c:y val="-0.16063008914156859"/>
                </c:manualLayout>
              </c:layout>
              <c:numFmt formatCode="#,##0" sourceLinked="0"/>
              <c:spPr/>
              <c:txPr>
                <a:bodyPr/>
                <a:lstStyle/>
                <a:p>
                  <a:pPr>
                    <a:defRPr sz="14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ECA-4C43-99DF-2B6D053D0116}"/>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74.7</c:v>
                </c:pt>
                <c:pt idx="1">
                  <c:v>25.3</c:v>
                </c:pt>
              </c:numCache>
            </c:numRef>
          </c:val>
          <c:extLst xmlns:c16r2="http://schemas.microsoft.com/office/drawing/2015/06/chart">
            <c:ext xmlns:c16="http://schemas.microsoft.com/office/drawing/2014/chart" uri="{C3380CC4-5D6E-409C-BE32-E72D297353CC}">
              <c16:uniqueId val="{00000002-DECA-4C43-99DF-2B6D053D0116}"/>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DA"/>
              </a:solidFill>
            </c:spPr>
            <c:extLst xmlns:c16r2="http://schemas.microsoft.com/office/drawing/2015/06/chart">
              <c:ext xmlns:c16="http://schemas.microsoft.com/office/drawing/2014/chart" uri="{C3380CC4-5D6E-409C-BE32-E72D297353CC}">
                <c16:uniqueId val="{00000000-12F5-4AA9-9C92-C8933110115B}"/>
              </c:ext>
            </c:extLst>
          </c:dPt>
          <c:dPt>
            <c:idx val="1"/>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12F5-4AA9-9C92-C8933110115B}"/>
              </c:ext>
            </c:extLst>
          </c:dPt>
          <c:dLbls>
            <c:dLbl>
              <c:idx val="0"/>
              <c:layout>
                <c:manualLayout>
                  <c:x val="0.15108101067986454"/>
                  <c:y val="-0.16063008914156859"/>
                </c:manualLayout>
              </c:layout>
              <c:numFmt formatCode="#,##0" sourceLinked="0"/>
              <c:spPr/>
              <c:txPr>
                <a:bodyPr/>
                <a:lstStyle/>
                <a:p>
                  <a:pPr>
                    <a:defRPr sz="14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F5-4AA9-9C92-C8933110115B}"/>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73.599999999999994</c:v>
                </c:pt>
                <c:pt idx="1">
                  <c:v>26.4</c:v>
                </c:pt>
              </c:numCache>
            </c:numRef>
          </c:val>
          <c:extLst xmlns:c16r2="http://schemas.microsoft.com/office/drawing/2015/06/chart">
            <c:ext xmlns:c16="http://schemas.microsoft.com/office/drawing/2014/chart" uri="{C3380CC4-5D6E-409C-BE32-E72D297353CC}">
              <c16:uniqueId val="{00000002-12F5-4AA9-9C92-C8933110115B}"/>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dLbls>
            <c:dLbl>
              <c:idx val="0"/>
              <c:layout>
                <c:manualLayout>
                  <c:x val="8.3355033536454223E-2"/>
                  <c:y val="-0.17500046259860741"/>
                </c:manualLayout>
              </c:layout>
              <c:numFmt formatCode="#,##0" sourceLinked="0"/>
              <c:spPr/>
              <c:txPr>
                <a:bodyPr/>
                <a:lstStyle/>
                <a:p>
                  <a:pPr>
                    <a:defRPr sz="2400"/>
                  </a:pPr>
                  <a:endParaRPr lang="es-ES"/>
                </a:p>
              </c:txPr>
              <c:showLegendKey val="0"/>
              <c:showVal val="1"/>
              <c:showCatName val="0"/>
              <c:showSerName val="0"/>
              <c:showPercent val="0"/>
              <c:showBubbleSize val="0"/>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E8-406F-AE7F-54D967890273}"/>
                </c:ext>
              </c:extLst>
            </c:dLbl>
            <c:numFmt formatCode="#,##0" sourceLinked="0"/>
            <c:spPr>
              <a:noFill/>
              <a:ln>
                <a:noFill/>
              </a:ln>
              <a:effectLst/>
            </c:spPr>
            <c:txPr>
              <a:bodyPr/>
              <a:lstStyle/>
              <a:p>
                <a:pPr>
                  <a:defRPr sz="2000"/>
                </a:pPr>
                <a:endParaRPr lang="es-E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69.900000000000006</c:v>
                </c:pt>
                <c:pt idx="1">
                  <c:v>30.099999999999994</c:v>
                </c:pt>
              </c:numCache>
            </c:numRef>
          </c:val>
          <c:extLst xmlns:c16r2="http://schemas.microsoft.com/office/drawing/2015/06/chart">
            <c:ext xmlns:c16="http://schemas.microsoft.com/office/drawing/2014/chart" uri="{C3380CC4-5D6E-409C-BE32-E72D297353CC}">
              <c16:uniqueId val="{00000002-29E8-406F-AE7F-54D967890273}"/>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04779320177136E-2"/>
          <c:y val="0.51328121842512187"/>
          <c:w val="0.97051078513331401"/>
          <c:h val="0.27343754469503295"/>
        </c:manualLayout>
      </c:layout>
      <c:barChart>
        <c:barDir val="col"/>
        <c:grouping val="clustered"/>
        <c:varyColors val="0"/>
        <c:ser>
          <c:idx val="0"/>
          <c:order val="0"/>
          <c:tx>
            <c:strRef>
              <c:f>Munka1!$B$1</c:f>
              <c:strCache>
                <c:ptCount val="1"/>
                <c:pt idx="0">
                  <c:v>1. adatsor</c:v>
                </c:pt>
              </c:strCache>
            </c:strRef>
          </c:tx>
          <c:spPr>
            <a:solidFill>
              <a:srgbClr val="007BAC"/>
            </a:solid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1-9777-47AF-9C8E-16F004B01F91}"/>
              </c:ext>
            </c:extLst>
          </c:dPt>
          <c:dPt>
            <c:idx val="4"/>
            <c:invertIfNegative val="0"/>
            <c:bubble3D val="0"/>
            <c:extLst xmlns:c16r2="http://schemas.microsoft.com/office/drawing/2015/06/chart">
              <c:ext xmlns:c16="http://schemas.microsoft.com/office/drawing/2014/chart" uri="{C3380CC4-5D6E-409C-BE32-E72D297353CC}">
                <c16:uniqueId val="{00000002-9777-47AF-9C8E-16F004B01F91}"/>
              </c:ext>
            </c:extLst>
          </c:dPt>
          <c:dLbls>
            <c:dLbl>
              <c:idx val="7"/>
              <c:layout>
                <c:manualLayout>
                  <c:x val="0"/>
                  <c:y val="5.0262177026194906E-2"/>
                </c:manualLayout>
              </c:layout>
              <c:dLblPos val="outEnd"/>
              <c:showLegendKey val="0"/>
              <c:showVal val="1"/>
              <c:showCatName val="0"/>
              <c:showSerName val="0"/>
              <c:showPercent val="0"/>
              <c:showBubbleSize val="0"/>
            </c:dLbl>
            <c:dLbl>
              <c:idx val="8"/>
              <c:layout>
                <c:manualLayout>
                  <c:x val="1.0708312728263073E-3"/>
                  <c:y val="4.323351111998578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43-4709-A7AB-22E39AF4AF87}"/>
                </c:ext>
              </c:extLst>
            </c:dLbl>
            <c:numFmt formatCode="0%" sourceLinked="0"/>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Munka1!$A$2:$A$10</c:f>
              <c:strCache>
                <c:ptCount val="9"/>
                <c:pt idx="0">
                  <c:v>F1: Familia</c:v>
                </c:pt>
                <c:pt idx="1">
                  <c:v>F2: Estabilidad económica</c:v>
                </c:pt>
                <c:pt idx="2">
                  <c:v>F3: Estilo de vida saludable y apariencia atractiva</c:v>
                </c:pt>
                <c:pt idx="3">
                  <c:v>F4: Equilibrio entre ámbito familiar y privado</c:v>
                </c:pt>
                <c:pt idx="4">
                  <c:v>F5: Tomar en serio la salud</c:v>
                </c:pt>
                <c:pt idx="5">
                  <c:v>F6: Relación e intimidad</c:v>
                </c:pt>
                <c:pt idx="6">
                  <c:v>F7: Éxito y carrera</c:v>
                </c:pt>
                <c:pt idx="7">
                  <c:v>F8: individualista</c:v>
                </c:pt>
                <c:pt idx="8">
                  <c:v>F9: Ama de casa a tiempo completo</c:v>
                </c:pt>
              </c:strCache>
            </c:strRef>
          </c:cat>
          <c:val>
            <c:numRef>
              <c:f>Munka1!$B$2:$B$10</c:f>
              <c:numCache>
                <c:formatCode>General</c:formatCode>
                <c:ptCount val="9"/>
                <c:pt idx="0">
                  <c:v>0.23862862600000001</c:v>
                </c:pt>
                <c:pt idx="1">
                  <c:v>0.143265695</c:v>
                </c:pt>
                <c:pt idx="2">
                  <c:v>0.107653548</c:v>
                </c:pt>
                <c:pt idx="3">
                  <c:v>0.10307435700000001</c:v>
                </c:pt>
                <c:pt idx="4">
                  <c:v>9.2554132999999997E-2</c:v>
                </c:pt>
                <c:pt idx="5">
                  <c:v>8.9677244000000003E-2</c:v>
                </c:pt>
                <c:pt idx="6">
                  <c:v>8.8468610000000003E-2</c:v>
                </c:pt>
                <c:pt idx="7">
                  <c:v>7.4765081999999997E-2</c:v>
                </c:pt>
                <c:pt idx="8">
                  <c:v>6.1912705999999998E-2</c:v>
                </c:pt>
              </c:numCache>
            </c:numRef>
          </c:val>
          <c:extLst xmlns:c16r2="http://schemas.microsoft.com/office/drawing/2015/06/chart">
            <c:ext xmlns:c16="http://schemas.microsoft.com/office/drawing/2014/chart" uri="{C3380CC4-5D6E-409C-BE32-E72D297353CC}">
              <c16:uniqueId val="{00000000-9777-47AF-9C8E-16F004B01F91}"/>
            </c:ext>
          </c:extLst>
        </c:ser>
        <c:dLbls>
          <c:showLegendKey val="0"/>
          <c:showVal val="0"/>
          <c:showCatName val="0"/>
          <c:showSerName val="0"/>
          <c:showPercent val="0"/>
          <c:showBubbleSize val="0"/>
        </c:dLbls>
        <c:gapWidth val="28"/>
        <c:axId val="91697920"/>
        <c:axId val="91699456"/>
      </c:barChart>
      <c:catAx>
        <c:axId val="9169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1" i="0" u="none" strike="noStrike" kern="1200" baseline="0">
                <a:solidFill>
                  <a:schemeClr val="tx1">
                    <a:lumMod val="50000"/>
                  </a:schemeClr>
                </a:solidFill>
                <a:latin typeface="+mn-lt"/>
                <a:ea typeface="+mn-ea"/>
                <a:cs typeface="+mn-cs"/>
              </a:defRPr>
            </a:pPr>
            <a:endParaRPr lang="es-ES"/>
          </a:p>
        </c:txPr>
        <c:crossAx val="91699456"/>
        <c:crosses val="autoZero"/>
        <c:auto val="1"/>
        <c:lblAlgn val="ctr"/>
        <c:lblOffset val="100"/>
        <c:noMultiLvlLbl val="0"/>
      </c:catAx>
      <c:valAx>
        <c:axId val="91699456"/>
        <c:scaling>
          <c:orientation val="minMax"/>
          <c:max val="0.5"/>
          <c:min val="0"/>
        </c:scaling>
        <c:delete val="1"/>
        <c:axPos val="l"/>
        <c:numFmt formatCode="0.0%" sourceLinked="0"/>
        <c:majorTickMark val="out"/>
        <c:minorTickMark val="none"/>
        <c:tickLblPos val="nextTo"/>
        <c:crossAx val="91697920"/>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D53AE-66E2-4ABA-9257-63D140CB5F37}" type="doc">
      <dgm:prSet loTypeId="urn:microsoft.com/office/officeart/2005/8/layout/venn2" loCatId="relationship" qsTypeId="urn:microsoft.com/office/officeart/2005/8/quickstyle/3d1" qsCatId="3D" csTypeId="urn:microsoft.com/office/officeart/2005/8/colors/accent4_4" csCatId="accent4" phldr="1"/>
      <dgm:spPr/>
      <dgm:t>
        <a:bodyPr/>
        <a:lstStyle/>
        <a:p>
          <a:endParaRPr lang="en-US"/>
        </a:p>
      </dgm:t>
    </dgm:pt>
    <dgm:pt modelId="{27ABD55B-19B4-4E68-B204-C83BD3405511}">
      <dgm:prSet phldrT="[Text]" custT="1"/>
      <dgm:spPr/>
      <dgm:t>
        <a:bodyPr/>
        <a:lstStyle/>
        <a:p>
          <a:r>
            <a:rPr lang="es-ES" sz="1400" i="1" dirty="0"/>
            <a:t>Sufre de cualquier posible síntoma de mioma.72%</a:t>
          </a:r>
          <a:endParaRPr lang="en-US" sz="1400" dirty="0"/>
        </a:p>
      </dgm:t>
    </dgm:pt>
    <dgm:pt modelId="{C089CA10-5CD1-4F2B-ADE2-25755CBB6207}" type="parTrans" cxnId="{11FB2F72-5DCF-460E-829E-7DA4A6D87387}">
      <dgm:prSet/>
      <dgm:spPr/>
      <dgm:t>
        <a:bodyPr/>
        <a:lstStyle/>
        <a:p>
          <a:endParaRPr lang="en-US" sz="3200"/>
        </a:p>
      </dgm:t>
    </dgm:pt>
    <dgm:pt modelId="{E6956822-1188-4E8C-9668-AC7022CE557E}" type="sibTrans" cxnId="{11FB2F72-5DCF-460E-829E-7DA4A6D87387}">
      <dgm:prSet/>
      <dgm:spPr/>
      <dgm:t>
        <a:bodyPr/>
        <a:lstStyle/>
        <a:p>
          <a:endParaRPr lang="en-US" sz="3200"/>
        </a:p>
      </dgm:t>
    </dgm:pt>
    <dgm:pt modelId="{8D75D6C0-76BC-429B-896E-E177FFD4DFF0}">
      <dgm:prSet phldrT="[Text]" custT="1"/>
      <dgm:spPr/>
      <dgm:t>
        <a:bodyPr/>
        <a:lstStyle/>
        <a:p>
          <a:r>
            <a:rPr lang="es-ES" sz="1400" i="1"/>
            <a:t>Ha oído hablar del mioma.52%</a:t>
          </a:r>
          <a:endParaRPr lang="en-US" sz="1400" dirty="0">
            <a:solidFill>
              <a:schemeClr val="tx1"/>
            </a:solidFill>
          </a:endParaRPr>
        </a:p>
      </dgm:t>
    </dgm:pt>
    <dgm:pt modelId="{4DB2AF37-FA54-4450-8472-D53F8D0DAAB1}" type="parTrans" cxnId="{A159FC5E-53D2-4B65-BE00-CC5D1C858479}">
      <dgm:prSet/>
      <dgm:spPr/>
      <dgm:t>
        <a:bodyPr/>
        <a:lstStyle/>
        <a:p>
          <a:endParaRPr lang="en-US" sz="3200"/>
        </a:p>
      </dgm:t>
    </dgm:pt>
    <dgm:pt modelId="{D53C94AA-655D-4A9D-AA7A-258E9741E23F}" type="sibTrans" cxnId="{A159FC5E-53D2-4B65-BE00-CC5D1C858479}">
      <dgm:prSet/>
      <dgm:spPr/>
      <dgm:t>
        <a:bodyPr/>
        <a:lstStyle/>
        <a:p>
          <a:endParaRPr lang="en-US" sz="3200"/>
        </a:p>
      </dgm:t>
    </dgm:pt>
    <dgm:pt modelId="{38B4079D-B1E2-4BA3-A1A6-C94E342BF5AE}">
      <dgm:prSet phldrT="[Text]" custT="1"/>
      <dgm:spPr>
        <a:solidFill>
          <a:schemeClr val="tx2">
            <a:lumMod val="40000"/>
            <a:lumOff val="60000"/>
          </a:schemeClr>
        </a:solidFill>
      </dgm:spPr>
      <dgm:t>
        <a:bodyPr/>
        <a:lstStyle/>
        <a:p>
          <a:r>
            <a:rPr lang="es-ES" sz="1400" i="1" dirty="0"/>
            <a:t>Diagnosticada con un mioma.10%</a:t>
          </a:r>
          <a:endParaRPr lang="en-US" sz="1400" dirty="0">
            <a:solidFill>
              <a:schemeClr val="tx1"/>
            </a:solidFill>
          </a:endParaRPr>
        </a:p>
      </dgm:t>
    </dgm:pt>
    <dgm:pt modelId="{82C595AB-D2D1-4A67-929C-7142E37540BD}" type="parTrans" cxnId="{C69C761C-EF0E-4C89-AF16-E79FA7DD5714}">
      <dgm:prSet/>
      <dgm:spPr/>
      <dgm:t>
        <a:bodyPr/>
        <a:lstStyle/>
        <a:p>
          <a:endParaRPr lang="en-US" sz="3200"/>
        </a:p>
      </dgm:t>
    </dgm:pt>
    <dgm:pt modelId="{5476F657-DFE3-453B-8FA9-D57128551AF1}" type="sibTrans" cxnId="{C69C761C-EF0E-4C89-AF16-E79FA7DD5714}">
      <dgm:prSet/>
      <dgm:spPr/>
      <dgm:t>
        <a:bodyPr/>
        <a:lstStyle/>
        <a:p>
          <a:endParaRPr lang="en-US" sz="3200"/>
        </a:p>
      </dgm:t>
    </dgm:pt>
    <dgm:pt modelId="{0571F36A-6C0A-47C6-84EC-CC9CE4259896}" type="pres">
      <dgm:prSet presAssocID="{845D53AE-66E2-4ABA-9257-63D140CB5F37}" presName="Name0" presStyleCnt="0">
        <dgm:presLayoutVars>
          <dgm:chMax val="7"/>
          <dgm:resizeHandles val="exact"/>
        </dgm:presLayoutVars>
      </dgm:prSet>
      <dgm:spPr/>
      <dgm:t>
        <a:bodyPr/>
        <a:lstStyle/>
        <a:p>
          <a:endParaRPr lang="es-ES"/>
        </a:p>
      </dgm:t>
    </dgm:pt>
    <dgm:pt modelId="{B7827B36-A004-44F9-9B81-12B280737F09}" type="pres">
      <dgm:prSet presAssocID="{845D53AE-66E2-4ABA-9257-63D140CB5F37}" presName="comp1" presStyleCnt="0"/>
      <dgm:spPr/>
    </dgm:pt>
    <dgm:pt modelId="{0125D577-BD01-4FF0-A151-17B32477A6CE}" type="pres">
      <dgm:prSet presAssocID="{845D53AE-66E2-4ABA-9257-63D140CB5F37}" presName="circle1" presStyleLbl="node1" presStyleIdx="0" presStyleCnt="3"/>
      <dgm:spPr/>
      <dgm:t>
        <a:bodyPr/>
        <a:lstStyle/>
        <a:p>
          <a:endParaRPr lang="es-ES"/>
        </a:p>
      </dgm:t>
    </dgm:pt>
    <dgm:pt modelId="{B686785D-260F-4011-A09F-97C799E59588}" type="pres">
      <dgm:prSet presAssocID="{845D53AE-66E2-4ABA-9257-63D140CB5F37}" presName="c1text" presStyleLbl="node1" presStyleIdx="0" presStyleCnt="3">
        <dgm:presLayoutVars>
          <dgm:bulletEnabled val="1"/>
        </dgm:presLayoutVars>
      </dgm:prSet>
      <dgm:spPr/>
      <dgm:t>
        <a:bodyPr/>
        <a:lstStyle/>
        <a:p>
          <a:endParaRPr lang="es-ES"/>
        </a:p>
      </dgm:t>
    </dgm:pt>
    <dgm:pt modelId="{E5624F7C-AD42-4328-AF85-0F16A0883881}" type="pres">
      <dgm:prSet presAssocID="{845D53AE-66E2-4ABA-9257-63D140CB5F37}" presName="comp2" presStyleCnt="0"/>
      <dgm:spPr/>
    </dgm:pt>
    <dgm:pt modelId="{DD7CCC8A-D0DD-4AC7-9A59-C13F1F43B620}" type="pres">
      <dgm:prSet presAssocID="{845D53AE-66E2-4ABA-9257-63D140CB5F37}" presName="circle2" presStyleLbl="node1" presStyleIdx="1" presStyleCnt="3"/>
      <dgm:spPr/>
      <dgm:t>
        <a:bodyPr/>
        <a:lstStyle/>
        <a:p>
          <a:endParaRPr lang="es-ES"/>
        </a:p>
      </dgm:t>
    </dgm:pt>
    <dgm:pt modelId="{2C54DD8C-5D21-451F-BB1F-44F4B6836945}" type="pres">
      <dgm:prSet presAssocID="{845D53AE-66E2-4ABA-9257-63D140CB5F37}" presName="c2text" presStyleLbl="node1" presStyleIdx="1" presStyleCnt="3">
        <dgm:presLayoutVars>
          <dgm:bulletEnabled val="1"/>
        </dgm:presLayoutVars>
      </dgm:prSet>
      <dgm:spPr/>
      <dgm:t>
        <a:bodyPr/>
        <a:lstStyle/>
        <a:p>
          <a:endParaRPr lang="es-ES"/>
        </a:p>
      </dgm:t>
    </dgm:pt>
    <dgm:pt modelId="{C66CF940-BFCF-411F-AF5E-33799A3A996C}" type="pres">
      <dgm:prSet presAssocID="{845D53AE-66E2-4ABA-9257-63D140CB5F37}" presName="comp3" presStyleCnt="0"/>
      <dgm:spPr/>
    </dgm:pt>
    <dgm:pt modelId="{DD90454D-758C-4CAB-99FC-4DB5B0DB24D1}" type="pres">
      <dgm:prSet presAssocID="{845D53AE-66E2-4ABA-9257-63D140CB5F37}" presName="circle3" presStyleLbl="node1" presStyleIdx="2" presStyleCnt="3"/>
      <dgm:spPr/>
      <dgm:t>
        <a:bodyPr/>
        <a:lstStyle/>
        <a:p>
          <a:endParaRPr lang="es-ES"/>
        </a:p>
      </dgm:t>
    </dgm:pt>
    <dgm:pt modelId="{88BF0BFE-4B5D-4E38-B108-759B357B34A0}" type="pres">
      <dgm:prSet presAssocID="{845D53AE-66E2-4ABA-9257-63D140CB5F37}" presName="c3text" presStyleLbl="node1" presStyleIdx="2" presStyleCnt="3">
        <dgm:presLayoutVars>
          <dgm:bulletEnabled val="1"/>
        </dgm:presLayoutVars>
      </dgm:prSet>
      <dgm:spPr/>
      <dgm:t>
        <a:bodyPr/>
        <a:lstStyle/>
        <a:p>
          <a:endParaRPr lang="es-ES"/>
        </a:p>
      </dgm:t>
    </dgm:pt>
  </dgm:ptLst>
  <dgm:cxnLst>
    <dgm:cxn modelId="{35B1B148-77D8-44CD-94B6-1C4A5251A013}" type="presOf" srcId="{38B4079D-B1E2-4BA3-A1A6-C94E342BF5AE}" destId="{88BF0BFE-4B5D-4E38-B108-759B357B34A0}" srcOrd="1" destOrd="0" presId="urn:microsoft.com/office/officeart/2005/8/layout/venn2"/>
    <dgm:cxn modelId="{5D5D1979-D713-498E-9D08-664CB22F88BB}" type="presOf" srcId="{8D75D6C0-76BC-429B-896E-E177FFD4DFF0}" destId="{2C54DD8C-5D21-451F-BB1F-44F4B6836945}" srcOrd="1" destOrd="0" presId="urn:microsoft.com/office/officeart/2005/8/layout/venn2"/>
    <dgm:cxn modelId="{978A55CB-E959-40B4-8E9A-685F28E22EE5}" type="presOf" srcId="{27ABD55B-19B4-4E68-B204-C83BD3405511}" destId="{B686785D-260F-4011-A09F-97C799E59588}" srcOrd="1" destOrd="0" presId="urn:microsoft.com/office/officeart/2005/8/layout/venn2"/>
    <dgm:cxn modelId="{A159FC5E-53D2-4B65-BE00-CC5D1C858479}" srcId="{845D53AE-66E2-4ABA-9257-63D140CB5F37}" destId="{8D75D6C0-76BC-429B-896E-E177FFD4DFF0}" srcOrd="1" destOrd="0" parTransId="{4DB2AF37-FA54-4450-8472-D53F8D0DAAB1}" sibTransId="{D53C94AA-655D-4A9D-AA7A-258E9741E23F}"/>
    <dgm:cxn modelId="{C69C761C-EF0E-4C89-AF16-E79FA7DD5714}" srcId="{845D53AE-66E2-4ABA-9257-63D140CB5F37}" destId="{38B4079D-B1E2-4BA3-A1A6-C94E342BF5AE}" srcOrd="2" destOrd="0" parTransId="{82C595AB-D2D1-4A67-929C-7142E37540BD}" sibTransId="{5476F657-DFE3-453B-8FA9-D57128551AF1}"/>
    <dgm:cxn modelId="{A9C12026-BE51-40B4-9309-CEF38C824394}" type="presOf" srcId="{27ABD55B-19B4-4E68-B204-C83BD3405511}" destId="{0125D577-BD01-4FF0-A151-17B32477A6CE}" srcOrd="0" destOrd="0" presId="urn:microsoft.com/office/officeart/2005/8/layout/venn2"/>
    <dgm:cxn modelId="{41A43E06-1895-4D83-8EFE-E39F2D46B5FC}" type="presOf" srcId="{845D53AE-66E2-4ABA-9257-63D140CB5F37}" destId="{0571F36A-6C0A-47C6-84EC-CC9CE4259896}" srcOrd="0" destOrd="0" presId="urn:microsoft.com/office/officeart/2005/8/layout/venn2"/>
    <dgm:cxn modelId="{B5F6FA5B-992F-4F75-86D6-35441FB9F664}" type="presOf" srcId="{8D75D6C0-76BC-429B-896E-E177FFD4DFF0}" destId="{DD7CCC8A-D0DD-4AC7-9A59-C13F1F43B620}" srcOrd="0" destOrd="0" presId="urn:microsoft.com/office/officeart/2005/8/layout/venn2"/>
    <dgm:cxn modelId="{089D4C96-0318-4C63-A8E1-43146564855A}" type="presOf" srcId="{38B4079D-B1E2-4BA3-A1A6-C94E342BF5AE}" destId="{DD90454D-758C-4CAB-99FC-4DB5B0DB24D1}" srcOrd="0" destOrd="0" presId="urn:microsoft.com/office/officeart/2005/8/layout/venn2"/>
    <dgm:cxn modelId="{11FB2F72-5DCF-460E-829E-7DA4A6D87387}" srcId="{845D53AE-66E2-4ABA-9257-63D140CB5F37}" destId="{27ABD55B-19B4-4E68-B204-C83BD3405511}" srcOrd="0" destOrd="0" parTransId="{C089CA10-5CD1-4F2B-ADE2-25755CBB6207}" sibTransId="{E6956822-1188-4E8C-9668-AC7022CE557E}"/>
    <dgm:cxn modelId="{B45715EF-A4F1-4AF7-9565-29520C9E573F}" type="presParOf" srcId="{0571F36A-6C0A-47C6-84EC-CC9CE4259896}" destId="{B7827B36-A004-44F9-9B81-12B280737F09}" srcOrd="0" destOrd="0" presId="urn:microsoft.com/office/officeart/2005/8/layout/venn2"/>
    <dgm:cxn modelId="{1E7CB10C-FD5B-485D-9974-3F4B09BC2B11}" type="presParOf" srcId="{B7827B36-A004-44F9-9B81-12B280737F09}" destId="{0125D577-BD01-4FF0-A151-17B32477A6CE}" srcOrd="0" destOrd="0" presId="urn:microsoft.com/office/officeart/2005/8/layout/venn2"/>
    <dgm:cxn modelId="{04299B0B-55C6-4CCE-A7B6-5ADFC2EA6A62}" type="presParOf" srcId="{B7827B36-A004-44F9-9B81-12B280737F09}" destId="{B686785D-260F-4011-A09F-97C799E59588}" srcOrd="1" destOrd="0" presId="urn:microsoft.com/office/officeart/2005/8/layout/venn2"/>
    <dgm:cxn modelId="{5BE60569-0AFE-48E9-8941-79165255FD13}" type="presParOf" srcId="{0571F36A-6C0A-47C6-84EC-CC9CE4259896}" destId="{E5624F7C-AD42-4328-AF85-0F16A0883881}" srcOrd="1" destOrd="0" presId="urn:microsoft.com/office/officeart/2005/8/layout/venn2"/>
    <dgm:cxn modelId="{9FBF3128-05D6-418A-B6BD-322EC1F3182E}" type="presParOf" srcId="{E5624F7C-AD42-4328-AF85-0F16A0883881}" destId="{DD7CCC8A-D0DD-4AC7-9A59-C13F1F43B620}" srcOrd="0" destOrd="0" presId="urn:microsoft.com/office/officeart/2005/8/layout/venn2"/>
    <dgm:cxn modelId="{FC26E728-45AE-4B8B-8BA8-6A654D9A3B74}" type="presParOf" srcId="{E5624F7C-AD42-4328-AF85-0F16A0883881}" destId="{2C54DD8C-5D21-451F-BB1F-44F4B6836945}" srcOrd="1" destOrd="0" presId="urn:microsoft.com/office/officeart/2005/8/layout/venn2"/>
    <dgm:cxn modelId="{026BB70F-BF0E-417A-8445-2CFAD0C41123}" type="presParOf" srcId="{0571F36A-6C0A-47C6-84EC-CC9CE4259896}" destId="{C66CF940-BFCF-411F-AF5E-33799A3A996C}" srcOrd="2" destOrd="0" presId="urn:microsoft.com/office/officeart/2005/8/layout/venn2"/>
    <dgm:cxn modelId="{3DF450E7-9C27-440E-A9E8-3A22D11F1BB3}" type="presParOf" srcId="{C66CF940-BFCF-411F-AF5E-33799A3A996C}" destId="{DD90454D-758C-4CAB-99FC-4DB5B0DB24D1}" srcOrd="0" destOrd="0" presId="urn:microsoft.com/office/officeart/2005/8/layout/venn2"/>
    <dgm:cxn modelId="{7E41FAEA-059F-494F-88ED-09467D553725}" type="presParOf" srcId="{C66CF940-BFCF-411F-AF5E-33799A3A996C}" destId="{88BF0BFE-4B5D-4E38-B108-759B357B34A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D53AE-66E2-4ABA-9257-63D140CB5F37}" type="doc">
      <dgm:prSet loTypeId="urn:microsoft.com/office/officeart/2005/8/layout/venn2" loCatId="relationship" qsTypeId="urn:microsoft.com/office/officeart/2005/8/quickstyle/simple5" qsCatId="simple" csTypeId="urn:microsoft.com/office/officeart/2005/8/colors/accent0_1" csCatId="mainScheme" phldr="1"/>
      <dgm:spPr/>
      <dgm:t>
        <a:bodyPr/>
        <a:lstStyle/>
        <a:p>
          <a:endParaRPr lang="en-US"/>
        </a:p>
      </dgm:t>
    </dgm:pt>
    <dgm:pt modelId="{27ABD55B-19B4-4E68-B204-C83BD3405511}">
      <dgm:prSet phldrT="[Text]" custT="1"/>
      <dgm:spPr/>
      <dgm:t>
        <a:bodyPr/>
        <a:lstStyle/>
        <a:p>
          <a:r>
            <a:rPr lang="es-ES" sz="1400" i="1" dirty="0"/>
            <a:t>Sufre de cualquier posible síntoma de mioma.67%</a:t>
          </a:r>
          <a:endParaRPr lang="en-US" sz="1400" dirty="0"/>
        </a:p>
      </dgm:t>
    </dgm:pt>
    <dgm:pt modelId="{C089CA10-5CD1-4F2B-ADE2-25755CBB6207}" type="parTrans" cxnId="{11FB2F72-5DCF-460E-829E-7DA4A6D87387}">
      <dgm:prSet/>
      <dgm:spPr/>
      <dgm:t>
        <a:bodyPr/>
        <a:lstStyle/>
        <a:p>
          <a:endParaRPr lang="en-US" sz="3200"/>
        </a:p>
      </dgm:t>
    </dgm:pt>
    <dgm:pt modelId="{E6956822-1188-4E8C-9668-AC7022CE557E}" type="sibTrans" cxnId="{11FB2F72-5DCF-460E-829E-7DA4A6D87387}">
      <dgm:prSet/>
      <dgm:spPr/>
      <dgm:t>
        <a:bodyPr/>
        <a:lstStyle/>
        <a:p>
          <a:endParaRPr lang="en-US" sz="3200"/>
        </a:p>
      </dgm:t>
    </dgm:pt>
    <dgm:pt modelId="{8D75D6C0-76BC-429B-896E-E177FFD4DFF0}">
      <dgm:prSet phldrT="[Text]" custT="1"/>
      <dgm:spPr/>
      <dgm:t>
        <a:bodyPr/>
        <a:lstStyle/>
        <a:p>
          <a:r>
            <a:rPr lang="es-ES" sz="1400" i="1"/>
            <a:t>Ha oído hablar del mioma.49%</a:t>
          </a:r>
          <a:endParaRPr lang="en-US" sz="1400" dirty="0"/>
        </a:p>
      </dgm:t>
    </dgm:pt>
    <dgm:pt modelId="{4DB2AF37-FA54-4450-8472-D53F8D0DAAB1}" type="parTrans" cxnId="{A159FC5E-53D2-4B65-BE00-CC5D1C858479}">
      <dgm:prSet/>
      <dgm:spPr/>
      <dgm:t>
        <a:bodyPr/>
        <a:lstStyle/>
        <a:p>
          <a:endParaRPr lang="en-US" sz="3200"/>
        </a:p>
      </dgm:t>
    </dgm:pt>
    <dgm:pt modelId="{D53C94AA-655D-4A9D-AA7A-258E9741E23F}" type="sibTrans" cxnId="{A159FC5E-53D2-4B65-BE00-CC5D1C858479}">
      <dgm:prSet/>
      <dgm:spPr/>
      <dgm:t>
        <a:bodyPr/>
        <a:lstStyle/>
        <a:p>
          <a:endParaRPr lang="en-US" sz="3200"/>
        </a:p>
      </dgm:t>
    </dgm:pt>
    <dgm:pt modelId="{38B4079D-B1E2-4BA3-A1A6-C94E342BF5AE}">
      <dgm:prSet phldrT="[Text]" custT="1"/>
      <dgm:spPr/>
      <dgm:t>
        <a:bodyPr/>
        <a:lstStyle/>
        <a:p>
          <a:r>
            <a:rPr lang="es-ES" sz="1400" i="1"/>
            <a:t>Diagnosticada con un mioma.9%</a:t>
          </a:r>
          <a:endParaRPr lang="en-US" sz="1400" dirty="0"/>
        </a:p>
      </dgm:t>
    </dgm:pt>
    <dgm:pt modelId="{82C595AB-D2D1-4A67-929C-7142E37540BD}" type="parTrans" cxnId="{C69C761C-EF0E-4C89-AF16-E79FA7DD5714}">
      <dgm:prSet/>
      <dgm:spPr/>
      <dgm:t>
        <a:bodyPr/>
        <a:lstStyle/>
        <a:p>
          <a:endParaRPr lang="en-US" sz="3200"/>
        </a:p>
      </dgm:t>
    </dgm:pt>
    <dgm:pt modelId="{5476F657-DFE3-453B-8FA9-D57128551AF1}" type="sibTrans" cxnId="{C69C761C-EF0E-4C89-AF16-E79FA7DD5714}">
      <dgm:prSet/>
      <dgm:spPr/>
      <dgm:t>
        <a:bodyPr/>
        <a:lstStyle/>
        <a:p>
          <a:endParaRPr lang="en-US" sz="3200"/>
        </a:p>
      </dgm:t>
    </dgm:pt>
    <dgm:pt modelId="{0571F36A-6C0A-47C6-84EC-CC9CE4259896}" type="pres">
      <dgm:prSet presAssocID="{845D53AE-66E2-4ABA-9257-63D140CB5F37}" presName="Name0" presStyleCnt="0">
        <dgm:presLayoutVars>
          <dgm:chMax val="7"/>
          <dgm:resizeHandles val="exact"/>
        </dgm:presLayoutVars>
      </dgm:prSet>
      <dgm:spPr/>
      <dgm:t>
        <a:bodyPr/>
        <a:lstStyle/>
        <a:p>
          <a:endParaRPr lang="es-ES"/>
        </a:p>
      </dgm:t>
    </dgm:pt>
    <dgm:pt modelId="{B7827B36-A004-44F9-9B81-12B280737F09}" type="pres">
      <dgm:prSet presAssocID="{845D53AE-66E2-4ABA-9257-63D140CB5F37}" presName="comp1" presStyleCnt="0"/>
      <dgm:spPr/>
    </dgm:pt>
    <dgm:pt modelId="{0125D577-BD01-4FF0-A151-17B32477A6CE}" type="pres">
      <dgm:prSet presAssocID="{845D53AE-66E2-4ABA-9257-63D140CB5F37}" presName="circle1" presStyleLbl="node1" presStyleIdx="0" presStyleCnt="3"/>
      <dgm:spPr/>
      <dgm:t>
        <a:bodyPr/>
        <a:lstStyle/>
        <a:p>
          <a:endParaRPr lang="es-ES"/>
        </a:p>
      </dgm:t>
    </dgm:pt>
    <dgm:pt modelId="{B686785D-260F-4011-A09F-97C799E59588}" type="pres">
      <dgm:prSet presAssocID="{845D53AE-66E2-4ABA-9257-63D140CB5F37}" presName="c1text" presStyleLbl="node1" presStyleIdx="0" presStyleCnt="3">
        <dgm:presLayoutVars>
          <dgm:bulletEnabled val="1"/>
        </dgm:presLayoutVars>
      </dgm:prSet>
      <dgm:spPr/>
      <dgm:t>
        <a:bodyPr/>
        <a:lstStyle/>
        <a:p>
          <a:endParaRPr lang="es-ES"/>
        </a:p>
      </dgm:t>
    </dgm:pt>
    <dgm:pt modelId="{E5624F7C-AD42-4328-AF85-0F16A0883881}" type="pres">
      <dgm:prSet presAssocID="{845D53AE-66E2-4ABA-9257-63D140CB5F37}" presName="comp2" presStyleCnt="0"/>
      <dgm:spPr/>
    </dgm:pt>
    <dgm:pt modelId="{DD7CCC8A-D0DD-4AC7-9A59-C13F1F43B620}" type="pres">
      <dgm:prSet presAssocID="{845D53AE-66E2-4ABA-9257-63D140CB5F37}" presName="circle2" presStyleLbl="node1" presStyleIdx="1" presStyleCnt="3"/>
      <dgm:spPr/>
      <dgm:t>
        <a:bodyPr/>
        <a:lstStyle/>
        <a:p>
          <a:endParaRPr lang="es-ES"/>
        </a:p>
      </dgm:t>
    </dgm:pt>
    <dgm:pt modelId="{2C54DD8C-5D21-451F-BB1F-44F4B6836945}" type="pres">
      <dgm:prSet presAssocID="{845D53AE-66E2-4ABA-9257-63D140CB5F37}" presName="c2text" presStyleLbl="node1" presStyleIdx="1" presStyleCnt="3">
        <dgm:presLayoutVars>
          <dgm:bulletEnabled val="1"/>
        </dgm:presLayoutVars>
      </dgm:prSet>
      <dgm:spPr/>
      <dgm:t>
        <a:bodyPr/>
        <a:lstStyle/>
        <a:p>
          <a:endParaRPr lang="es-ES"/>
        </a:p>
      </dgm:t>
    </dgm:pt>
    <dgm:pt modelId="{C66CF940-BFCF-411F-AF5E-33799A3A996C}" type="pres">
      <dgm:prSet presAssocID="{845D53AE-66E2-4ABA-9257-63D140CB5F37}" presName="comp3" presStyleCnt="0"/>
      <dgm:spPr/>
    </dgm:pt>
    <dgm:pt modelId="{DD90454D-758C-4CAB-99FC-4DB5B0DB24D1}" type="pres">
      <dgm:prSet presAssocID="{845D53AE-66E2-4ABA-9257-63D140CB5F37}" presName="circle3" presStyleLbl="node1" presStyleIdx="2" presStyleCnt="3"/>
      <dgm:spPr/>
      <dgm:t>
        <a:bodyPr/>
        <a:lstStyle/>
        <a:p>
          <a:endParaRPr lang="es-ES"/>
        </a:p>
      </dgm:t>
    </dgm:pt>
    <dgm:pt modelId="{88BF0BFE-4B5D-4E38-B108-759B357B34A0}" type="pres">
      <dgm:prSet presAssocID="{845D53AE-66E2-4ABA-9257-63D140CB5F37}" presName="c3text" presStyleLbl="node1" presStyleIdx="2" presStyleCnt="3">
        <dgm:presLayoutVars>
          <dgm:bulletEnabled val="1"/>
        </dgm:presLayoutVars>
      </dgm:prSet>
      <dgm:spPr/>
      <dgm:t>
        <a:bodyPr/>
        <a:lstStyle/>
        <a:p>
          <a:endParaRPr lang="es-ES"/>
        </a:p>
      </dgm:t>
    </dgm:pt>
  </dgm:ptLst>
  <dgm:cxnLst>
    <dgm:cxn modelId="{78511A4D-F2A9-44D0-AD8D-2F77FDBED3F8}" type="presOf" srcId="{845D53AE-66E2-4ABA-9257-63D140CB5F37}" destId="{0571F36A-6C0A-47C6-84EC-CC9CE4259896}" srcOrd="0" destOrd="0" presId="urn:microsoft.com/office/officeart/2005/8/layout/venn2"/>
    <dgm:cxn modelId="{5BA7ADE1-4322-4554-BBDE-36FD501F2818}" type="presOf" srcId="{38B4079D-B1E2-4BA3-A1A6-C94E342BF5AE}" destId="{88BF0BFE-4B5D-4E38-B108-759B357B34A0}" srcOrd="1" destOrd="0" presId="urn:microsoft.com/office/officeart/2005/8/layout/venn2"/>
    <dgm:cxn modelId="{2042F39F-63D2-413B-98CA-3E0EF35B2808}" type="presOf" srcId="{8D75D6C0-76BC-429B-896E-E177FFD4DFF0}" destId="{DD7CCC8A-D0DD-4AC7-9A59-C13F1F43B620}" srcOrd="0" destOrd="0" presId="urn:microsoft.com/office/officeart/2005/8/layout/venn2"/>
    <dgm:cxn modelId="{C69C761C-EF0E-4C89-AF16-E79FA7DD5714}" srcId="{845D53AE-66E2-4ABA-9257-63D140CB5F37}" destId="{38B4079D-B1E2-4BA3-A1A6-C94E342BF5AE}" srcOrd="2" destOrd="0" parTransId="{82C595AB-D2D1-4A67-929C-7142E37540BD}" sibTransId="{5476F657-DFE3-453B-8FA9-D57128551AF1}"/>
    <dgm:cxn modelId="{A159FC5E-53D2-4B65-BE00-CC5D1C858479}" srcId="{845D53AE-66E2-4ABA-9257-63D140CB5F37}" destId="{8D75D6C0-76BC-429B-896E-E177FFD4DFF0}" srcOrd="1" destOrd="0" parTransId="{4DB2AF37-FA54-4450-8472-D53F8D0DAAB1}" sibTransId="{D53C94AA-655D-4A9D-AA7A-258E9741E23F}"/>
    <dgm:cxn modelId="{9F7FE2FF-148C-43A9-8DF3-11714FBB7405}" type="presOf" srcId="{27ABD55B-19B4-4E68-B204-C83BD3405511}" destId="{0125D577-BD01-4FF0-A151-17B32477A6CE}" srcOrd="0" destOrd="0" presId="urn:microsoft.com/office/officeart/2005/8/layout/venn2"/>
    <dgm:cxn modelId="{165E9B32-9C6D-45A5-AE0C-D11F9DE0771A}" type="presOf" srcId="{38B4079D-B1E2-4BA3-A1A6-C94E342BF5AE}" destId="{DD90454D-758C-4CAB-99FC-4DB5B0DB24D1}" srcOrd="0" destOrd="0" presId="urn:microsoft.com/office/officeart/2005/8/layout/venn2"/>
    <dgm:cxn modelId="{7A6DC981-A517-45B6-8888-60FF77AB6C0D}" type="presOf" srcId="{27ABD55B-19B4-4E68-B204-C83BD3405511}" destId="{B686785D-260F-4011-A09F-97C799E59588}" srcOrd="1" destOrd="0" presId="urn:microsoft.com/office/officeart/2005/8/layout/venn2"/>
    <dgm:cxn modelId="{C3343870-A398-4DBF-99A8-F791BFF3F4DB}" type="presOf" srcId="{8D75D6C0-76BC-429B-896E-E177FFD4DFF0}" destId="{2C54DD8C-5D21-451F-BB1F-44F4B6836945}" srcOrd="1" destOrd="0" presId="urn:microsoft.com/office/officeart/2005/8/layout/venn2"/>
    <dgm:cxn modelId="{11FB2F72-5DCF-460E-829E-7DA4A6D87387}" srcId="{845D53AE-66E2-4ABA-9257-63D140CB5F37}" destId="{27ABD55B-19B4-4E68-B204-C83BD3405511}" srcOrd="0" destOrd="0" parTransId="{C089CA10-5CD1-4F2B-ADE2-25755CBB6207}" sibTransId="{E6956822-1188-4E8C-9668-AC7022CE557E}"/>
    <dgm:cxn modelId="{728F60D0-49BE-4E90-B644-E1069A505E23}" type="presParOf" srcId="{0571F36A-6C0A-47C6-84EC-CC9CE4259896}" destId="{B7827B36-A004-44F9-9B81-12B280737F09}" srcOrd="0" destOrd="0" presId="urn:microsoft.com/office/officeart/2005/8/layout/venn2"/>
    <dgm:cxn modelId="{20642F74-ED79-4480-98A4-6BD4AEF25591}" type="presParOf" srcId="{B7827B36-A004-44F9-9B81-12B280737F09}" destId="{0125D577-BD01-4FF0-A151-17B32477A6CE}" srcOrd="0" destOrd="0" presId="urn:microsoft.com/office/officeart/2005/8/layout/venn2"/>
    <dgm:cxn modelId="{8513F551-F617-48AC-918E-B8EBDDD5588E}" type="presParOf" srcId="{B7827B36-A004-44F9-9B81-12B280737F09}" destId="{B686785D-260F-4011-A09F-97C799E59588}" srcOrd="1" destOrd="0" presId="urn:microsoft.com/office/officeart/2005/8/layout/venn2"/>
    <dgm:cxn modelId="{C57C77BF-1364-459C-AD6A-F3B62A44062B}" type="presParOf" srcId="{0571F36A-6C0A-47C6-84EC-CC9CE4259896}" destId="{E5624F7C-AD42-4328-AF85-0F16A0883881}" srcOrd="1" destOrd="0" presId="urn:microsoft.com/office/officeart/2005/8/layout/venn2"/>
    <dgm:cxn modelId="{C6556858-CC72-495B-8479-986FFDAB7368}" type="presParOf" srcId="{E5624F7C-AD42-4328-AF85-0F16A0883881}" destId="{DD7CCC8A-D0DD-4AC7-9A59-C13F1F43B620}" srcOrd="0" destOrd="0" presId="urn:microsoft.com/office/officeart/2005/8/layout/venn2"/>
    <dgm:cxn modelId="{9DCF16C2-CB75-4845-BF83-6DA025F78B41}" type="presParOf" srcId="{E5624F7C-AD42-4328-AF85-0F16A0883881}" destId="{2C54DD8C-5D21-451F-BB1F-44F4B6836945}" srcOrd="1" destOrd="0" presId="urn:microsoft.com/office/officeart/2005/8/layout/venn2"/>
    <dgm:cxn modelId="{8AB1B294-ABDE-497B-96F3-987AA9F813C1}" type="presParOf" srcId="{0571F36A-6C0A-47C6-84EC-CC9CE4259896}" destId="{C66CF940-BFCF-411F-AF5E-33799A3A996C}" srcOrd="2" destOrd="0" presId="urn:microsoft.com/office/officeart/2005/8/layout/venn2"/>
    <dgm:cxn modelId="{3B3B31B0-2C92-4A96-8301-44A8AED5AF90}" type="presParOf" srcId="{C66CF940-BFCF-411F-AF5E-33799A3A996C}" destId="{DD90454D-758C-4CAB-99FC-4DB5B0DB24D1}" srcOrd="0" destOrd="0" presId="urn:microsoft.com/office/officeart/2005/8/layout/venn2"/>
    <dgm:cxn modelId="{5C7F6C53-D245-4E43-89FE-73EE393784A0}" type="presParOf" srcId="{C66CF940-BFCF-411F-AF5E-33799A3A996C}" destId="{88BF0BFE-4B5D-4E38-B108-759B357B34A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C5B599-F590-40E9-B857-AFC57C68E62E}" type="doc">
      <dgm:prSet loTypeId="urn:microsoft.com/office/officeart/2005/8/layout/pyramid3" loCatId="pyramid" qsTypeId="urn:microsoft.com/office/officeart/2005/8/quickstyle/simple2" qsCatId="simple" csTypeId="urn:microsoft.com/office/officeart/2005/8/colors/accent4_2" csCatId="accent4" phldr="1"/>
      <dgm:spPr/>
    </dgm:pt>
    <dgm:pt modelId="{990B9926-127F-4749-B3BA-3B2FE637F106}">
      <dgm:prSet phldrT="[Text]" custT="1"/>
      <dgm:spPr/>
      <dgm:t>
        <a:bodyPr/>
        <a:lstStyle/>
        <a:p>
          <a:endParaRPr lang="en-US" sz="1200" dirty="0">
            <a:solidFill>
              <a:schemeClr val="tx1">
                <a:lumMod val="50000"/>
              </a:schemeClr>
            </a:solidFill>
          </a:endParaRPr>
        </a:p>
      </dgm:t>
    </dgm:pt>
    <dgm:pt modelId="{00E2351A-0A28-4D3D-B9DF-D42C025488A3}" type="sibTrans" cxnId="{5A325B77-7175-4D0C-AEC0-5F46CD3885A6}">
      <dgm:prSet/>
      <dgm:spPr/>
      <dgm:t>
        <a:bodyPr/>
        <a:lstStyle/>
        <a:p>
          <a:endParaRPr lang="en-US"/>
        </a:p>
      </dgm:t>
    </dgm:pt>
    <dgm:pt modelId="{DB4A6195-592D-4B62-955D-93E7EEACCBA3}" type="parTrans" cxnId="{5A325B77-7175-4D0C-AEC0-5F46CD3885A6}">
      <dgm:prSet/>
      <dgm:spPr/>
      <dgm:t>
        <a:bodyPr/>
        <a:lstStyle/>
        <a:p>
          <a:endParaRPr lang="en-US"/>
        </a:p>
      </dgm:t>
    </dgm:pt>
    <dgm:pt modelId="{1474C00C-5333-4EC1-A058-774B0C6E0427}">
      <dgm:prSet phldrT="[Text]" custT="1"/>
      <dgm:spPr/>
      <dgm:t>
        <a:bodyPr/>
        <a:lstStyle/>
        <a:p>
          <a:r>
            <a:rPr lang="es-ES" sz="1200" i="1" dirty="0" smtClean="0">
              <a:solidFill>
                <a:schemeClr val="tx1">
                  <a:lumMod val="50000"/>
                </a:schemeClr>
              </a:solidFill>
            </a:rPr>
            <a:t>Tratamiento médico que evite la infertilidad</a:t>
          </a:r>
          <a:endParaRPr lang="hu-HU" sz="1200" dirty="0">
            <a:solidFill>
              <a:schemeClr val="tx1">
                <a:lumMod val="50000"/>
              </a:schemeClr>
            </a:solidFill>
          </a:endParaRPr>
        </a:p>
      </dgm:t>
    </dgm:pt>
    <dgm:pt modelId="{B78FB8B5-7221-4C24-86B4-D722C5A6949B}" type="sibTrans" cxnId="{C1BB4EEF-E812-4D22-8FCA-F96BCC6BEECA}">
      <dgm:prSet/>
      <dgm:spPr/>
      <dgm:t>
        <a:bodyPr/>
        <a:lstStyle/>
        <a:p>
          <a:endParaRPr lang="en-US"/>
        </a:p>
      </dgm:t>
    </dgm:pt>
    <dgm:pt modelId="{EC63C5E6-107A-4E7F-A9F0-8006890EF0DB}" type="parTrans" cxnId="{C1BB4EEF-E812-4D22-8FCA-F96BCC6BEECA}">
      <dgm:prSet/>
      <dgm:spPr/>
      <dgm:t>
        <a:bodyPr/>
        <a:lstStyle/>
        <a:p>
          <a:endParaRPr lang="en-US"/>
        </a:p>
      </dgm:t>
    </dgm:pt>
    <dgm:pt modelId="{0500B762-A5E0-4849-8CBE-CD467A4EF681}">
      <dgm:prSet custT="1"/>
      <dgm:spPr/>
      <dgm:t>
        <a:bodyPr/>
        <a:lstStyle/>
        <a:p>
          <a:r>
            <a:rPr lang="es-ES" sz="1400" i="1" dirty="0">
              <a:solidFill>
                <a:schemeClr val="tx1">
                  <a:lumMod val="50000"/>
                </a:schemeClr>
              </a:solidFill>
            </a:rPr>
            <a:t>Cirugía para dar una solución final</a:t>
          </a:r>
          <a:endParaRPr lang="hu-HU" sz="1400" dirty="0">
            <a:solidFill>
              <a:schemeClr val="tx1">
                <a:lumMod val="50000"/>
              </a:schemeClr>
            </a:solidFill>
          </a:endParaRPr>
        </a:p>
      </dgm:t>
    </dgm:pt>
    <dgm:pt modelId="{CE1A1D32-ACCA-4920-856D-75058990E401}" type="sibTrans" cxnId="{BCD9A957-4856-4DF0-89F7-3E79822F4CB9}">
      <dgm:prSet/>
      <dgm:spPr/>
      <dgm:t>
        <a:bodyPr/>
        <a:lstStyle/>
        <a:p>
          <a:endParaRPr lang="en-US"/>
        </a:p>
      </dgm:t>
    </dgm:pt>
    <dgm:pt modelId="{4EF4AA71-7124-47E4-A21F-ED524BC47E99}" type="parTrans" cxnId="{BCD9A957-4856-4DF0-89F7-3E79822F4CB9}">
      <dgm:prSet/>
      <dgm:spPr/>
      <dgm:t>
        <a:bodyPr/>
        <a:lstStyle/>
        <a:p>
          <a:endParaRPr lang="en-US"/>
        </a:p>
      </dgm:t>
    </dgm:pt>
    <dgm:pt modelId="{84D3B841-4BE9-49B0-86F6-F49A5386585A}">
      <dgm:prSet custT="1"/>
      <dgm:spPr/>
      <dgm:t>
        <a:bodyPr/>
        <a:lstStyle/>
        <a:p>
          <a:r>
            <a:rPr lang="es-ES" sz="1600" i="1" dirty="0" smtClean="0">
              <a:solidFill>
                <a:schemeClr val="tx1">
                  <a:lumMod val="50000"/>
                </a:schemeClr>
              </a:solidFill>
            </a:rPr>
            <a:t>Tratamiento con medicamentos para manejar los síntomas leves</a:t>
          </a:r>
          <a:endParaRPr lang="en-US" sz="1600" dirty="0">
            <a:solidFill>
              <a:schemeClr val="tx1">
                <a:lumMod val="50000"/>
              </a:schemeClr>
            </a:solidFill>
          </a:endParaRPr>
        </a:p>
      </dgm:t>
    </dgm:pt>
    <dgm:pt modelId="{B303BF13-6604-4C86-B669-BDE161954B41}" type="sibTrans" cxnId="{D61D4C15-4412-4D98-B8FA-DE0C07E73942}">
      <dgm:prSet/>
      <dgm:spPr/>
      <dgm:t>
        <a:bodyPr/>
        <a:lstStyle/>
        <a:p>
          <a:endParaRPr lang="en-US"/>
        </a:p>
      </dgm:t>
    </dgm:pt>
    <dgm:pt modelId="{AD9A7F67-7888-4582-BD1B-40E23DD67C45}" type="parTrans" cxnId="{D61D4C15-4412-4D98-B8FA-DE0C07E73942}">
      <dgm:prSet/>
      <dgm:spPr/>
      <dgm:t>
        <a:bodyPr/>
        <a:lstStyle/>
        <a:p>
          <a:endParaRPr lang="en-US"/>
        </a:p>
      </dgm:t>
    </dgm:pt>
    <dgm:pt modelId="{DDCAE4F2-0465-410B-8E1C-5E6556B9ECBC}">
      <dgm:prSet phldrT="[Text]" custT="1"/>
      <dgm:spPr/>
      <dgm:t>
        <a:bodyPr/>
        <a:lstStyle/>
        <a:p>
          <a:r>
            <a:rPr lang="es-ES" sz="1800" i="1" dirty="0" smtClean="0">
              <a:solidFill>
                <a:srgbClr val="717171">
                  <a:lumMod val="50000"/>
                </a:srgbClr>
              </a:solidFill>
            </a:rPr>
            <a:t>Tratamiento con medicamentos para evitar la cirugía y sus posibles complicaciones</a:t>
          </a:r>
          <a:endParaRPr lang="en-US" sz="1800" dirty="0">
            <a:solidFill>
              <a:schemeClr val="tx1">
                <a:lumMod val="50000"/>
              </a:schemeClr>
            </a:solidFill>
          </a:endParaRPr>
        </a:p>
      </dgm:t>
    </dgm:pt>
    <dgm:pt modelId="{C8FA8F84-B5B1-4D06-BB8E-1CD38A1E4C35}" type="sibTrans" cxnId="{714A7B0D-88BD-44C0-BEB0-863803262153}">
      <dgm:prSet/>
      <dgm:spPr/>
      <dgm:t>
        <a:bodyPr/>
        <a:lstStyle/>
        <a:p>
          <a:endParaRPr lang="en-US"/>
        </a:p>
      </dgm:t>
    </dgm:pt>
    <dgm:pt modelId="{29FAC36C-FEA4-4343-9C82-4410E8C3834F}" type="parTrans" cxnId="{714A7B0D-88BD-44C0-BEB0-863803262153}">
      <dgm:prSet/>
      <dgm:spPr/>
      <dgm:t>
        <a:bodyPr/>
        <a:lstStyle/>
        <a:p>
          <a:endParaRPr lang="en-US"/>
        </a:p>
      </dgm:t>
    </dgm:pt>
    <dgm:pt modelId="{BF5AE75D-07B7-429F-ACE2-45ED617BBE13}" type="pres">
      <dgm:prSet presAssocID="{8CC5B599-F590-40E9-B857-AFC57C68E62E}" presName="Name0" presStyleCnt="0">
        <dgm:presLayoutVars>
          <dgm:dir/>
          <dgm:animLvl val="lvl"/>
          <dgm:resizeHandles val="exact"/>
        </dgm:presLayoutVars>
      </dgm:prSet>
      <dgm:spPr/>
    </dgm:pt>
    <dgm:pt modelId="{1B62BB90-E4F4-4745-AF98-7EE133A5A111}" type="pres">
      <dgm:prSet presAssocID="{DDCAE4F2-0465-410B-8E1C-5E6556B9ECBC}" presName="Name8" presStyleCnt="0"/>
      <dgm:spPr/>
    </dgm:pt>
    <dgm:pt modelId="{EAC80F14-E143-4187-B483-BDAEB4F15C0C}" type="pres">
      <dgm:prSet presAssocID="{DDCAE4F2-0465-410B-8E1C-5E6556B9ECBC}" presName="level" presStyleLbl="node1" presStyleIdx="0" presStyleCnt="5">
        <dgm:presLayoutVars>
          <dgm:chMax val="1"/>
          <dgm:bulletEnabled val="1"/>
        </dgm:presLayoutVars>
      </dgm:prSet>
      <dgm:spPr/>
      <dgm:t>
        <a:bodyPr/>
        <a:lstStyle/>
        <a:p>
          <a:endParaRPr lang="es-ES"/>
        </a:p>
      </dgm:t>
    </dgm:pt>
    <dgm:pt modelId="{EE6E1598-61DB-4338-AF00-5920A4FB43D3}" type="pres">
      <dgm:prSet presAssocID="{DDCAE4F2-0465-410B-8E1C-5E6556B9ECBC}" presName="levelTx" presStyleLbl="revTx" presStyleIdx="0" presStyleCnt="0">
        <dgm:presLayoutVars>
          <dgm:chMax val="1"/>
          <dgm:bulletEnabled val="1"/>
        </dgm:presLayoutVars>
      </dgm:prSet>
      <dgm:spPr/>
      <dgm:t>
        <a:bodyPr/>
        <a:lstStyle/>
        <a:p>
          <a:endParaRPr lang="es-ES"/>
        </a:p>
      </dgm:t>
    </dgm:pt>
    <dgm:pt modelId="{02F2CADA-3C48-44C0-9A7E-B0023FFC31F4}" type="pres">
      <dgm:prSet presAssocID="{84D3B841-4BE9-49B0-86F6-F49A5386585A}" presName="Name8" presStyleCnt="0"/>
      <dgm:spPr/>
    </dgm:pt>
    <dgm:pt modelId="{A77C15E6-E08F-43F8-A6FD-85052D3A0D8A}" type="pres">
      <dgm:prSet presAssocID="{84D3B841-4BE9-49B0-86F6-F49A5386585A}" presName="level" presStyleLbl="node1" presStyleIdx="1" presStyleCnt="5" custLinFactNeighborY="-1109">
        <dgm:presLayoutVars>
          <dgm:chMax val="1"/>
          <dgm:bulletEnabled val="1"/>
        </dgm:presLayoutVars>
      </dgm:prSet>
      <dgm:spPr/>
      <dgm:t>
        <a:bodyPr/>
        <a:lstStyle/>
        <a:p>
          <a:endParaRPr lang="es-ES"/>
        </a:p>
      </dgm:t>
    </dgm:pt>
    <dgm:pt modelId="{B8CD1DB5-B41B-4763-A545-2C19584AAC28}" type="pres">
      <dgm:prSet presAssocID="{84D3B841-4BE9-49B0-86F6-F49A5386585A}" presName="levelTx" presStyleLbl="revTx" presStyleIdx="0" presStyleCnt="0">
        <dgm:presLayoutVars>
          <dgm:chMax val="1"/>
          <dgm:bulletEnabled val="1"/>
        </dgm:presLayoutVars>
      </dgm:prSet>
      <dgm:spPr/>
      <dgm:t>
        <a:bodyPr/>
        <a:lstStyle/>
        <a:p>
          <a:endParaRPr lang="es-ES"/>
        </a:p>
      </dgm:t>
    </dgm:pt>
    <dgm:pt modelId="{5A214649-52DF-406D-9E35-E534A639822D}" type="pres">
      <dgm:prSet presAssocID="{0500B762-A5E0-4849-8CBE-CD467A4EF681}" presName="Name8" presStyleCnt="0"/>
      <dgm:spPr/>
    </dgm:pt>
    <dgm:pt modelId="{BA2DA863-6082-4FF3-954B-CF8AD54824B6}" type="pres">
      <dgm:prSet presAssocID="{0500B762-A5E0-4849-8CBE-CD467A4EF681}" presName="level" presStyleLbl="node1" presStyleIdx="2" presStyleCnt="5">
        <dgm:presLayoutVars>
          <dgm:chMax val="1"/>
          <dgm:bulletEnabled val="1"/>
        </dgm:presLayoutVars>
      </dgm:prSet>
      <dgm:spPr/>
      <dgm:t>
        <a:bodyPr/>
        <a:lstStyle/>
        <a:p>
          <a:endParaRPr lang="es-ES"/>
        </a:p>
      </dgm:t>
    </dgm:pt>
    <dgm:pt modelId="{613F93CE-1716-4991-A377-DE4625291512}" type="pres">
      <dgm:prSet presAssocID="{0500B762-A5E0-4849-8CBE-CD467A4EF681}" presName="levelTx" presStyleLbl="revTx" presStyleIdx="0" presStyleCnt="0">
        <dgm:presLayoutVars>
          <dgm:chMax val="1"/>
          <dgm:bulletEnabled val="1"/>
        </dgm:presLayoutVars>
      </dgm:prSet>
      <dgm:spPr/>
      <dgm:t>
        <a:bodyPr/>
        <a:lstStyle/>
        <a:p>
          <a:endParaRPr lang="es-ES"/>
        </a:p>
      </dgm:t>
    </dgm:pt>
    <dgm:pt modelId="{367F22BC-C1CA-4828-9E10-B292F3FFE2BE}" type="pres">
      <dgm:prSet presAssocID="{1474C00C-5333-4EC1-A058-774B0C6E0427}" presName="Name8" presStyleCnt="0"/>
      <dgm:spPr/>
    </dgm:pt>
    <dgm:pt modelId="{70CF673D-FE31-4E87-AB1E-82FA5120DAB7}" type="pres">
      <dgm:prSet presAssocID="{1474C00C-5333-4EC1-A058-774B0C6E0427}" presName="level" presStyleLbl="node1" presStyleIdx="3" presStyleCnt="5">
        <dgm:presLayoutVars>
          <dgm:chMax val="1"/>
          <dgm:bulletEnabled val="1"/>
        </dgm:presLayoutVars>
      </dgm:prSet>
      <dgm:spPr/>
      <dgm:t>
        <a:bodyPr/>
        <a:lstStyle/>
        <a:p>
          <a:endParaRPr lang="es-ES"/>
        </a:p>
      </dgm:t>
    </dgm:pt>
    <dgm:pt modelId="{B878C96F-CC79-4B34-B65A-B8BC65F1F076}" type="pres">
      <dgm:prSet presAssocID="{1474C00C-5333-4EC1-A058-774B0C6E0427}" presName="levelTx" presStyleLbl="revTx" presStyleIdx="0" presStyleCnt="0">
        <dgm:presLayoutVars>
          <dgm:chMax val="1"/>
          <dgm:bulletEnabled val="1"/>
        </dgm:presLayoutVars>
      </dgm:prSet>
      <dgm:spPr/>
      <dgm:t>
        <a:bodyPr/>
        <a:lstStyle/>
        <a:p>
          <a:endParaRPr lang="es-ES"/>
        </a:p>
      </dgm:t>
    </dgm:pt>
    <dgm:pt modelId="{5860DEFC-F76A-425E-B362-8E6FDE769E30}" type="pres">
      <dgm:prSet presAssocID="{990B9926-127F-4749-B3BA-3B2FE637F106}" presName="Name8" presStyleCnt="0"/>
      <dgm:spPr/>
    </dgm:pt>
    <dgm:pt modelId="{90DB8454-6E04-46E1-9729-3DEF42B052EF}" type="pres">
      <dgm:prSet presAssocID="{990B9926-127F-4749-B3BA-3B2FE637F106}" presName="level" presStyleLbl="node1" presStyleIdx="4" presStyleCnt="5">
        <dgm:presLayoutVars>
          <dgm:chMax val="1"/>
          <dgm:bulletEnabled val="1"/>
        </dgm:presLayoutVars>
      </dgm:prSet>
      <dgm:spPr/>
      <dgm:t>
        <a:bodyPr/>
        <a:lstStyle/>
        <a:p>
          <a:endParaRPr lang="es-ES"/>
        </a:p>
      </dgm:t>
    </dgm:pt>
    <dgm:pt modelId="{E63204A2-F562-4199-97B6-662B81BEC047}" type="pres">
      <dgm:prSet presAssocID="{990B9926-127F-4749-B3BA-3B2FE637F106}" presName="levelTx" presStyleLbl="revTx" presStyleIdx="0" presStyleCnt="0">
        <dgm:presLayoutVars>
          <dgm:chMax val="1"/>
          <dgm:bulletEnabled val="1"/>
        </dgm:presLayoutVars>
      </dgm:prSet>
      <dgm:spPr/>
      <dgm:t>
        <a:bodyPr/>
        <a:lstStyle/>
        <a:p>
          <a:endParaRPr lang="es-ES"/>
        </a:p>
      </dgm:t>
    </dgm:pt>
  </dgm:ptLst>
  <dgm:cxnLst>
    <dgm:cxn modelId="{3B1534EC-681D-4190-B82D-19033DDDFCB6}" type="presOf" srcId="{1474C00C-5333-4EC1-A058-774B0C6E0427}" destId="{B878C96F-CC79-4B34-B65A-B8BC65F1F076}" srcOrd="1" destOrd="0" presId="urn:microsoft.com/office/officeart/2005/8/layout/pyramid3"/>
    <dgm:cxn modelId="{6C17AD06-2AE9-4B41-9633-88CB89A1E913}" type="presOf" srcId="{1474C00C-5333-4EC1-A058-774B0C6E0427}" destId="{70CF673D-FE31-4E87-AB1E-82FA5120DAB7}" srcOrd="0" destOrd="0" presId="urn:microsoft.com/office/officeart/2005/8/layout/pyramid3"/>
    <dgm:cxn modelId="{3EEB9955-00A6-41A0-89EB-B6351E9E0F8A}" type="presOf" srcId="{84D3B841-4BE9-49B0-86F6-F49A5386585A}" destId="{A77C15E6-E08F-43F8-A6FD-85052D3A0D8A}" srcOrd="0" destOrd="0" presId="urn:microsoft.com/office/officeart/2005/8/layout/pyramid3"/>
    <dgm:cxn modelId="{63CC94EF-D310-4150-B1A5-C77A4C289588}" type="presOf" srcId="{0500B762-A5E0-4849-8CBE-CD467A4EF681}" destId="{613F93CE-1716-4991-A377-DE4625291512}" srcOrd="1" destOrd="0" presId="urn:microsoft.com/office/officeart/2005/8/layout/pyramid3"/>
    <dgm:cxn modelId="{A79ED08E-BBB5-4226-AB26-FA862D5AA3C8}" type="presOf" srcId="{990B9926-127F-4749-B3BA-3B2FE637F106}" destId="{90DB8454-6E04-46E1-9729-3DEF42B052EF}" srcOrd="0" destOrd="0" presId="urn:microsoft.com/office/officeart/2005/8/layout/pyramid3"/>
    <dgm:cxn modelId="{32DA3880-59D6-4055-A20A-3D55B4797B6F}" type="presOf" srcId="{8CC5B599-F590-40E9-B857-AFC57C68E62E}" destId="{BF5AE75D-07B7-429F-ACE2-45ED617BBE13}" srcOrd="0" destOrd="0" presId="urn:microsoft.com/office/officeart/2005/8/layout/pyramid3"/>
    <dgm:cxn modelId="{BCD9A957-4856-4DF0-89F7-3E79822F4CB9}" srcId="{8CC5B599-F590-40E9-B857-AFC57C68E62E}" destId="{0500B762-A5E0-4849-8CBE-CD467A4EF681}" srcOrd="2" destOrd="0" parTransId="{4EF4AA71-7124-47E4-A21F-ED524BC47E99}" sibTransId="{CE1A1D32-ACCA-4920-856D-75058990E401}"/>
    <dgm:cxn modelId="{C23AEF08-D6B3-4E0F-999B-EA2624DFD575}" type="presOf" srcId="{0500B762-A5E0-4849-8CBE-CD467A4EF681}" destId="{BA2DA863-6082-4FF3-954B-CF8AD54824B6}" srcOrd="0" destOrd="0" presId="urn:microsoft.com/office/officeart/2005/8/layout/pyramid3"/>
    <dgm:cxn modelId="{C1BB4EEF-E812-4D22-8FCA-F96BCC6BEECA}" srcId="{8CC5B599-F590-40E9-B857-AFC57C68E62E}" destId="{1474C00C-5333-4EC1-A058-774B0C6E0427}" srcOrd="3" destOrd="0" parTransId="{EC63C5E6-107A-4E7F-A9F0-8006890EF0DB}" sibTransId="{B78FB8B5-7221-4C24-86B4-D722C5A6949B}"/>
    <dgm:cxn modelId="{5A325B77-7175-4D0C-AEC0-5F46CD3885A6}" srcId="{8CC5B599-F590-40E9-B857-AFC57C68E62E}" destId="{990B9926-127F-4749-B3BA-3B2FE637F106}" srcOrd="4" destOrd="0" parTransId="{DB4A6195-592D-4B62-955D-93E7EEACCBA3}" sibTransId="{00E2351A-0A28-4D3D-B9DF-D42C025488A3}"/>
    <dgm:cxn modelId="{714A7B0D-88BD-44C0-BEB0-863803262153}" srcId="{8CC5B599-F590-40E9-B857-AFC57C68E62E}" destId="{DDCAE4F2-0465-410B-8E1C-5E6556B9ECBC}" srcOrd="0" destOrd="0" parTransId="{29FAC36C-FEA4-4343-9C82-4410E8C3834F}" sibTransId="{C8FA8F84-B5B1-4D06-BB8E-1CD38A1E4C35}"/>
    <dgm:cxn modelId="{9E2FC7FC-7FFE-4125-B00A-5F0049EB2B25}" type="presOf" srcId="{DDCAE4F2-0465-410B-8E1C-5E6556B9ECBC}" destId="{EE6E1598-61DB-4338-AF00-5920A4FB43D3}" srcOrd="1" destOrd="0" presId="urn:microsoft.com/office/officeart/2005/8/layout/pyramid3"/>
    <dgm:cxn modelId="{6A1CAC51-CA44-4CCD-8787-00A39D200F4E}" type="presOf" srcId="{990B9926-127F-4749-B3BA-3B2FE637F106}" destId="{E63204A2-F562-4199-97B6-662B81BEC047}" srcOrd="1" destOrd="0" presId="urn:microsoft.com/office/officeart/2005/8/layout/pyramid3"/>
    <dgm:cxn modelId="{D61D4C15-4412-4D98-B8FA-DE0C07E73942}" srcId="{8CC5B599-F590-40E9-B857-AFC57C68E62E}" destId="{84D3B841-4BE9-49B0-86F6-F49A5386585A}" srcOrd="1" destOrd="0" parTransId="{AD9A7F67-7888-4582-BD1B-40E23DD67C45}" sibTransId="{B303BF13-6604-4C86-B669-BDE161954B41}"/>
    <dgm:cxn modelId="{1A23C49A-C509-4464-BFDE-8960EB4BB2DE}" type="presOf" srcId="{84D3B841-4BE9-49B0-86F6-F49A5386585A}" destId="{B8CD1DB5-B41B-4763-A545-2C19584AAC28}" srcOrd="1" destOrd="0" presId="urn:microsoft.com/office/officeart/2005/8/layout/pyramid3"/>
    <dgm:cxn modelId="{D790E000-2E33-4B1F-BCE3-7490ED380D2D}" type="presOf" srcId="{DDCAE4F2-0465-410B-8E1C-5E6556B9ECBC}" destId="{EAC80F14-E143-4187-B483-BDAEB4F15C0C}" srcOrd="0" destOrd="0" presId="urn:microsoft.com/office/officeart/2005/8/layout/pyramid3"/>
    <dgm:cxn modelId="{74291EDD-BC22-4D30-9322-F90D45A25C55}" type="presParOf" srcId="{BF5AE75D-07B7-429F-ACE2-45ED617BBE13}" destId="{1B62BB90-E4F4-4745-AF98-7EE133A5A111}" srcOrd="0" destOrd="0" presId="urn:microsoft.com/office/officeart/2005/8/layout/pyramid3"/>
    <dgm:cxn modelId="{B4A10472-470D-48A0-8565-A4C491E6F24C}" type="presParOf" srcId="{1B62BB90-E4F4-4745-AF98-7EE133A5A111}" destId="{EAC80F14-E143-4187-B483-BDAEB4F15C0C}" srcOrd="0" destOrd="0" presId="urn:microsoft.com/office/officeart/2005/8/layout/pyramid3"/>
    <dgm:cxn modelId="{22DA2A8A-EF6C-4221-9E87-51DA0232E2DB}" type="presParOf" srcId="{1B62BB90-E4F4-4745-AF98-7EE133A5A111}" destId="{EE6E1598-61DB-4338-AF00-5920A4FB43D3}" srcOrd="1" destOrd="0" presId="urn:microsoft.com/office/officeart/2005/8/layout/pyramid3"/>
    <dgm:cxn modelId="{F7426DA5-1AF0-4F65-8246-655683A8EA55}" type="presParOf" srcId="{BF5AE75D-07B7-429F-ACE2-45ED617BBE13}" destId="{02F2CADA-3C48-44C0-9A7E-B0023FFC31F4}" srcOrd="1" destOrd="0" presId="urn:microsoft.com/office/officeart/2005/8/layout/pyramid3"/>
    <dgm:cxn modelId="{89FEA507-1992-44F9-9B30-0F061D6749B5}" type="presParOf" srcId="{02F2CADA-3C48-44C0-9A7E-B0023FFC31F4}" destId="{A77C15E6-E08F-43F8-A6FD-85052D3A0D8A}" srcOrd="0" destOrd="0" presId="urn:microsoft.com/office/officeart/2005/8/layout/pyramid3"/>
    <dgm:cxn modelId="{F74F8793-64DD-4612-8E84-E13B3E0B8793}" type="presParOf" srcId="{02F2CADA-3C48-44C0-9A7E-B0023FFC31F4}" destId="{B8CD1DB5-B41B-4763-A545-2C19584AAC28}" srcOrd="1" destOrd="0" presId="urn:microsoft.com/office/officeart/2005/8/layout/pyramid3"/>
    <dgm:cxn modelId="{D1CAE385-F669-429A-A238-DDF31140CD6B}" type="presParOf" srcId="{BF5AE75D-07B7-429F-ACE2-45ED617BBE13}" destId="{5A214649-52DF-406D-9E35-E534A639822D}" srcOrd="2" destOrd="0" presId="urn:microsoft.com/office/officeart/2005/8/layout/pyramid3"/>
    <dgm:cxn modelId="{8F23421C-9DEB-4887-AFB6-5154ADA44467}" type="presParOf" srcId="{5A214649-52DF-406D-9E35-E534A639822D}" destId="{BA2DA863-6082-4FF3-954B-CF8AD54824B6}" srcOrd="0" destOrd="0" presId="urn:microsoft.com/office/officeart/2005/8/layout/pyramid3"/>
    <dgm:cxn modelId="{E89D5E70-59F4-4AD3-B8BD-B51BFDB29F0A}" type="presParOf" srcId="{5A214649-52DF-406D-9E35-E534A639822D}" destId="{613F93CE-1716-4991-A377-DE4625291512}" srcOrd="1" destOrd="0" presId="urn:microsoft.com/office/officeart/2005/8/layout/pyramid3"/>
    <dgm:cxn modelId="{38B3A90B-FE47-465D-8B18-CA193BE58E36}" type="presParOf" srcId="{BF5AE75D-07B7-429F-ACE2-45ED617BBE13}" destId="{367F22BC-C1CA-4828-9E10-B292F3FFE2BE}" srcOrd="3" destOrd="0" presId="urn:microsoft.com/office/officeart/2005/8/layout/pyramid3"/>
    <dgm:cxn modelId="{F8451924-0CE0-4133-A447-4E466B6B4665}" type="presParOf" srcId="{367F22BC-C1CA-4828-9E10-B292F3FFE2BE}" destId="{70CF673D-FE31-4E87-AB1E-82FA5120DAB7}" srcOrd="0" destOrd="0" presId="urn:microsoft.com/office/officeart/2005/8/layout/pyramid3"/>
    <dgm:cxn modelId="{F7D14E32-58CB-4429-9530-A15BF93C36FA}" type="presParOf" srcId="{367F22BC-C1CA-4828-9E10-B292F3FFE2BE}" destId="{B878C96F-CC79-4B34-B65A-B8BC65F1F076}" srcOrd="1" destOrd="0" presId="urn:microsoft.com/office/officeart/2005/8/layout/pyramid3"/>
    <dgm:cxn modelId="{0C265E34-00B9-43CB-83B8-146D0E9EF6A0}" type="presParOf" srcId="{BF5AE75D-07B7-429F-ACE2-45ED617BBE13}" destId="{5860DEFC-F76A-425E-B362-8E6FDE769E30}" srcOrd="4" destOrd="0" presId="urn:microsoft.com/office/officeart/2005/8/layout/pyramid3"/>
    <dgm:cxn modelId="{79EF9BA1-D3D1-418F-AE0A-A55D6B12283E}" type="presParOf" srcId="{5860DEFC-F76A-425E-B362-8E6FDE769E30}" destId="{90DB8454-6E04-46E1-9729-3DEF42B052EF}" srcOrd="0" destOrd="0" presId="urn:microsoft.com/office/officeart/2005/8/layout/pyramid3"/>
    <dgm:cxn modelId="{CCA13EE0-DB0F-4968-8706-E102F9AF8E84}" type="presParOf" srcId="{5860DEFC-F76A-425E-B362-8E6FDE769E30}" destId="{E63204A2-F562-4199-97B6-662B81BEC04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5B599-F590-40E9-B857-AFC57C68E62E}" type="doc">
      <dgm:prSet loTypeId="urn:microsoft.com/office/officeart/2005/8/layout/pyramid3" loCatId="pyramid" qsTypeId="urn:microsoft.com/office/officeart/2005/8/quickstyle/simple2" qsCatId="simple" csTypeId="urn:microsoft.com/office/officeart/2005/8/colors/accent4_2" csCatId="accent4" phldr="1"/>
      <dgm:spPr/>
    </dgm:pt>
    <dgm:pt modelId="{990B9926-127F-4749-B3BA-3B2FE637F106}">
      <dgm:prSet phldrT="[Text]" custT="1"/>
      <dgm:spPr/>
      <dgm:t>
        <a:bodyPr/>
        <a:lstStyle/>
        <a:p>
          <a:endParaRPr lang="en-US" sz="1200" dirty="0">
            <a:solidFill>
              <a:schemeClr val="tx1">
                <a:lumMod val="50000"/>
              </a:schemeClr>
            </a:solidFill>
          </a:endParaRPr>
        </a:p>
      </dgm:t>
    </dgm:pt>
    <dgm:pt modelId="{00E2351A-0A28-4D3D-B9DF-D42C025488A3}" type="sibTrans" cxnId="{5A325B77-7175-4D0C-AEC0-5F46CD3885A6}">
      <dgm:prSet/>
      <dgm:spPr/>
      <dgm:t>
        <a:bodyPr/>
        <a:lstStyle/>
        <a:p>
          <a:endParaRPr lang="en-US"/>
        </a:p>
      </dgm:t>
    </dgm:pt>
    <dgm:pt modelId="{DB4A6195-592D-4B62-955D-93E7EEACCBA3}" type="parTrans" cxnId="{5A325B77-7175-4D0C-AEC0-5F46CD3885A6}">
      <dgm:prSet/>
      <dgm:spPr/>
      <dgm:t>
        <a:bodyPr/>
        <a:lstStyle/>
        <a:p>
          <a:endParaRPr lang="en-US"/>
        </a:p>
      </dgm:t>
    </dgm:pt>
    <dgm:pt modelId="{1474C00C-5333-4EC1-A058-774B0C6E0427}">
      <dgm:prSet phldrT="[Text]" custT="1"/>
      <dgm:spPr/>
      <dgm:t>
        <a:bodyPr/>
        <a:lstStyle/>
        <a:p>
          <a:r>
            <a:rPr lang="es-ES" sz="1200" i="1" dirty="0" smtClean="0">
              <a:solidFill>
                <a:schemeClr val="tx1">
                  <a:lumMod val="50000"/>
                </a:schemeClr>
              </a:solidFill>
            </a:rPr>
            <a:t>Cirugía para dar una solución final</a:t>
          </a:r>
          <a:endParaRPr lang="en-US" sz="1200" dirty="0">
            <a:solidFill>
              <a:schemeClr val="tx1">
                <a:lumMod val="50000"/>
              </a:schemeClr>
            </a:solidFill>
          </a:endParaRPr>
        </a:p>
      </dgm:t>
    </dgm:pt>
    <dgm:pt modelId="{B78FB8B5-7221-4C24-86B4-D722C5A6949B}" type="sibTrans" cxnId="{C1BB4EEF-E812-4D22-8FCA-F96BCC6BEECA}">
      <dgm:prSet/>
      <dgm:spPr/>
      <dgm:t>
        <a:bodyPr/>
        <a:lstStyle/>
        <a:p>
          <a:endParaRPr lang="en-US"/>
        </a:p>
      </dgm:t>
    </dgm:pt>
    <dgm:pt modelId="{EC63C5E6-107A-4E7F-A9F0-8006890EF0DB}" type="parTrans" cxnId="{C1BB4EEF-E812-4D22-8FCA-F96BCC6BEECA}">
      <dgm:prSet/>
      <dgm:spPr/>
      <dgm:t>
        <a:bodyPr/>
        <a:lstStyle/>
        <a:p>
          <a:endParaRPr lang="en-US"/>
        </a:p>
      </dgm:t>
    </dgm:pt>
    <dgm:pt modelId="{0500B762-A5E0-4849-8CBE-CD467A4EF681}">
      <dgm:prSet custT="1"/>
      <dgm:spPr/>
      <dgm:t>
        <a:bodyPr/>
        <a:lstStyle/>
        <a:p>
          <a:r>
            <a:rPr lang="es-ES" sz="1400" i="1" dirty="0">
              <a:solidFill>
                <a:schemeClr val="tx1">
                  <a:lumMod val="50000"/>
                </a:schemeClr>
              </a:solidFill>
            </a:rPr>
            <a:t>Tratamiento médico que evite la infertilidad</a:t>
          </a:r>
          <a:endParaRPr lang="en-US" sz="1400" dirty="0">
            <a:solidFill>
              <a:schemeClr val="tx1">
                <a:lumMod val="50000"/>
              </a:schemeClr>
            </a:solidFill>
          </a:endParaRPr>
        </a:p>
      </dgm:t>
    </dgm:pt>
    <dgm:pt modelId="{CE1A1D32-ACCA-4920-856D-75058990E401}" type="sibTrans" cxnId="{BCD9A957-4856-4DF0-89F7-3E79822F4CB9}">
      <dgm:prSet/>
      <dgm:spPr/>
      <dgm:t>
        <a:bodyPr/>
        <a:lstStyle/>
        <a:p>
          <a:endParaRPr lang="en-US"/>
        </a:p>
      </dgm:t>
    </dgm:pt>
    <dgm:pt modelId="{4EF4AA71-7124-47E4-A21F-ED524BC47E99}" type="parTrans" cxnId="{BCD9A957-4856-4DF0-89F7-3E79822F4CB9}">
      <dgm:prSet/>
      <dgm:spPr/>
      <dgm:t>
        <a:bodyPr/>
        <a:lstStyle/>
        <a:p>
          <a:endParaRPr lang="en-US"/>
        </a:p>
      </dgm:t>
    </dgm:pt>
    <dgm:pt modelId="{84D3B841-4BE9-49B0-86F6-F49A5386585A}">
      <dgm:prSet custT="1"/>
      <dgm:spPr/>
      <dgm:t>
        <a:bodyPr/>
        <a:lstStyle/>
        <a:p>
          <a:r>
            <a:rPr lang="es-ES" sz="1600" i="1" dirty="0" smtClean="0">
              <a:solidFill>
                <a:schemeClr val="tx1">
                  <a:lumMod val="50000"/>
                </a:schemeClr>
              </a:solidFill>
            </a:rPr>
            <a:t>Tratamiento con medicamentos para manejar los síntomas leves</a:t>
          </a:r>
          <a:endParaRPr lang="en-US" sz="1800" dirty="0">
            <a:solidFill>
              <a:schemeClr val="tx1">
                <a:lumMod val="50000"/>
              </a:schemeClr>
            </a:solidFill>
          </a:endParaRPr>
        </a:p>
      </dgm:t>
    </dgm:pt>
    <dgm:pt modelId="{B303BF13-6604-4C86-B669-BDE161954B41}" type="sibTrans" cxnId="{D61D4C15-4412-4D98-B8FA-DE0C07E73942}">
      <dgm:prSet/>
      <dgm:spPr/>
      <dgm:t>
        <a:bodyPr/>
        <a:lstStyle/>
        <a:p>
          <a:endParaRPr lang="en-US"/>
        </a:p>
      </dgm:t>
    </dgm:pt>
    <dgm:pt modelId="{AD9A7F67-7888-4582-BD1B-40E23DD67C45}" type="parTrans" cxnId="{D61D4C15-4412-4D98-B8FA-DE0C07E73942}">
      <dgm:prSet/>
      <dgm:spPr/>
      <dgm:t>
        <a:bodyPr/>
        <a:lstStyle/>
        <a:p>
          <a:endParaRPr lang="en-US"/>
        </a:p>
      </dgm:t>
    </dgm:pt>
    <dgm:pt modelId="{DDCAE4F2-0465-410B-8E1C-5E6556B9ECBC}">
      <dgm:prSet phldrT="[Text]" custT="1"/>
      <dgm:spPr/>
      <dgm:t>
        <a:bodyPr/>
        <a:lstStyle/>
        <a:p>
          <a:r>
            <a:rPr lang="es-ES" sz="1800" i="1" dirty="0" smtClean="0">
              <a:solidFill>
                <a:srgbClr val="717171">
                  <a:lumMod val="50000"/>
                </a:srgbClr>
              </a:solidFill>
            </a:rPr>
            <a:t>Tratamiento con medicamentos para evitar la cirugía y sus posibles complicaciones</a:t>
          </a:r>
          <a:endParaRPr lang="en-US" sz="1800" dirty="0">
            <a:solidFill>
              <a:schemeClr val="tx1">
                <a:lumMod val="50000"/>
              </a:schemeClr>
            </a:solidFill>
          </a:endParaRPr>
        </a:p>
      </dgm:t>
    </dgm:pt>
    <dgm:pt modelId="{C8FA8F84-B5B1-4D06-BB8E-1CD38A1E4C35}" type="sibTrans" cxnId="{714A7B0D-88BD-44C0-BEB0-863803262153}">
      <dgm:prSet/>
      <dgm:spPr/>
      <dgm:t>
        <a:bodyPr/>
        <a:lstStyle/>
        <a:p>
          <a:endParaRPr lang="en-US"/>
        </a:p>
      </dgm:t>
    </dgm:pt>
    <dgm:pt modelId="{29FAC36C-FEA4-4343-9C82-4410E8C3834F}" type="parTrans" cxnId="{714A7B0D-88BD-44C0-BEB0-863803262153}">
      <dgm:prSet/>
      <dgm:spPr/>
      <dgm:t>
        <a:bodyPr/>
        <a:lstStyle/>
        <a:p>
          <a:endParaRPr lang="en-US"/>
        </a:p>
      </dgm:t>
    </dgm:pt>
    <dgm:pt modelId="{BF5AE75D-07B7-429F-ACE2-45ED617BBE13}" type="pres">
      <dgm:prSet presAssocID="{8CC5B599-F590-40E9-B857-AFC57C68E62E}" presName="Name0" presStyleCnt="0">
        <dgm:presLayoutVars>
          <dgm:dir/>
          <dgm:animLvl val="lvl"/>
          <dgm:resizeHandles val="exact"/>
        </dgm:presLayoutVars>
      </dgm:prSet>
      <dgm:spPr/>
    </dgm:pt>
    <dgm:pt modelId="{1B62BB90-E4F4-4745-AF98-7EE133A5A111}" type="pres">
      <dgm:prSet presAssocID="{DDCAE4F2-0465-410B-8E1C-5E6556B9ECBC}" presName="Name8" presStyleCnt="0"/>
      <dgm:spPr/>
    </dgm:pt>
    <dgm:pt modelId="{EAC80F14-E143-4187-B483-BDAEB4F15C0C}" type="pres">
      <dgm:prSet presAssocID="{DDCAE4F2-0465-410B-8E1C-5E6556B9ECBC}" presName="level" presStyleLbl="node1" presStyleIdx="0" presStyleCnt="5" custLinFactNeighborX="449" custLinFactNeighborY="6373">
        <dgm:presLayoutVars>
          <dgm:chMax val="1"/>
          <dgm:bulletEnabled val="1"/>
        </dgm:presLayoutVars>
      </dgm:prSet>
      <dgm:spPr/>
      <dgm:t>
        <a:bodyPr/>
        <a:lstStyle/>
        <a:p>
          <a:endParaRPr lang="es-ES"/>
        </a:p>
      </dgm:t>
    </dgm:pt>
    <dgm:pt modelId="{EE6E1598-61DB-4338-AF00-5920A4FB43D3}" type="pres">
      <dgm:prSet presAssocID="{DDCAE4F2-0465-410B-8E1C-5E6556B9ECBC}" presName="levelTx" presStyleLbl="revTx" presStyleIdx="0" presStyleCnt="0">
        <dgm:presLayoutVars>
          <dgm:chMax val="1"/>
          <dgm:bulletEnabled val="1"/>
        </dgm:presLayoutVars>
      </dgm:prSet>
      <dgm:spPr/>
      <dgm:t>
        <a:bodyPr/>
        <a:lstStyle/>
        <a:p>
          <a:endParaRPr lang="es-ES"/>
        </a:p>
      </dgm:t>
    </dgm:pt>
    <dgm:pt modelId="{02F2CADA-3C48-44C0-9A7E-B0023FFC31F4}" type="pres">
      <dgm:prSet presAssocID="{84D3B841-4BE9-49B0-86F6-F49A5386585A}" presName="Name8" presStyleCnt="0"/>
      <dgm:spPr/>
    </dgm:pt>
    <dgm:pt modelId="{A77C15E6-E08F-43F8-A6FD-85052D3A0D8A}" type="pres">
      <dgm:prSet presAssocID="{84D3B841-4BE9-49B0-86F6-F49A5386585A}" presName="level" presStyleLbl="node1" presStyleIdx="1" presStyleCnt="5" custLinFactNeighborX="562" custLinFactNeighborY="4199">
        <dgm:presLayoutVars>
          <dgm:chMax val="1"/>
          <dgm:bulletEnabled val="1"/>
        </dgm:presLayoutVars>
      </dgm:prSet>
      <dgm:spPr/>
      <dgm:t>
        <a:bodyPr/>
        <a:lstStyle/>
        <a:p>
          <a:endParaRPr lang="es-ES"/>
        </a:p>
      </dgm:t>
    </dgm:pt>
    <dgm:pt modelId="{B8CD1DB5-B41B-4763-A545-2C19584AAC28}" type="pres">
      <dgm:prSet presAssocID="{84D3B841-4BE9-49B0-86F6-F49A5386585A}" presName="levelTx" presStyleLbl="revTx" presStyleIdx="0" presStyleCnt="0">
        <dgm:presLayoutVars>
          <dgm:chMax val="1"/>
          <dgm:bulletEnabled val="1"/>
        </dgm:presLayoutVars>
      </dgm:prSet>
      <dgm:spPr/>
      <dgm:t>
        <a:bodyPr/>
        <a:lstStyle/>
        <a:p>
          <a:endParaRPr lang="es-ES"/>
        </a:p>
      </dgm:t>
    </dgm:pt>
    <dgm:pt modelId="{5A214649-52DF-406D-9E35-E534A639822D}" type="pres">
      <dgm:prSet presAssocID="{0500B762-A5E0-4849-8CBE-CD467A4EF681}" presName="Name8" presStyleCnt="0"/>
      <dgm:spPr/>
    </dgm:pt>
    <dgm:pt modelId="{BA2DA863-6082-4FF3-954B-CF8AD54824B6}" type="pres">
      <dgm:prSet presAssocID="{0500B762-A5E0-4849-8CBE-CD467A4EF681}" presName="level" presStyleLbl="node1" presStyleIdx="2" presStyleCnt="5">
        <dgm:presLayoutVars>
          <dgm:chMax val="1"/>
          <dgm:bulletEnabled val="1"/>
        </dgm:presLayoutVars>
      </dgm:prSet>
      <dgm:spPr/>
      <dgm:t>
        <a:bodyPr/>
        <a:lstStyle/>
        <a:p>
          <a:endParaRPr lang="es-ES"/>
        </a:p>
      </dgm:t>
    </dgm:pt>
    <dgm:pt modelId="{613F93CE-1716-4991-A377-DE4625291512}" type="pres">
      <dgm:prSet presAssocID="{0500B762-A5E0-4849-8CBE-CD467A4EF681}" presName="levelTx" presStyleLbl="revTx" presStyleIdx="0" presStyleCnt="0">
        <dgm:presLayoutVars>
          <dgm:chMax val="1"/>
          <dgm:bulletEnabled val="1"/>
        </dgm:presLayoutVars>
      </dgm:prSet>
      <dgm:spPr/>
      <dgm:t>
        <a:bodyPr/>
        <a:lstStyle/>
        <a:p>
          <a:endParaRPr lang="es-ES"/>
        </a:p>
      </dgm:t>
    </dgm:pt>
    <dgm:pt modelId="{367F22BC-C1CA-4828-9E10-B292F3FFE2BE}" type="pres">
      <dgm:prSet presAssocID="{1474C00C-5333-4EC1-A058-774B0C6E0427}" presName="Name8" presStyleCnt="0"/>
      <dgm:spPr/>
    </dgm:pt>
    <dgm:pt modelId="{70CF673D-FE31-4E87-AB1E-82FA5120DAB7}" type="pres">
      <dgm:prSet presAssocID="{1474C00C-5333-4EC1-A058-774B0C6E0427}" presName="level" presStyleLbl="node1" presStyleIdx="3" presStyleCnt="5">
        <dgm:presLayoutVars>
          <dgm:chMax val="1"/>
          <dgm:bulletEnabled val="1"/>
        </dgm:presLayoutVars>
      </dgm:prSet>
      <dgm:spPr/>
      <dgm:t>
        <a:bodyPr/>
        <a:lstStyle/>
        <a:p>
          <a:endParaRPr lang="es-ES"/>
        </a:p>
      </dgm:t>
    </dgm:pt>
    <dgm:pt modelId="{B878C96F-CC79-4B34-B65A-B8BC65F1F076}" type="pres">
      <dgm:prSet presAssocID="{1474C00C-5333-4EC1-A058-774B0C6E0427}" presName="levelTx" presStyleLbl="revTx" presStyleIdx="0" presStyleCnt="0">
        <dgm:presLayoutVars>
          <dgm:chMax val="1"/>
          <dgm:bulletEnabled val="1"/>
        </dgm:presLayoutVars>
      </dgm:prSet>
      <dgm:spPr/>
      <dgm:t>
        <a:bodyPr/>
        <a:lstStyle/>
        <a:p>
          <a:endParaRPr lang="es-ES"/>
        </a:p>
      </dgm:t>
    </dgm:pt>
    <dgm:pt modelId="{5860DEFC-F76A-425E-B362-8E6FDE769E30}" type="pres">
      <dgm:prSet presAssocID="{990B9926-127F-4749-B3BA-3B2FE637F106}" presName="Name8" presStyleCnt="0"/>
      <dgm:spPr/>
    </dgm:pt>
    <dgm:pt modelId="{90DB8454-6E04-46E1-9729-3DEF42B052EF}" type="pres">
      <dgm:prSet presAssocID="{990B9926-127F-4749-B3BA-3B2FE637F106}" presName="level" presStyleLbl="node1" presStyleIdx="4" presStyleCnt="5">
        <dgm:presLayoutVars>
          <dgm:chMax val="1"/>
          <dgm:bulletEnabled val="1"/>
        </dgm:presLayoutVars>
      </dgm:prSet>
      <dgm:spPr/>
      <dgm:t>
        <a:bodyPr/>
        <a:lstStyle/>
        <a:p>
          <a:endParaRPr lang="es-ES"/>
        </a:p>
      </dgm:t>
    </dgm:pt>
    <dgm:pt modelId="{E63204A2-F562-4199-97B6-662B81BEC047}" type="pres">
      <dgm:prSet presAssocID="{990B9926-127F-4749-B3BA-3B2FE637F106}" presName="levelTx" presStyleLbl="revTx" presStyleIdx="0" presStyleCnt="0">
        <dgm:presLayoutVars>
          <dgm:chMax val="1"/>
          <dgm:bulletEnabled val="1"/>
        </dgm:presLayoutVars>
      </dgm:prSet>
      <dgm:spPr/>
      <dgm:t>
        <a:bodyPr/>
        <a:lstStyle/>
        <a:p>
          <a:endParaRPr lang="es-ES"/>
        </a:p>
      </dgm:t>
    </dgm:pt>
  </dgm:ptLst>
  <dgm:cxnLst>
    <dgm:cxn modelId="{69CEAC92-55C1-469E-8DCE-52B60DA46C5E}" type="presOf" srcId="{1474C00C-5333-4EC1-A058-774B0C6E0427}" destId="{B878C96F-CC79-4B34-B65A-B8BC65F1F076}" srcOrd="1" destOrd="0" presId="urn:microsoft.com/office/officeart/2005/8/layout/pyramid3"/>
    <dgm:cxn modelId="{93F26F30-7BCC-43BC-9F42-72E2242DEEED}" type="presOf" srcId="{990B9926-127F-4749-B3BA-3B2FE637F106}" destId="{90DB8454-6E04-46E1-9729-3DEF42B052EF}" srcOrd="0" destOrd="0" presId="urn:microsoft.com/office/officeart/2005/8/layout/pyramid3"/>
    <dgm:cxn modelId="{9C81C28D-5BD4-4989-A88B-BD9A9A0F5A31}" type="presOf" srcId="{0500B762-A5E0-4849-8CBE-CD467A4EF681}" destId="{613F93CE-1716-4991-A377-DE4625291512}" srcOrd="1" destOrd="0" presId="urn:microsoft.com/office/officeart/2005/8/layout/pyramid3"/>
    <dgm:cxn modelId="{7556AE5A-20CB-455B-87F3-932CAFA752FB}" type="presOf" srcId="{1474C00C-5333-4EC1-A058-774B0C6E0427}" destId="{70CF673D-FE31-4E87-AB1E-82FA5120DAB7}" srcOrd="0" destOrd="0" presId="urn:microsoft.com/office/officeart/2005/8/layout/pyramid3"/>
    <dgm:cxn modelId="{369DD925-917B-4422-8F4A-65FDBC872D23}" type="presOf" srcId="{8CC5B599-F590-40E9-B857-AFC57C68E62E}" destId="{BF5AE75D-07B7-429F-ACE2-45ED617BBE13}" srcOrd="0" destOrd="0" presId="urn:microsoft.com/office/officeart/2005/8/layout/pyramid3"/>
    <dgm:cxn modelId="{BCD9A957-4856-4DF0-89F7-3E79822F4CB9}" srcId="{8CC5B599-F590-40E9-B857-AFC57C68E62E}" destId="{0500B762-A5E0-4849-8CBE-CD467A4EF681}" srcOrd="2" destOrd="0" parTransId="{4EF4AA71-7124-47E4-A21F-ED524BC47E99}" sibTransId="{CE1A1D32-ACCA-4920-856D-75058990E401}"/>
    <dgm:cxn modelId="{C1BB4EEF-E812-4D22-8FCA-F96BCC6BEECA}" srcId="{8CC5B599-F590-40E9-B857-AFC57C68E62E}" destId="{1474C00C-5333-4EC1-A058-774B0C6E0427}" srcOrd="3" destOrd="0" parTransId="{EC63C5E6-107A-4E7F-A9F0-8006890EF0DB}" sibTransId="{B78FB8B5-7221-4C24-86B4-D722C5A6949B}"/>
    <dgm:cxn modelId="{5A325B77-7175-4D0C-AEC0-5F46CD3885A6}" srcId="{8CC5B599-F590-40E9-B857-AFC57C68E62E}" destId="{990B9926-127F-4749-B3BA-3B2FE637F106}" srcOrd="4" destOrd="0" parTransId="{DB4A6195-592D-4B62-955D-93E7EEACCBA3}" sibTransId="{00E2351A-0A28-4D3D-B9DF-D42C025488A3}"/>
    <dgm:cxn modelId="{714A7B0D-88BD-44C0-BEB0-863803262153}" srcId="{8CC5B599-F590-40E9-B857-AFC57C68E62E}" destId="{DDCAE4F2-0465-410B-8E1C-5E6556B9ECBC}" srcOrd="0" destOrd="0" parTransId="{29FAC36C-FEA4-4343-9C82-4410E8C3834F}" sibTransId="{C8FA8F84-B5B1-4D06-BB8E-1CD38A1E4C35}"/>
    <dgm:cxn modelId="{4065CF49-77D2-4C92-A416-FD4F1728FA81}" type="presOf" srcId="{990B9926-127F-4749-B3BA-3B2FE637F106}" destId="{E63204A2-F562-4199-97B6-662B81BEC047}" srcOrd="1" destOrd="0" presId="urn:microsoft.com/office/officeart/2005/8/layout/pyramid3"/>
    <dgm:cxn modelId="{BE7FA6D4-45D0-43E2-A521-838A61681E7C}" type="presOf" srcId="{DDCAE4F2-0465-410B-8E1C-5E6556B9ECBC}" destId="{EE6E1598-61DB-4338-AF00-5920A4FB43D3}" srcOrd="1" destOrd="0" presId="urn:microsoft.com/office/officeart/2005/8/layout/pyramid3"/>
    <dgm:cxn modelId="{047EFC12-3F7D-421D-9C91-F53401CC470D}" type="presOf" srcId="{84D3B841-4BE9-49B0-86F6-F49A5386585A}" destId="{B8CD1DB5-B41B-4763-A545-2C19584AAC28}" srcOrd="1" destOrd="0" presId="urn:microsoft.com/office/officeart/2005/8/layout/pyramid3"/>
    <dgm:cxn modelId="{D61D4C15-4412-4D98-B8FA-DE0C07E73942}" srcId="{8CC5B599-F590-40E9-B857-AFC57C68E62E}" destId="{84D3B841-4BE9-49B0-86F6-F49A5386585A}" srcOrd="1" destOrd="0" parTransId="{AD9A7F67-7888-4582-BD1B-40E23DD67C45}" sibTransId="{B303BF13-6604-4C86-B669-BDE161954B41}"/>
    <dgm:cxn modelId="{CCC7A2A4-C03C-4A3F-8B0C-9F778A54A988}" type="presOf" srcId="{0500B762-A5E0-4849-8CBE-CD467A4EF681}" destId="{BA2DA863-6082-4FF3-954B-CF8AD54824B6}" srcOrd="0" destOrd="0" presId="urn:microsoft.com/office/officeart/2005/8/layout/pyramid3"/>
    <dgm:cxn modelId="{1CC5B2B1-265D-4C0C-A037-58C048A7CC6A}" type="presOf" srcId="{84D3B841-4BE9-49B0-86F6-F49A5386585A}" destId="{A77C15E6-E08F-43F8-A6FD-85052D3A0D8A}" srcOrd="0" destOrd="0" presId="urn:microsoft.com/office/officeart/2005/8/layout/pyramid3"/>
    <dgm:cxn modelId="{C1302FF1-421B-4639-BFC0-2A74E198393D}" type="presOf" srcId="{DDCAE4F2-0465-410B-8E1C-5E6556B9ECBC}" destId="{EAC80F14-E143-4187-B483-BDAEB4F15C0C}" srcOrd="0" destOrd="0" presId="urn:microsoft.com/office/officeart/2005/8/layout/pyramid3"/>
    <dgm:cxn modelId="{F6112681-5D62-409C-88E4-6232E7718120}" type="presParOf" srcId="{BF5AE75D-07B7-429F-ACE2-45ED617BBE13}" destId="{1B62BB90-E4F4-4745-AF98-7EE133A5A111}" srcOrd="0" destOrd="0" presId="urn:microsoft.com/office/officeart/2005/8/layout/pyramid3"/>
    <dgm:cxn modelId="{970C1DFE-D24F-49BE-9E62-C9C7FBD34231}" type="presParOf" srcId="{1B62BB90-E4F4-4745-AF98-7EE133A5A111}" destId="{EAC80F14-E143-4187-B483-BDAEB4F15C0C}" srcOrd="0" destOrd="0" presId="urn:microsoft.com/office/officeart/2005/8/layout/pyramid3"/>
    <dgm:cxn modelId="{AE8985E5-457A-4217-B110-55A913C325FF}" type="presParOf" srcId="{1B62BB90-E4F4-4745-AF98-7EE133A5A111}" destId="{EE6E1598-61DB-4338-AF00-5920A4FB43D3}" srcOrd="1" destOrd="0" presId="urn:microsoft.com/office/officeart/2005/8/layout/pyramid3"/>
    <dgm:cxn modelId="{EE353A8A-3C49-45F6-817A-DC7EC41D4A56}" type="presParOf" srcId="{BF5AE75D-07B7-429F-ACE2-45ED617BBE13}" destId="{02F2CADA-3C48-44C0-9A7E-B0023FFC31F4}" srcOrd="1" destOrd="0" presId="urn:microsoft.com/office/officeart/2005/8/layout/pyramid3"/>
    <dgm:cxn modelId="{8BE2F065-B4EF-4358-8259-87DF4A375463}" type="presParOf" srcId="{02F2CADA-3C48-44C0-9A7E-B0023FFC31F4}" destId="{A77C15E6-E08F-43F8-A6FD-85052D3A0D8A}" srcOrd="0" destOrd="0" presId="urn:microsoft.com/office/officeart/2005/8/layout/pyramid3"/>
    <dgm:cxn modelId="{1ACDB087-F001-47DB-AC10-B48D9B39BB6B}" type="presParOf" srcId="{02F2CADA-3C48-44C0-9A7E-B0023FFC31F4}" destId="{B8CD1DB5-B41B-4763-A545-2C19584AAC28}" srcOrd="1" destOrd="0" presId="urn:microsoft.com/office/officeart/2005/8/layout/pyramid3"/>
    <dgm:cxn modelId="{9E0363DB-419F-4249-9B8D-276BF1D467B6}" type="presParOf" srcId="{BF5AE75D-07B7-429F-ACE2-45ED617BBE13}" destId="{5A214649-52DF-406D-9E35-E534A639822D}" srcOrd="2" destOrd="0" presId="urn:microsoft.com/office/officeart/2005/8/layout/pyramid3"/>
    <dgm:cxn modelId="{878DF623-BC85-4C12-921D-162759E7107D}" type="presParOf" srcId="{5A214649-52DF-406D-9E35-E534A639822D}" destId="{BA2DA863-6082-4FF3-954B-CF8AD54824B6}" srcOrd="0" destOrd="0" presId="urn:microsoft.com/office/officeart/2005/8/layout/pyramid3"/>
    <dgm:cxn modelId="{75B87A6B-CA54-4772-8FB8-CC2D3C6FE437}" type="presParOf" srcId="{5A214649-52DF-406D-9E35-E534A639822D}" destId="{613F93CE-1716-4991-A377-DE4625291512}" srcOrd="1" destOrd="0" presId="urn:microsoft.com/office/officeart/2005/8/layout/pyramid3"/>
    <dgm:cxn modelId="{54F4DD07-BE2A-44B6-97E0-ED20D473DF4E}" type="presParOf" srcId="{BF5AE75D-07B7-429F-ACE2-45ED617BBE13}" destId="{367F22BC-C1CA-4828-9E10-B292F3FFE2BE}" srcOrd="3" destOrd="0" presId="urn:microsoft.com/office/officeart/2005/8/layout/pyramid3"/>
    <dgm:cxn modelId="{C8F8793D-948C-41F7-A5DE-261A8D950D81}" type="presParOf" srcId="{367F22BC-C1CA-4828-9E10-B292F3FFE2BE}" destId="{70CF673D-FE31-4E87-AB1E-82FA5120DAB7}" srcOrd="0" destOrd="0" presId="urn:microsoft.com/office/officeart/2005/8/layout/pyramid3"/>
    <dgm:cxn modelId="{BCF1632A-50AA-454F-AC05-C5A0D7EF38E6}" type="presParOf" srcId="{367F22BC-C1CA-4828-9E10-B292F3FFE2BE}" destId="{B878C96F-CC79-4B34-B65A-B8BC65F1F076}" srcOrd="1" destOrd="0" presId="urn:microsoft.com/office/officeart/2005/8/layout/pyramid3"/>
    <dgm:cxn modelId="{9CD27A6B-7BEF-4511-8A90-7368C53F6A15}" type="presParOf" srcId="{BF5AE75D-07B7-429F-ACE2-45ED617BBE13}" destId="{5860DEFC-F76A-425E-B362-8E6FDE769E30}" srcOrd="4" destOrd="0" presId="urn:microsoft.com/office/officeart/2005/8/layout/pyramid3"/>
    <dgm:cxn modelId="{7C70EC56-DFCC-460E-BAD6-A93609FADA77}" type="presParOf" srcId="{5860DEFC-F76A-425E-B362-8E6FDE769E30}" destId="{90DB8454-6E04-46E1-9729-3DEF42B052EF}" srcOrd="0" destOrd="0" presId="urn:microsoft.com/office/officeart/2005/8/layout/pyramid3"/>
    <dgm:cxn modelId="{8DE4F591-86AB-4F17-BA74-9D505DE48FF9}" type="presParOf" srcId="{5860DEFC-F76A-425E-B362-8E6FDE769E30}" destId="{E63204A2-F562-4199-97B6-662B81BEC047}"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C2257-4C43-4367-B731-3FD7974DBE9E}" type="doc">
      <dgm:prSet loTypeId="urn:microsoft.com/office/officeart/2005/8/layout/venn2" loCatId="relationship" qsTypeId="urn:microsoft.com/office/officeart/2005/8/quickstyle/3d1" qsCatId="3D" csTypeId="urn:microsoft.com/office/officeart/2005/8/colors/accent4_3" csCatId="accent4" phldr="1"/>
      <dgm:spPr/>
      <dgm:t>
        <a:bodyPr/>
        <a:lstStyle/>
        <a:p>
          <a:endParaRPr lang="en-US"/>
        </a:p>
      </dgm:t>
    </dgm:pt>
    <dgm:pt modelId="{EA8060C0-6E6D-42B4-93E4-843113714ED3}">
      <dgm:prSet phldrT="[Text]" custT="1"/>
      <dgm:spPr>
        <a:solidFill>
          <a:schemeClr val="accent3">
            <a:lumMod val="75000"/>
          </a:schemeClr>
        </a:solidFill>
        <a:effectLst/>
      </dgm:spPr>
      <dgm:t>
        <a:bodyPr/>
        <a:lstStyle/>
        <a:p>
          <a:r>
            <a:rPr lang="es-ES" sz="900" i="1" dirty="0"/>
            <a:t>Les preocupa o les preocupará en un futuro</a:t>
          </a:r>
          <a:endParaRPr lang="en-US" sz="900" dirty="0">
            <a:solidFill>
              <a:schemeClr val="bg1"/>
            </a:solidFill>
          </a:endParaRPr>
        </a:p>
      </dgm:t>
    </dgm:pt>
    <dgm:pt modelId="{72266AE7-BCF1-43CB-8E7E-6CE3250C5393}" type="parTrans" cxnId="{3F170831-071B-414B-9782-75533123BEE7}">
      <dgm:prSet/>
      <dgm:spPr/>
      <dgm:t>
        <a:bodyPr/>
        <a:lstStyle/>
        <a:p>
          <a:endParaRPr lang="en-US" sz="1600"/>
        </a:p>
      </dgm:t>
    </dgm:pt>
    <dgm:pt modelId="{9C304AA7-9704-4831-AFE4-6C64EA5B0FAE}" type="sibTrans" cxnId="{3F170831-071B-414B-9782-75533123BEE7}">
      <dgm:prSet/>
      <dgm:spPr/>
      <dgm:t>
        <a:bodyPr/>
        <a:lstStyle/>
        <a:p>
          <a:endParaRPr lang="en-US" sz="1600"/>
        </a:p>
      </dgm:t>
    </dgm:pt>
    <dgm:pt modelId="{5B8354DE-DF02-46E8-A2D5-35F8557546DA}">
      <dgm:prSet phldrT="[Text]" custT="1"/>
      <dgm:spPr>
        <a:solidFill>
          <a:schemeClr val="accent3">
            <a:lumMod val="60000"/>
            <a:lumOff val="40000"/>
          </a:schemeClr>
        </a:solidFill>
      </dgm:spPr>
      <dgm:t>
        <a:bodyPr/>
        <a:lstStyle/>
        <a:p>
          <a:r>
            <a:rPr lang="es-ES" sz="1100" i="1" dirty="0"/>
            <a:t>Consultan con su ginecólogo</a:t>
          </a:r>
          <a:endParaRPr lang="en-US" sz="1100" dirty="0">
            <a:solidFill>
              <a:schemeClr val="bg1"/>
            </a:solidFill>
          </a:endParaRPr>
        </a:p>
      </dgm:t>
    </dgm:pt>
    <dgm:pt modelId="{3D93B7FC-7386-4F3E-B2A8-9FC04CC409BB}" type="parTrans" cxnId="{D90D03A4-E327-4154-83C5-13DEE3CFDA66}">
      <dgm:prSet/>
      <dgm:spPr/>
      <dgm:t>
        <a:bodyPr/>
        <a:lstStyle/>
        <a:p>
          <a:endParaRPr lang="en-US" sz="1600"/>
        </a:p>
      </dgm:t>
    </dgm:pt>
    <dgm:pt modelId="{015E2B7E-EB1B-4550-8039-61E778D48BFD}" type="sibTrans" cxnId="{D90D03A4-E327-4154-83C5-13DEE3CFDA66}">
      <dgm:prSet/>
      <dgm:spPr/>
      <dgm:t>
        <a:bodyPr/>
        <a:lstStyle/>
        <a:p>
          <a:endParaRPr lang="en-US" sz="1600"/>
        </a:p>
      </dgm:t>
    </dgm:pt>
    <dgm:pt modelId="{54037DE0-F504-44EB-AFED-9D4F1C9BA1CE}">
      <dgm:prSet phldrT="[Text]" custT="1"/>
      <dgm:spPr>
        <a:solidFill>
          <a:schemeClr val="accent3">
            <a:lumMod val="40000"/>
            <a:lumOff val="60000"/>
          </a:schemeClr>
        </a:solidFill>
      </dgm:spPr>
      <dgm:t>
        <a:bodyPr/>
        <a:lstStyle/>
        <a:p>
          <a:r>
            <a:rPr lang="es-ES" sz="900" i="1" dirty="0">
              <a:solidFill>
                <a:schemeClr val="tx1">
                  <a:lumMod val="50000"/>
                </a:schemeClr>
              </a:solidFill>
            </a:rPr>
            <a:t>Utilizan cualquier método para la concepción.</a:t>
          </a:r>
          <a:endParaRPr lang="en-US" sz="900" dirty="0">
            <a:solidFill>
              <a:schemeClr val="tx1">
                <a:lumMod val="50000"/>
              </a:schemeClr>
            </a:solidFill>
          </a:endParaRPr>
        </a:p>
      </dgm:t>
    </dgm:pt>
    <dgm:pt modelId="{092591AB-4A3E-41D4-9BB4-975502DDBFA9}" type="parTrans" cxnId="{F4C15A6F-2881-4569-A4BD-6ABBF144E1EC}">
      <dgm:prSet/>
      <dgm:spPr/>
      <dgm:t>
        <a:bodyPr/>
        <a:lstStyle/>
        <a:p>
          <a:endParaRPr lang="en-US" sz="1600"/>
        </a:p>
      </dgm:t>
    </dgm:pt>
    <dgm:pt modelId="{9C11A161-5C89-4585-AF83-C11A9C82E062}" type="sibTrans" cxnId="{F4C15A6F-2881-4569-A4BD-6ABBF144E1EC}">
      <dgm:prSet/>
      <dgm:spPr/>
      <dgm:t>
        <a:bodyPr/>
        <a:lstStyle/>
        <a:p>
          <a:endParaRPr lang="en-US" sz="1600"/>
        </a:p>
      </dgm:t>
    </dgm:pt>
    <dgm:pt modelId="{862947A6-4493-4544-81DC-C95452325CE0}">
      <dgm:prSet phldrT="[Text]" custT="1"/>
      <dgm:spPr>
        <a:solidFill>
          <a:schemeClr val="accent3">
            <a:lumMod val="20000"/>
            <a:lumOff val="80000"/>
          </a:schemeClr>
        </a:solidFill>
      </dgm:spPr>
      <dgm:t>
        <a:bodyPr/>
        <a:lstStyle/>
        <a:p>
          <a:r>
            <a:rPr lang="es-ES" sz="1100" i="1" dirty="0">
              <a:solidFill>
                <a:schemeClr val="tx1">
                  <a:lumMod val="50000"/>
                </a:schemeClr>
              </a:solidFill>
            </a:rPr>
            <a:t>Interesadas, recaban información</a:t>
          </a:r>
          <a:endParaRPr lang="en-US" sz="1100" dirty="0">
            <a:solidFill>
              <a:schemeClr val="tx1">
                <a:lumMod val="50000"/>
              </a:schemeClr>
            </a:solidFill>
          </a:endParaRPr>
        </a:p>
      </dgm:t>
    </dgm:pt>
    <dgm:pt modelId="{2EF5A8D1-A916-4CFD-BB8F-808EFBD6B628}" type="parTrans" cxnId="{8995D4D4-709F-4D43-A132-6F154FF38346}">
      <dgm:prSet/>
      <dgm:spPr/>
      <dgm:t>
        <a:bodyPr/>
        <a:lstStyle/>
        <a:p>
          <a:endParaRPr lang="en-US" sz="1600"/>
        </a:p>
      </dgm:t>
    </dgm:pt>
    <dgm:pt modelId="{2EF41D31-E605-47DE-A362-67CD02B2C6B8}" type="sibTrans" cxnId="{8995D4D4-709F-4D43-A132-6F154FF38346}">
      <dgm:prSet/>
      <dgm:spPr/>
      <dgm:t>
        <a:bodyPr/>
        <a:lstStyle/>
        <a:p>
          <a:endParaRPr lang="en-US" sz="1600"/>
        </a:p>
      </dgm:t>
    </dgm:pt>
    <dgm:pt modelId="{03AB5A1E-E6F9-457F-8839-E629C36632A9}" type="pres">
      <dgm:prSet presAssocID="{9FCC2257-4C43-4367-B731-3FD7974DBE9E}" presName="Name0" presStyleCnt="0">
        <dgm:presLayoutVars>
          <dgm:chMax val="7"/>
          <dgm:resizeHandles val="exact"/>
        </dgm:presLayoutVars>
      </dgm:prSet>
      <dgm:spPr/>
      <dgm:t>
        <a:bodyPr/>
        <a:lstStyle/>
        <a:p>
          <a:endParaRPr lang="es-ES"/>
        </a:p>
      </dgm:t>
    </dgm:pt>
    <dgm:pt modelId="{AA74E220-4755-4CAF-8530-8423903DE6EB}" type="pres">
      <dgm:prSet presAssocID="{9FCC2257-4C43-4367-B731-3FD7974DBE9E}" presName="comp1" presStyleCnt="0"/>
      <dgm:spPr/>
    </dgm:pt>
    <dgm:pt modelId="{38C9FCFD-538D-4A52-AEAF-09A7B3EEF538}" type="pres">
      <dgm:prSet presAssocID="{9FCC2257-4C43-4367-B731-3FD7974DBE9E}" presName="circle1" presStyleLbl="node1" presStyleIdx="0" presStyleCnt="4" custLinFactNeighborY="727"/>
      <dgm:spPr/>
      <dgm:t>
        <a:bodyPr/>
        <a:lstStyle/>
        <a:p>
          <a:endParaRPr lang="es-ES"/>
        </a:p>
      </dgm:t>
    </dgm:pt>
    <dgm:pt modelId="{746A4F4F-6E99-40E3-8B5D-EC8EBE7E0E6B}" type="pres">
      <dgm:prSet presAssocID="{9FCC2257-4C43-4367-B731-3FD7974DBE9E}" presName="c1text" presStyleLbl="node1" presStyleIdx="0" presStyleCnt="4">
        <dgm:presLayoutVars>
          <dgm:bulletEnabled val="1"/>
        </dgm:presLayoutVars>
      </dgm:prSet>
      <dgm:spPr/>
      <dgm:t>
        <a:bodyPr/>
        <a:lstStyle/>
        <a:p>
          <a:endParaRPr lang="es-ES"/>
        </a:p>
      </dgm:t>
    </dgm:pt>
    <dgm:pt modelId="{0593F530-841F-4FA3-B580-C9816FCECB4C}" type="pres">
      <dgm:prSet presAssocID="{9FCC2257-4C43-4367-B731-3FD7974DBE9E}" presName="comp2" presStyleCnt="0"/>
      <dgm:spPr/>
    </dgm:pt>
    <dgm:pt modelId="{75DADD03-EE8F-42B2-AE92-74252B2DE7D2}" type="pres">
      <dgm:prSet presAssocID="{9FCC2257-4C43-4367-B731-3FD7974DBE9E}" presName="circle2" presStyleLbl="node1" presStyleIdx="1" presStyleCnt="4" custScaleX="108431"/>
      <dgm:spPr/>
      <dgm:t>
        <a:bodyPr/>
        <a:lstStyle/>
        <a:p>
          <a:endParaRPr lang="es-ES"/>
        </a:p>
      </dgm:t>
    </dgm:pt>
    <dgm:pt modelId="{22E631BC-98C5-4185-B84C-C6F83BA214C4}" type="pres">
      <dgm:prSet presAssocID="{9FCC2257-4C43-4367-B731-3FD7974DBE9E}" presName="c2text" presStyleLbl="node1" presStyleIdx="1" presStyleCnt="4">
        <dgm:presLayoutVars>
          <dgm:bulletEnabled val="1"/>
        </dgm:presLayoutVars>
      </dgm:prSet>
      <dgm:spPr/>
      <dgm:t>
        <a:bodyPr/>
        <a:lstStyle/>
        <a:p>
          <a:endParaRPr lang="es-ES"/>
        </a:p>
      </dgm:t>
    </dgm:pt>
    <dgm:pt modelId="{6BCC6CEF-E6CC-41E9-A423-193162050F68}" type="pres">
      <dgm:prSet presAssocID="{9FCC2257-4C43-4367-B731-3FD7974DBE9E}" presName="comp3" presStyleCnt="0"/>
      <dgm:spPr/>
    </dgm:pt>
    <dgm:pt modelId="{C5C54BB8-8321-492D-BA40-35C2377FFF2E}" type="pres">
      <dgm:prSet presAssocID="{9FCC2257-4C43-4367-B731-3FD7974DBE9E}" presName="circle3" presStyleLbl="node1" presStyleIdx="2" presStyleCnt="4"/>
      <dgm:spPr/>
      <dgm:t>
        <a:bodyPr/>
        <a:lstStyle/>
        <a:p>
          <a:endParaRPr lang="es-ES"/>
        </a:p>
      </dgm:t>
    </dgm:pt>
    <dgm:pt modelId="{E1980426-8B05-491E-8755-12620417E973}" type="pres">
      <dgm:prSet presAssocID="{9FCC2257-4C43-4367-B731-3FD7974DBE9E}" presName="c3text" presStyleLbl="node1" presStyleIdx="2" presStyleCnt="4">
        <dgm:presLayoutVars>
          <dgm:bulletEnabled val="1"/>
        </dgm:presLayoutVars>
      </dgm:prSet>
      <dgm:spPr/>
      <dgm:t>
        <a:bodyPr/>
        <a:lstStyle/>
        <a:p>
          <a:endParaRPr lang="es-ES"/>
        </a:p>
      </dgm:t>
    </dgm:pt>
    <dgm:pt modelId="{015A8D52-41F8-4252-85A9-3D34653E72C5}" type="pres">
      <dgm:prSet presAssocID="{9FCC2257-4C43-4367-B731-3FD7974DBE9E}" presName="comp4" presStyleCnt="0"/>
      <dgm:spPr/>
    </dgm:pt>
    <dgm:pt modelId="{13015B7D-A965-4B12-A20E-4ACC0DFD6CF1}" type="pres">
      <dgm:prSet presAssocID="{9FCC2257-4C43-4367-B731-3FD7974DBE9E}" presName="circle4" presStyleLbl="node1" presStyleIdx="3" presStyleCnt="4" custScaleX="112133"/>
      <dgm:spPr/>
      <dgm:t>
        <a:bodyPr/>
        <a:lstStyle/>
        <a:p>
          <a:endParaRPr lang="es-ES"/>
        </a:p>
      </dgm:t>
    </dgm:pt>
    <dgm:pt modelId="{6BDC42BC-27A1-4EC9-A55F-C10A3E3C8957}" type="pres">
      <dgm:prSet presAssocID="{9FCC2257-4C43-4367-B731-3FD7974DBE9E}" presName="c4text" presStyleLbl="node1" presStyleIdx="3" presStyleCnt="4">
        <dgm:presLayoutVars>
          <dgm:bulletEnabled val="1"/>
        </dgm:presLayoutVars>
      </dgm:prSet>
      <dgm:spPr/>
      <dgm:t>
        <a:bodyPr/>
        <a:lstStyle/>
        <a:p>
          <a:endParaRPr lang="es-ES"/>
        </a:p>
      </dgm:t>
    </dgm:pt>
  </dgm:ptLst>
  <dgm:cxnLst>
    <dgm:cxn modelId="{EAA4B97D-8102-403F-854A-FBB5280747F0}" type="presOf" srcId="{5B8354DE-DF02-46E8-A2D5-35F8557546DA}" destId="{75DADD03-EE8F-42B2-AE92-74252B2DE7D2}" srcOrd="0" destOrd="0" presId="urn:microsoft.com/office/officeart/2005/8/layout/venn2"/>
    <dgm:cxn modelId="{3F170831-071B-414B-9782-75533123BEE7}" srcId="{9FCC2257-4C43-4367-B731-3FD7974DBE9E}" destId="{EA8060C0-6E6D-42B4-93E4-843113714ED3}" srcOrd="0" destOrd="0" parTransId="{72266AE7-BCF1-43CB-8E7E-6CE3250C5393}" sibTransId="{9C304AA7-9704-4831-AFE4-6C64EA5B0FAE}"/>
    <dgm:cxn modelId="{6E1E7BF1-4A42-488D-A47E-AA533FA0C5AC}" type="presOf" srcId="{54037DE0-F504-44EB-AFED-9D4F1C9BA1CE}" destId="{C5C54BB8-8321-492D-BA40-35C2377FFF2E}" srcOrd="0" destOrd="0" presId="urn:microsoft.com/office/officeart/2005/8/layout/venn2"/>
    <dgm:cxn modelId="{69C2A69A-9349-4CAE-934A-E7D833B829CF}" type="presOf" srcId="{862947A6-4493-4544-81DC-C95452325CE0}" destId="{13015B7D-A965-4B12-A20E-4ACC0DFD6CF1}" srcOrd="0" destOrd="0" presId="urn:microsoft.com/office/officeart/2005/8/layout/venn2"/>
    <dgm:cxn modelId="{AE8FA2D7-CE3D-4BA5-8877-740FA1F322CF}" type="presOf" srcId="{5B8354DE-DF02-46E8-A2D5-35F8557546DA}" destId="{22E631BC-98C5-4185-B84C-C6F83BA214C4}" srcOrd="1" destOrd="0" presId="urn:microsoft.com/office/officeart/2005/8/layout/venn2"/>
    <dgm:cxn modelId="{D3A66121-DC8A-4A7A-ABF9-73ABA6D88032}" type="presOf" srcId="{EA8060C0-6E6D-42B4-93E4-843113714ED3}" destId="{38C9FCFD-538D-4A52-AEAF-09A7B3EEF538}" srcOrd="0" destOrd="0" presId="urn:microsoft.com/office/officeart/2005/8/layout/venn2"/>
    <dgm:cxn modelId="{8995D4D4-709F-4D43-A132-6F154FF38346}" srcId="{9FCC2257-4C43-4367-B731-3FD7974DBE9E}" destId="{862947A6-4493-4544-81DC-C95452325CE0}" srcOrd="3" destOrd="0" parTransId="{2EF5A8D1-A916-4CFD-BB8F-808EFBD6B628}" sibTransId="{2EF41D31-E605-47DE-A362-67CD02B2C6B8}"/>
    <dgm:cxn modelId="{D90D03A4-E327-4154-83C5-13DEE3CFDA66}" srcId="{9FCC2257-4C43-4367-B731-3FD7974DBE9E}" destId="{5B8354DE-DF02-46E8-A2D5-35F8557546DA}" srcOrd="1" destOrd="0" parTransId="{3D93B7FC-7386-4F3E-B2A8-9FC04CC409BB}" sibTransId="{015E2B7E-EB1B-4550-8039-61E778D48BFD}"/>
    <dgm:cxn modelId="{9BEA34D9-DECF-4EE7-B390-8E96E35F5125}" type="presOf" srcId="{54037DE0-F504-44EB-AFED-9D4F1C9BA1CE}" destId="{E1980426-8B05-491E-8755-12620417E973}" srcOrd="1" destOrd="0" presId="urn:microsoft.com/office/officeart/2005/8/layout/venn2"/>
    <dgm:cxn modelId="{C3490C4E-0D91-449A-A9D5-4E9D76ECD7D0}" type="presOf" srcId="{862947A6-4493-4544-81DC-C95452325CE0}" destId="{6BDC42BC-27A1-4EC9-A55F-C10A3E3C8957}" srcOrd="1" destOrd="0" presId="urn:microsoft.com/office/officeart/2005/8/layout/venn2"/>
    <dgm:cxn modelId="{4A3861D1-91F5-48CA-B7E2-8C10CC99C235}" type="presOf" srcId="{9FCC2257-4C43-4367-B731-3FD7974DBE9E}" destId="{03AB5A1E-E6F9-457F-8839-E629C36632A9}" srcOrd="0" destOrd="0" presId="urn:microsoft.com/office/officeart/2005/8/layout/venn2"/>
    <dgm:cxn modelId="{5B471660-08AE-4779-B044-3FA52BEB1179}" type="presOf" srcId="{EA8060C0-6E6D-42B4-93E4-843113714ED3}" destId="{746A4F4F-6E99-40E3-8B5D-EC8EBE7E0E6B}" srcOrd="1" destOrd="0" presId="urn:microsoft.com/office/officeart/2005/8/layout/venn2"/>
    <dgm:cxn modelId="{F4C15A6F-2881-4569-A4BD-6ABBF144E1EC}" srcId="{9FCC2257-4C43-4367-B731-3FD7974DBE9E}" destId="{54037DE0-F504-44EB-AFED-9D4F1C9BA1CE}" srcOrd="2" destOrd="0" parTransId="{092591AB-4A3E-41D4-9BB4-975502DDBFA9}" sibTransId="{9C11A161-5C89-4585-AF83-C11A9C82E062}"/>
    <dgm:cxn modelId="{6C9AB93B-651D-475F-A12E-95F8D1B666D6}" type="presParOf" srcId="{03AB5A1E-E6F9-457F-8839-E629C36632A9}" destId="{AA74E220-4755-4CAF-8530-8423903DE6EB}" srcOrd="0" destOrd="0" presId="urn:microsoft.com/office/officeart/2005/8/layout/venn2"/>
    <dgm:cxn modelId="{C3C7F2DD-AF64-435D-819F-FFA5CA87A488}" type="presParOf" srcId="{AA74E220-4755-4CAF-8530-8423903DE6EB}" destId="{38C9FCFD-538D-4A52-AEAF-09A7B3EEF538}" srcOrd="0" destOrd="0" presId="urn:microsoft.com/office/officeart/2005/8/layout/venn2"/>
    <dgm:cxn modelId="{ABE22071-35C5-4D5D-B2B5-909C2BCB1E78}" type="presParOf" srcId="{AA74E220-4755-4CAF-8530-8423903DE6EB}" destId="{746A4F4F-6E99-40E3-8B5D-EC8EBE7E0E6B}" srcOrd="1" destOrd="0" presId="urn:microsoft.com/office/officeart/2005/8/layout/venn2"/>
    <dgm:cxn modelId="{F62D56E9-7AD4-485F-A382-95149091F605}" type="presParOf" srcId="{03AB5A1E-E6F9-457F-8839-E629C36632A9}" destId="{0593F530-841F-4FA3-B580-C9816FCECB4C}" srcOrd="1" destOrd="0" presId="urn:microsoft.com/office/officeart/2005/8/layout/venn2"/>
    <dgm:cxn modelId="{79BD022B-6129-4BBA-86CB-68EA8C7D1E57}" type="presParOf" srcId="{0593F530-841F-4FA3-B580-C9816FCECB4C}" destId="{75DADD03-EE8F-42B2-AE92-74252B2DE7D2}" srcOrd="0" destOrd="0" presId="urn:microsoft.com/office/officeart/2005/8/layout/venn2"/>
    <dgm:cxn modelId="{4A1EF554-9C06-49CD-83DD-F2153AAB3E1A}" type="presParOf" srcId="{0593F530-841F-4FA3-B580-C9816FCECB4C}" destId="{22E631BC-98C5-4185-B84C-C6F83BA214C4}" srcOrd="1" destOrd="0" presId="urn:microsoft.com/office/officeart/2005/8/layout/venn2"/>
    <dgm:cxn modelId="{1AC2F8E1-82A2-4729-9252-BEEA05062BC3}" type="presParOf" srcId="{03AB5A1E-E6F9-457F-8839-E629C36632A9}" destId="{6BCC6CEF-E6CC-41E9-A423-193162050F68}" srcOrd="2" destOrd="0" presId="urn:microsoft.com/office/officeart/2005/8/layout/venn2"/>
    <dgm:cxn modelId="{725184A8-23B7-4EC1-B598-9C63DB417F82}" type="presParOf" srcId="{6BCC6CEF-E6CC-41E9-A423-193162050F68}" destId="{C5C54BB8-8321-492D-BA40-35C2377FFF2E}" srcOrd="0" destOrd="0" presId="urn:microsoft.com/office/officeart/2005/8/layout/venn2"/>
    <dgm:cxn modelId="{A118D03C-0744-4B7E-9697-E8BD967F3D8B}" type="presParOf" srcId="{6BCC6CEF-E6CC-41E9-A423-193162050F68}" destId="{E1980426-8B05-491E-8755-12620417E973}" srcOrd="1" destOrd="0" presId="urn:microsoft.com/office/officeart/2005/8/layout/venn2"/>
    <dgm:cxn modelId="{BE41D065-273F-4064-857C-4EB93EF7D4CC}" type="presParOf" srcId="{03AB5A1E-E6F9-457F-8839-E629C36632A9}" destId="{015A8D52-41F8-4252-85A9-3D34653E72C5}" srcOrd="3" destOrd="0" presId="urn:microsoft.com/office/officeart/2005/8/layout/venn2"/>
    <dgm:cxn modelId="{104DFB7D-B989-4E2B-B013-84344C326C47}" type="presParOf" srcId="{015A8D52-41F8-4252-85A9-3D34653E72C5}" destId="{13015B7D-A965-4B12-A20E-4ACC0DFD6CF1}" srcOrd="0" destOrd="0" presId="urn:microsoft.com/office/officeart/2005/8/layout/venn2"/>
    <dgm:cxn modelId="{F6F00A38-4C56-45E7-95E9-925CB1BED175}" type="presParOf" srcId="{015A8D52-41F8-4252-85A9-3D34653E72C5}" destId="{6BDC42BC-27A1-4EC9-A55F-C10A3E3C895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C2257-4C43-4367-B731-3FD7974DBE9E}" type="doc">
      <dgm:prSet loTypeId="urn:microsoft.com/office/officeart/2005/8/layout/venn2" loCatId="relationship" qsTypeId="urn:microsoft.com/office/officeart/2005/8/quickstyle/3d1" qsCatId="3D" csTypeId="urn:microsoft.com/office/officeart/2005/8/colors/accent5_3" csCatId="accent5" phldr="1"/>
      <dgm:spPr/>
      <dgm:t>
        <a:bodyPr/>
        <a:lstStyle/>
        <a:p>
          <a:endParaRPr lang="en-US"/>
        </a:p>
      </dgm:t>
    </dgm:pt>
    <dgm:pt modelId="{EA8060C0-6E6D-42B4-93E4-843113714ED3}">
      <dgm:prSet phldrT="[Text]" custT="1"/>
      <dgm:spPr>
        <a:solidFill>
          <a:schemeClr val="bg1">
            <a:lumMod val="50000"/>
          </a:schemeClr>
        </a:solidFill>
      </dgm:spPr>
      <dgm:t>
        <a:bodyPr/>
        <a:lstStyle/>
        <a:p>
          <a:r>
            <a:rPr lang="es-ES" sz="1100" i="1" dirty="0"/>
            <a:t>Interesadas, recaban información</a:t>
          </a:r>
          <a:endParaRPr lang="en-US" sz="1100" dirty="0"/>
        </a:p>
      </dgm:t>
    </dgm:pt>
    <dgm:pt modelId="{72266AE7-BCF1-43CB-8E7E-6CE3250C5393}" type="parTrans" cxnId="{3F170831-071B-414B-9782-75533123BEE7}">
      <dgm:prSet/>
      <dgm:spPr/>
      <dgm:t>
        <a:bodyPr/>
        <a:lstStyle/>
        <a:p>
          <a:endParaRPr lang="en-US" sz="1600"/>
        </a:p>
      </dgm:t>
    </dgm:pt>
    <dgm:pt modelId="{9C304AA7-9704-4831-AFE4-6C64EA5B0FAE}" type="sibTrans" cxnId="{3F170831-071B-414B-9782-75533123BEE7}">
      <dgm:prSet/>
      <dgm:spPr/>
      <dgm:t>
        <a:bodyPr/>
        <a:lstStyle/>
        <a:p>
          <a:endParaRPr lang="en-US" sz="1600"/>
        </a:p>
      </dgm:t>
    </dgm:pt>
    <dgm:pt modelId="{5B8354DE-DF02-46E8-A2D5-35F8557546DA}">
      <dgm:prSet phldrT="[Text]" custT="1"/>
      <dgm:spPr>
        <a:solidFill>
          <a:schemeClr val="bg1">
            <a:lumMod val="65000"/>
          </a:schemeClr>
        </a:solidFill>
      </dgm:spPr>
      <dgm:t>
        <a:bodyPr/>
        <a:lstStyle/>
        <a:p>
          <a:r>
            <a:rPr lang="es-ES" sz="1000" i="1" dirty="0"/>
            <a:t>Utilizan cualquier método para la concepción.</a:t>
          </a:r>
          <a:endParaRPr lang="en-US" sz="1000" dirty="0"/>
        </a:p>
      </dgm:t>
    </dgm:pt>
    <dgm:pt modelId="{3D93B7FC-7386-4F3E-B2A8-9FC04CC409BB}" type="parTrans" cxnId="{D90D03A4-E327-4154-83C5-13DEE3CFDA66}">
      <dgm:prSet/>
      <dgm:spPr/>
      <dgm:t>
        <a:bodyPr/>
        <a:lstStyle/>
        <a:p>
          <a:endParaRPr lang="en-US" sz="1600"/>
        </a:p>
      </dgm:t>
    </dgm:pt>
    <dgm:pt modelId="{015E2B7E-EB1B-4550-8039-61E778D48BFD}" type="sibTrans" cxnId="{D90D03A4-E327-4154-83C5-13DEE3CFDA66}">
      <dgm:prSet/>
      <dgm:spPr/>
      <dgm:t>
        <a:bodyPr/>
        <a:lstStyle/>
        <a:p>
          <a:endParaRPr lang="en-US" sz="1600"/>
        </a:p>
      </dgm:t>
    </dgm:pt>
    <dgm:pt modelId="{AA2C0432-E5E1-42A9-B025-406AE6556878}">
      <dgm:prSet phldrT="[Text]" custT="1"/>
      <dgm:spPr>
        <a:solidFill>
          <a:schemeClr val="bg1">
            <a:lumMod val="75000"/>
          </a:schemeClr>
        </a:solidFill>
      </dgm:spPr>
      <dgm:t>
        <a:bodyPr/>
        <a:lstStyle/>
        <a:p>
          <a:r>
            <a:rPr lang="es-ES" sz="1100" i="1" dirty="0">
              <a:solidFill>
                <a:schemeClr val="tx1">
                  <a:lumMod val="50000"/>
                </a:schemeClr>
              </a:solidFill>
            </a:rPr>
            <a:t>Consultan con su ginecólogo</a:t>
          </a:r>
          <a:endParaRPr lang="en-US" sz="1100" dirty="0">
            <a:solidFill>
              <a:schemeClr val="tx1">
                <a:lumMod val="50000"/>
              </a:schemeClr>
            </a:solidFill>
          </a:endParaRPr>
        </a:p>
      </dgm:t>
    </dgm:pt>
    <dgm:pt modelId="{EACEEA57-7C94-445A-8748-5CC8516BFFC8}" type="parTrans" cxnId="{F2D2DC83-21C6-4456-ACE8-0B4B8FA17D2B}">
      <dgm:prSet/>
      <dgm:spPr/>
      <dgm:t>
        <a:bodyPr/>
        <a:lstStyle/>
        <a:p>
          <a:endParaRPr lang="hu-HU"/>
        </a:p>
      </dgm:t>
    </dgm:pt>
    <dgm:pt modelId="{F3BB4279-BF88-4560-90CD-C6F3E92B5A98}" type="sibTrans" cxnId="{F2D2DC83-21C6-4456-ACE8-0B4B8FA17D2B}">
      <dgm:prSet/>
      <dgm:spPr/>
      <dgm:t>
        <a:bodyPr/>
        <a:lstStyle/>
        <a:p>
          <a:endParaRPr lang="hu-HU"/>
        </a:p>
      </dgm:t>
    </dgm:pt>
    <dgm:pt modelId="{A38688F2-E4DE-4E7A-8F1A-622FAC1B2D72}">
      <dgm:prSet phldrT="[Text]" custT="1"/>
      <dgm:spPr>
        <a:solidFill>
          <a:schemeClr val="bg1">
            <a:lumMod val="85000"/>
          </a:schemeClr>
        </a:solidFill>
      </dgm:spPr>
      <dgm:t>
        <a:bodyPr/>
        <a:lstStyle/>
        <a:p>
          <a:r>
            <a:rPr lang="es-ES" sz="1100" i="1" dirty="0">
              <a:solidFill>
                <a:schemeClr val="tx1">
                  <a:lumMod val="50000"/>
                </a:schemeClr>
              </a:solidFill>
            </a:rPr>
            <a:t>Les preocupa o les preocupará en un futuro</a:t>
          </a:r>
          <a:endParaRPr lang="en-US" sz="1100" dirty="0">
            <a:solidFill>
              <a:schemeClr val="tx1">
                <a:lumMod val="50000"/>
              </a:schemeClr>
            </a:solidFill>
          </a:endParaRPr>
        </a:p>
      </dgm:t>
    </dgm:pt>
    <dgm:pt modelId="{4667F57F-4B66-4F96-8A69-3245723F7AC2}" type="parTrans" cxnId="{F4465790-AF48-4076-AF2A-D806CB2D069D}">
      <dgm:prSet/>
      <dgm:spPr/>
      <dgm:t>
        <a:bodyPr/>
        <a:lstStyle/>
        <a:p>
          <a:endParaRPr lang="hu-HU"/>
        </a:p>
      </dgm:t>
    </dgm:pt>
    <dgm:pt modelId="{DA21221F-5E5B-4047-AFA1-853D7BD9B767}" type="sibTrans" cxnId="{F4465790-AF48-4076-AF2A-D806CB2D069D}">
      <dgm:prSet/>
      <dgm:spPr/>
      <dgm:t>
        <a:bodyPr/>
        <a:lstStyle/>
        <a:p>
          <a:endParaRPr lang="hu-HU"/>
        </a:p>
      </dgm:t>
    </dgm:pt>
    <dgm:pt modelId="{03AB5A1E-E6F9-457F-8839-E629C36632A9}" type="pres">
      <dgm:prSet presAssocID="{9FCC2257-4C43-4367-B731-3FD7974DBE9E}" presName="Name0" presStyleCnt="0">
        <dgm:presLayoutVars>
          <dgm:chMax val="7"/>
          <dgm:resizeHandles val="exact"/>
        </dgm:presLayoutVars>
      </dgm:prSet>
      <dgm:spPr/>
      <dgm:t>
        <a:bodyPr/>
        <a:lstStyle/>
        <a:p>
          <a:endParaRPr lang="es-ES"/>
        </a:p>
      </dgm:t>
    </dgm:pt>
    <dgm:pt modelId="{AA74E220-4755-4CAF-8530-8423903DE6EB}" type="pres">
      <dgm:prSet presAssocID="{9FCC2257-4C43-4367-B731-3FD7974DBE9E}" presName="comp1" presStyleCnt="0"/>
      <dgm:spPr/>
    </dgm:pt>
    <dgm:pt modelId="{38C9FCFD-538D-4A52-AEAF-09A7B3EEF538}" type="pres">
      <dgm:prSet presAssocID="{9FCC2257-4C43-4367-B731-3FD7974DBE9E}" presName="circle1" presStyleLbl="node1" presStyleIdx="0" presStyleCnt="4" custLinFactNeighborY="727"/>
      <dgm:spPr/>
      <dgm:t>
        <a:bodyPr/>
        <a:lstStyle/>
        <a:p>
          <a:endParaRPr lang="es-ES"/>
        </a:p>
      </dgm:t>
    </dgm:pt>
    <dgm:pt modelId="{746A4F4F-6E99-40E3-8B5D-EC8EBE7E0E6B}" type="pres">
      <dgm:prSet presAssocID="{9FCC2257-4C43-4367-B731-3FD7974DBE9E}" presName="c1text" presStyleLbl="node1" presStyleIdx="0" presStyleCnt="4">
        <dgm:presLayoutVars>
          <dgm:bulletEnabled val="1"/>
        </dgm:presLayoutVars>
      </dgm:prSet>
      <dgm:spPr/>
      <dgm:t>
        <a:bodyPr/>
        <a:lstStyle/>
        <a:p>
          <a:endParaRPr lang="es-ES"/>
        </a:p>
      </dgm:t>
    </dgm:pt>
    <dgm:pt modelId="{0593F530-841F-4FA3-B580-C9816FCECB4C}" type="pres">
      <dgm:prSet presAssocID="{9FCC2257-4C43-4367-B731-3FD7974DBE9E}" presName="comp2" presStyleCnt="0"/>
      <dgm:spPr/>
    </dgm:pt>
    <dgm:pt modelId="{75DADD03-EE8F-42B2-AE92-74252B2DE7D2}" type="pres">
      <dgm:prSet presAssocID="{9FCC2257-4C43-4367-B731-3FD7974DBE9E}" presName="circle2" presStyleLbl="node1" presStyleIdx="1" presStyleCnt="4" custScaleX="108431"/>
      <dgm:spPr/>
      <dgm:t>
        <a:bodyPr/>
        <a:lstStyle/>
        <a:p>
          <a:endParaRPr lang="es-ES"/>
        </a:p>
      </dgm:t>
    </dgm:pt>
    <dgm:pt modelId="{22E631BC-98C5-4185-B84C-C6F83BA214C4}" type="pres">
      <dgm:prSet presAssocID="{9FCC2257-4C43-4367-B731-3FD7974DBE9E}" presName="c2text" presStyleLbl="node1" presStyleIdx="1" presStyleCnt="4">
        <dgm:presLayoutVars>
          <dgm:bulletEnabled val="1"/>
        </dgm:presLayoutVars>
      </dgm:prSet>
      <dgm:spPr/>
      <dgm:t>
        <a:bodyPr/>
        <a:lstStyle/>
        <a:p>
          <a:endParaRPr lang="es-ES"/>
        </a:p>
      </dgm:t>
    </dgm:pt>
    <dgm:pt modelId="{6BCC6CEF-E6CC-41E9-A423-193162050F68}" type="pres">
      <dgm:prSet presAssocID="{9FCC2257-4C43-4367-B731-3FD7974DBE9E}" presName="comp3" presStyleCnt="0"/>
      <dgm:spPr/>
    </dgm:pt>
    <dgm:pt modelId="{C5C54BB8-8321-492D-BA40-35C2377FFF2E}" type="pres">
      <dgm:prSet presAssocID="{9FCC2257-4C43-4367-B731-3FD7974DBE9E}" presName="circle3" presStyleLbl="node1" presStyleIdx="2" presStyleCnt="4" custScaleX="114274"/>
      <dgm:spPr/>
      <dgm:t>
        <a:bodyPr/>
        <a:lstStyle/>
        <a:p>
          <a:endParaRPr lang="es-ES"/>
        </a:p>
      </dgm:t>
    </dgm:pt>
    <dgm:pt modelId="{E1980426-8B05-491E-8755-12620417E973}" type="pres">
      <dgm:prSet presAssocID="{9FCC2257-4C43-4367-B731-3FD7974DBE9E}" presName="c3text" presStyleLbl="node1" presStyleIdx="2" presStyleCnt="4">
        <dgm:presLayoutVars>
          <dgm:bulletEnabled val="1"/>
        </dgm:presLayoutVars>
      </dgm:prSet>
      <dgm:spPr/>
      <dgm:t>
        <a:bodyPr/>
        <a:lstStyle/>
        <a:p>
          <a:endParaRPr lang="es-ES"/>
        </a:p>
      </dgm:t>
    </dgm:pt>
    <dgm:pt modelId="{015A8D52-41F8-4252-85A9-3D34653E72C5}" type="pres">
      <dgm:prSet presAssocID="{9FCC2257-4C43-4367-B731-3FD7974DBE9E}" presName="comp4" presStyleCnt="0"/>
      <dgm:spPr/>
    </dgm:pt>
    <dgm:pt modelId="{13015B7D-A965-4B12-A20E-4ACC0DFD6CF1}" type="pres">
      <dgm:prSet presAssocID="{9FCC2257-4C43-4367-B731-3FD7974DBE9E}" presName="circle4" presStyleLbl="node1" presStyleIdx="3" presStyleCnt="4" custScaleX="112133"/>
      <dgm:spPr/>
      <dgm:t>
        <a:bodyPr/>
        <a:lstStyle/>
        <a:p>
          <a:endParaRPr lang="es-ES"/>
        </a:p>
      </dgm:t>
    </dgm:pt>
    <dgm:pt modelId="{6BDC42BC-27A1-4EC9-A55F-C10A3E3C8957}" type="pres">
      <dgm:prSet presAssocID="{9FCC2257-4C43-4367-B731-3FD7974DBE9E}" presName="c4text" presStyleLbl="node1" presStyleIdx="3" presStyleCnt="4">
        <dgm:presLayoutVars>
          <dgm:bulletEnabled val="1"/>
        </dgm:presLayoutVars>
      </dgm:prSet>
      <dgm:spPr/>
      <dgm:t>
        <a:bodyPr/>
        <a:lstStyle/>
        <a:p>
          <a:endParaRPr lang="es-ES"/>
        </a:p>
      </dgm:t>
    </dgm:pt>
  </dgm:ptLst>
  <dgm:cxnLst>
    <dgm:cxn modelId="{15DC518A-5EBA-4D79-BA3F-718EBCF36FD3}" type="presOf" srcId="{5B8354DE-DF02-46E8-A2D5-35F8557546DA}" destId="{75DADD03-EE8F-42B2-AE92-74252B2DE7D2}" srcOrd="0" destOrd="0" presId="urn:microsoft.com/office/officeart/2005/8/layout/venn2"/>
    <dgm:cxn modelId="{579B41FD-3BAA-42A1-9B7D-2A9E3483BC1A}" type="presOf" srcId="{EA8060C0-6E6D-42B4-93E4-843113714ED3}" destId="{38C9FCFD-538D-4A52-AEAF-09A7B3EEF538}" srcOrd="0" destOrd="0" presId="urn:microsoft.com/office/officeart/2005/8/layout/venn2"/>
    <dgm:cxn modelId="{3F170831-071B-414B-9782-75533123BEE7}" srcId="{9FCC2257-4C43-4367-B731-3FD7974DBE9E}" destId="{EA8060C0-6E6D-42B4-93E4-843113714ED3}" srcOrd="0" destOrd="0" parTransId="{72266AE7-BCF1-43CB-8E7E-6CE3250C5393}" sibTransId="{9C304AA7-9704-4831-AFE4-6C64EA5B0FAE}"/>
    <dgm:cxn modelId="{F2D2DC83-21C6-4456-ACE8-0B4B8FA17D2B}" srcId="{9FCC2257-4C43-4367-B731-3FD7974DBE9E}" destId="{AA2C0432-E5E1-42A9-B025-406AE6556878}" srcOrd="2" destOrd="0" parTransId="{EACEEA57-7C94-445A-8748-5CC8516BFFC8}" sibTransId="{F3BB4279-BF88-4560-90CD-C6F3E92B5A98}"/>
    <dgm:cxn modelId="{F4465790-AF48-4076-AF2A-D806CB2D069D}" srcId="{9FCC2257-4C43-4367-B731-3FD7974DBE9E}" destId="{A38688F2-E4DE-4E7A-8F1A-622FAC1B2D72}" srcOrd="3" destOrd="0" parTransId="{4667F57F-4B66-4F96-8A69-3245723F7AC2}" sibTransId="{DA21221F-5E5B-4047-AFA1-853D7BD9B767}"/>
    <dgm:cxn modelId="{E8311A0B-DE71-487A-AD1B-04F527FE0A5A}" type="presOf" srcId="{5B8354DE-DF02-46E8-A2D5-35F8557546DA}" destId="{22E631BC-98C5-4185-B84C-C6F83BA214C4}" srcOrd="1" destOrd="0" presId="urn:microsoft.com/office/officeart/2005/8/layout/venn2"/>
    <dgm:cxn modelId="{1F002350-1727-406A-BFB6-D16D92B91397}" type="presOf" srcId="{AA2C0432-E5E1-42A9-B025-406AE6556878}" destId="{E1980426-8B05-491E-8755-12620417E973}" srcOrd="1" destOrd="0" presId="urn:microsoft.com/office/officeart/2005/8/layout/venn2"/>
    <dgm:cxn modelId="{D90D03A4-E327-4154-83C5-13DEE3CFDA66}" srcId="{9FCC2257-4C43-4367-B731-3FD7974DBE9E}" destId="{5B8354DE-DF02-46E8-A2D5-35F8557546DA}" srcOrd="1" destOrd="0" parTransId="{3D93B7FC-7386-4F3E-B2A8-9FC04CC409BB}" sibTransId="{015E2B7E-EB1B-4550-8039-61E778D48BFD}"/>
    <dgm:cxn modelId="{C9885560-8E1F-411A-AEC7-A49F58BAEA0B}" type="presOf" srcId="{A38688F2-E4DE-4E7A-8F1A-622FAC1B2D72}" destId="{13015B7D-A965-4B12-A20E-4ACC0DFD6CF1}" srcOrd="0" destOrd="0" presId="urn:microsoft.com/office/officeart/2005/8/layout/venn2"/>
    <dgm:cxn modelId="{BB304388-3F13-4DB0-9E82-8CBEC76190FC}" type="presOf" srcId="{AA2C0432-E5E1-42A9-B025-406AE6556878}" destId="{C5C54BB8-8321-492D-BA40-35C2377FFF2E}" srcOrd="0" destOrd="0" presId="urn:microsoft.com/office/officeart/2005/8/layout/venn2"/>
    <dgm:cxn modelId="{A72EFD69-1A0C-44A8-830F-81B66C2C7657}" type="presOf" srcId="{EA8060C0-6E6D-42B4-93E4-843113714ED3}" destId="{746A4F4F-6E99-40E3-8B5D-EC8EBE7E0E6B}" srcOrd="1" destOrd="0" presId="urn:microsoft.com/office/officeart/2005/8/layout/venn2"/>
    <dgm:cxn modelId="{AE742912-F5D7-45FF-AF52-F1445C5DB0E1}" type="presOf" srcId="{A38688F2-E4DE-4E7A-8F1A-622FAC1B2D72}" destId="{6BDC42BC-27A1-4EC9-A55F-C10A3E3C8957}" srcOrd="1" destOrd="0" presId="urn:microsoft.com/office/officeart/2005/8/layout/venn2"/>
    <dgm:cxn modelId="{67F50CFD-9B5A-49AC-9EEF-4B3A6777BCC7}" type="presOf" srcId="{9FCC2257-4C43-4367-B731-3FD7974DBE9E}" destId="{03AB5A1E-E6F9-457F-8839-E629C36632A9}" srcOrd="0" destOrd="0" presId="urn:microsoft.com/office/officeart/2005/8/layout/venn2"/>
    <dgm:cxn modelId="{6D68858A-8627-4E91-9796-37190FDB9B18}" type="presParOf" srcId="{03AB5A1E-E6F9-457F-8839-E629C36632A9}" destId="{AA74E220-4755-4CAF-8530-8423903DE6EB}" srcOrd="0" destOrd="0" presId="urn:microsoft.com/office/officeart/2005/8/layout/venn2"/>
    <dgm:cxn modelId="{48F84680-FAD9-40F8-8F3F-A3A48001FB58}" type="presParOf" srcId="{AA74E220-4755-4CAF-8530-8423903DE6EB}" destId="{38C9FCFD-538D-4A52-AEAF-09A7B3EEF538}" srcOrd="0" destOrd="0" presId="urn:microsoft.com/office/officeart/2005/8/layout/venn2"/>
    <dgm:cxn modelId="{368FEFDE-11DE-473E-BC70-0642134BAB98}" type="presParOf" srcId="{AA74E220-4755-4CAF-8530-8423903DE6EB}" destId="{746A4F4F-6E99-40E3-8B5D-EC8EBE7E0E6B}" srcOrd="1" destOrd="0" presId="urn:microsoft.com/office/officeart/2005/8/layout/venn2"/>
    <dgm:cxn modelId="{B5AF047A-5085-4A71-92F8-8D74255117F8}" type="presParOf" srcId="{03AB5A1E-E6F9-457F-8839-E629C36632A9}" destId="{0593F530-841F-4FA3-B580-C9816FCECB4C}" srcOrd="1" destOrd="0" presId="urn:microsoft.com/office/officeart/2005/8/layout/venn2"/>
    <dgm:cxn modelId="{6CEEBEDF-1FAB-4459-91F4-644F2016A5FF}" type="presParOf" srcId="{0593F530-841F-4FA3-B580-C9816FCECB4C}" destId="{75DADD03-EE8F-42B2-AE92-74252B2DE7D2}" srcOrd="0" destOrd="0" presId="urn:microsoft.com/office/officeart/2005/8/layout/venn2"/>
    <dgm:cxn modelId="{CF363B1D-874D-4F99-A23D-7EBF96769383}" type="presParOf" srcId="{0593F530-841F-4FA3-B580-C9816FCECB4C}" destId="{22E631BC-98C5-4185-B84C-C6F83BA214C4}" srcOrd="1" destOrd="0" presId="urn:microsoft.com/office/officeart/2005/8/layout/venn2"/>
    <dgm:cxn modelId="{2DBE2CBE-947E-449D-A260-2C6520594CD3}" type="presParOf" srcId="{03AB5A1E-E6F9-457F-8839-E629C36632A9}" destId="{6BCC6CEF-E6CC-41E9-A423-193162050F68}" srcOrd="2" destOrd="0" presId="urn:microsoft.com/office/officeart/2005/8/layout/venn2"/>
    <dgm:cxn modelId="{4CBFF4B2-99A2-43B0-8F3B-05CF22594DE9}" type="presParOf" srcId="{6BCC6CEF-E6CC-41E9-A423-193162050F68}" destId="{C5C54BB8-8321-492D-BA40-35C2377FFF2E}" srcOrd="0" destOrd="0" presId="urn:microsoft.com/office/officeart/2005/8/layout/venn2"/>
    <dgm:cxn modelId="{DA06535F-149E-411C-A5FD-4DBE8EBB0B08}" type="presParOf" srcId="{6BCC6CEF-E6CC-41E9-A423-193162050F68}" destId="{E1980426-8B05-491E-8755-12620417E973}" srcOrd="1" destOrd="0" presId="urn:microsoft.com/office/officeart/2005/8/layout/venn2"/>
    <dgm:cxn modelId="{64123D24-7D74-4CB0-933F-3026A341B548}" type="presParOf" srcId="{03AB5A1E-E6F9-457F-8839-E629C36632A9}" destId="{015A8D52-41F8-4252-85A9-3D34653E72C5}" srcOrd="3" destOrd="0" presId="urn:microsoft.com/office/officeart/2005/8/layout/venn2"/>
    <dgm:cxn modelId="{91744C7C-96B6-47A9-9254-54BB5F14D6C0}" type="presParOf" srcId="{015A8D52-41F8-4252-85A9-3D34653E72C5}" destId="{13015B7D-A965-4B12-A20E-4ACC0DFD6CF1}" srcOrd="0" destOrd="0" presId="urn:microsoft.com/office/officeart/2005/8/layout/venn2"/>
    <dgm:cxn modelId="{4286B34B-053D-42DC-837C-630917B14D26}" type="presParOf" srcId="{015A8D52-41F8-4252-85A9-3D34653E72C5}" destId="{6BDC42BC-27A1-4EC9-A55F-C10A3E3C8957}"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D577-BD01-4FF0-A151-17B32477A6CE}">
      <dsp:nvSpPr>
        <dsp:cNvPr id="0" name=""/>
        <dsp:cNvSpPr/>
      </dsp:nvSpPr>
      <dsp:spPr>
        <a:xfrm>
          <a:off x="321723" y="0"/>
          <a:ext cx="3865250" cy="3865250"/>
        </a:xfrm>
        <a:prstGeom prst="ellipse">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dirty="0"/>
            <a:t>Sufre de cualquier posible síntoma de mioma.72%</a:t>
          </a:r>
          <a:endParaRPr lang="en-US" sz="1400" kern="1200" dirty="0"/>
        </a:p>
      </dsp:txBody>
      <dsp:txXfrm>
        <a:off x="1578896" y="193262"/>
        <a:ext cx="1350904" cy="579787"/>
      </dsp:txXfrm>
    </dsp:sp>
    <dsp:sp modelId="{DD7CCC8A-D0DD-4AC7-9A59-C13F1F43B620}">
      <dsp:nvSpPr>
        <dsp:cNvPr id="0" name=""/>
        <dsp:cNvSpPr/>
      </dsp:nvSpPr>
      <dsp:spPr>
        <a:xfrm>
          <a:off x="804880" y="966312"/>
          <a:ext cx="2898937" cy="2898937"/>
        </a:xfrm>
        <a:prstGeom prst="ellipse">
          <a:avLst/>
        </a:prstGeom>
        <a:gradFill rotWithShape="0">
          <a:gsLst>
            <a:gs pos="0">
              <a:schemeClr val="accent4">
                <a:shade val="50000"/>
                <a:hueOff val="215347"/>
                <a:satOff val="-31749"/>
                <a:lumOff val="33221"/>
                <a:alphaOff val="0"/>
                <a:satMod val="103000"/>
                <a:lumMod val="102000"/>
                <a:tint val="94000"/>
              </a:schemeClr>
            </a:gs>
            <a:gs pos="50000">
              <a:schemeClr val="accent4">
                <a:shade val="50000"/>
                <a:hueOff val="215347"/>
                <a:satOff val="-31749"/>
                <a:lumOff val="33221"/>
                <a:alphaOff val="0"/>
                <a:satMod val="110000"/>
                <a:lumMod val="100000"/>
                <a:shade val="100000"/>
              </a:schemeClr>
            </a:gs>
            <a:gs pos="100000">
              <a:schemeClr val="accent4">
                <a:shade val="50000"/>
                <a:hueOff val="215347"/>
                <a:satOff val="-31749"/>
                <a:lumOff val="33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a:t>Ha oído hablar del mioma.52%</a:t>
          </a:r>
          <a:endParaRPr lang="en-US" sz="1400" kern="1200" dirty="0">
            <a:solidFill>
              <a:schemeClr val="tx1"/>
            </a:solidFill>
          </a:endParaRPr>
        </a:p>
      </dsp:txBody>
      <dsp:txXfrm>
        <a:off x="1578896" y="1147496"/>
        <a:ext cx="1350904" cy="543550"/>
      </dsp:txXfrm>
    </dsp:sp>
    <dsp:sp modelId="{DD90454D-758C-4CAB-99FC-4DB5B0DB24D1}">
      <dsp:nvSpPr>
        <dsp:cNvPr id="0" name=""/>
        <dsp:cNvSpPr/>
      </dsp:nvSpPr>
      <dsp:spPr>
        <a:xfrm>
          <a:off x="1288036" y="1932625"/>
          <a:ext cx="1932625" cy="1932625"/>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dirty="0"/>
            <a:t>Diagnosticada con un mioma.10%</a:t>
          </a:r>
          <a:endParaRPr lang="en-US" sz="1400" kern="1200" dirty="0">
            <a:solidFill>
              <a:schemeClr val="tx1"/>
            </a:solidFill>
          </a:endParaRPr>
        </a:p>
      </dsp:txBody>
      <dsp:txXfrm>
        <a:off x="1571062" y="2415781"/>
        <a:ext cx="1366572" cy="96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D577-BD01-4FF0-A151-17B32477A6CE}">
      <dsp:nvSpPr>
        <dsp:cNvPr id="0" name=""/>
        <dsp:cNvSpPr/>
      </dsp:nvSpPr>
      <dsp:spPr>
        <a:xfrm>
          <a:off x="321723" y="0"/>
          <a:ext cx="3865250" cy="386525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dirty="0"/>
            <a:t>Sufre de cualquier posible síntoma de mioma.67%</a:t>
          </a:r>
          <a:endParaRPr lang="en-US" sz="1400" kern="1200" dirty="0"/>
        </a:p>
      </dsp:txBody>
      <dsp:txXfrm>
        <a:off x="1578896" y="193262"/>
        <a:ext cx="1350904" cy="579787"/>
      </dsp:txXfrm>
    </dsp:sp>
    <dsp:sp modelId="{DD7CCC8A-D0DD-4AC7-9A59-C13F1F43B620}">
      <dsp:nvSpPr>
        <dsp:cNvPr id="0" name=""/>
        <dsp:cNvSpPr/>
      </dsp:nvSpPr>
      <dsp:spPr>
        <a:xfrm>
          <a:off x="804880" y="966312"/>
          <a:ext cx="2898937" cy="289893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a:t>Ha oído hablar del mioma.49%</a:t>
          </a:r>
          <a:endParaRPr lang="en-US" sz="1400" kern="1200" dirty="0"/>
        </a:p>
      </dsp:txBody>
      <dsp:txXfrm>
        <a:off x="1578896" y="1147496"/>
        <a:ext cx="1350904" cy="543550"/>
      </dsp:txXfrm>
    </dsp:sp>
    <dsp:sp modelId="{DD90454D-758C-4CAB-99FC-4DB5B0DB24D1}">
      <dsp:nvSpPr>
        <dsp:cNvPr id="0" name=""/>
        <dsp:cNvSpPr/>
      </dsp:nvSpPr>
      <dsp:spPr>
        <a:xfrm>
          <a:off x="1288036" y="1932625"/>
          <a:ext cx="1932625" cy="193262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i="1" kern="1200"/>
            <a:t>Diagnosticada con un mioma.9%</a:t>
          </a:r>
          <a:endParaRPr lang="en-US" sz="1400" kern="1200" dirty="0"/>
        </a:p>
      </dsp:txBody>
      <dsp:txXfrm>
        <a:off x="1571062" y="2415781"/>
        <a:ext cx="1366572" cy="966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80F14-E143-4187-B483-BDAEB4F15C0C}">
      <dsp:nvSpPr>
        <dsp:cNvPr id="0" name=""/>
        <dsp:cNvSpPr/>
      </dsp:nvSpPr>
      <dsp:spPr>
        <a:xfrm rot="10800000">
          <a:off x="0" y="0"/>
          <a:ext cx="518159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i="1" kern="1200" dirty="0" smtClean="0">
              <a:solidFill>
                <a:srgbClr val="717171">
                  <a:lumMod val="50000"/>
                </a:srgbClr>
              </a:solidFill>
            </a:rPr>
            <a:t>Tratamiento con medicamentos para evitar la cirugía y sus posibles complicaciones</a:t>
          </a:r>
          <a:endParaRPr lang="en-US" sz="1800" kern="1200" dirty="0">
            <a:solidFill>
              <a:schemeClr val="tx1">
                <a:lumMod val="50000"/>
              </a:schemeClr>
            </a:solidFill>
          </a:endParaRPr>
        </a:p>
      </dsp:txBody>
      <dsp:txXfrm rot="-10800000">
        <a:off x="906779" y="0"/>
        <a:ext cx="3368039" cy="694943"/>
      </dsp:txXfrm>
    </dsp:sp>
    <dsp:sp modelId="{A77C15E6-E08F-43F8-A6FD-85052D3A0D8A}">
      <dsp:nvSpPr>
        <dsp:cNvPr id="0" name=""/>
        <dsp:cNvSpPr/>
      </dsp:nvSpPr>
      <dsp:spPr>
        <a:xfrm rot="10800000">
          <a:off x="518159" y="687237"/>
          <a:ext cx="414527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i="1" kern="1200" dirty="0" smtClean="0">
              <a:solidFill>
                <a:schemeClr val="tx1">
                  <a:lumMod val="50000"/>
                </a:schemeClr>
              </a:solidFill>
            </a:rPr>
            <a:t>Tratamiento con medicamentos para manejar los síntomas leves</a:t>
          </a:r>
          <a:endParaRPr lang="en-US" sz="1600" kern="1200" dirty="0">
            <a:solidFill>
              <a:schemeClr val="tx1">
                <a:lumMod val="50000"/>
              </a:schemeClr>
            </a:solidFill>
          </a:endParaRPr>
        </a:p>
      </dsp:txBody>
      <dsp:txXfrm rot="-10800000">
        <a:off x="1243583" y="687237"/>
        <a:ext cx="2694431" cy="694943"/>
      </dsp:txXfrm>
    </dsp:sp>
    <dsp:sp modelId="{BA2DA863-6082-4FF3-954B-CF8AD54824B6}">
      <dsp:nvSpPr>
        <dsp:cNvPr id="0" name=""/>
        <dsp:cNvSpPr/>
      </dsp:nvSpPr>
      <dsp:spPr>
        <a:xfrm rot="10800000">
          <a:off x="1036319" y="1389888"/>
          <a:ext cx="310895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i="1" kern="1200" dirty="0">
              <a:solidFill>
                <a:schemeClr val="tx1">
                  <a:lumMod val="50000"/>
                </a:schemeClr>
              </a:solidFill>
            </a:rPr>
            <a:t>Cirugía para dar una solución final</a:t>
          </a:r>
          <a:endParaRPr lang="hu-HU" sz="1400" kern="1200" dirty="0">
            <a:solidFill>
              <a:schemeClr val="tx1">
                <a:lumMod val="50000"/>
              </a:schemeClr>
            </a:solidFill>
          </a:endParaRPr>
        </a:p>
      </dsp:txBody>
      <dsp:txXfrm rot="-10800000">
        <a:off x="1580387" y="1389888"/>
        <a:ext cx="2020823" cy="694943"/>
      </dsp:txXfrm>
    </dsp:sp>
    <dsp:sp modelId="{70CF673D-FE31-4E87-AB1E-82FA5120DAB7}">
      <dsp:nvSpPr>
        <dsp:cNvPr id="0" name=""/>
        <dsp:cNvSpPr/>
      </dsp:nvSpPr>
      <dsp:spPr>
        <a:xfrm rot="10800000">
          <a:off x="1554479" y="2084831"/>
          <a:ext cx="207263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i="1" kern="1200" dirty="0" smtClean="0">
              <a:solidFill>
                <a:schemeClr val="tx1">
                  <a:lumMod val="50000"/>
                </a:schemeClr>
              </a:solidFill>
            </a:rPr>
            <a:t>Tratamiento médico que evite la infertilidad</a:t>
          </a:r>
          <a:endParaRPr lang="hu-HU" sz="1200" kern="1200" dirty="0">
            <a:solidFill>
              <a:schemeClr val="tx1">
                <a:lumMod val="50000"/>
              </a:schemeClr>
            </a:solidFill>
          </a:endParaRPr>
        </a:p>
      </dsp:txBody>
      <dsp:txXfrm rot="-10800000">
        <a:off x="1917191" y="2084831"/>
        <a:ext cx="1347215" cy="694943"/>
      </dsp:txXfrm>
    </dsp:sp>
    <dsp:sp modelId="{90DB8454-6E04-46E1-9729-3DEF42B052EF}">
      <dsp:nvSpPr>
        <dsp:cNvPr id="0" name=""/>
        <dsp:cNvSpPr/>
      </dsp:nvSpPr>
      <dsp:spPr>
        <a:xfrm rot="10800000">
          <a:off x="2072639" y="2779775"/>
          <a:ext cx="103631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50000"/>
              </a:schemeClr>
            </a:solidFill>
          </a:endParaRPr>
        </a:p>
      </dsp:txBody>
      <dsp:txXfrm rot="-10800000">
        <a:off x="2072639" y="2779775"/>
        <a:ext cx="1036319" cy="694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80F14-E143-4187-B483-BDAEB4F15C0C}">
      <dsp:nvSpPr>
        <dsp:cNvPr id="0" name=""/>
        <dsp:cNvSpPr/>
      </dsp:nvSpPr>
      <dsp:spPr>
        <a:xfrm rot="10800000">
          <a:off x="0" y="44288"/>
          <a:ext cx="5181600"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i="1" kern="1200" dirty="0" smtClean="0">
              <a:solidFill>
                <a:srgbClr val="717171">
                  <a:lumMod val="50000"/>
                </a:srgbClr>
              </a:solidFill>
            </a:rPr>
            <a:t>Tratamiento con medicamentos para evitar la cirugía y sus posibles complicaciones</a:t>
          </a:r>
          <a:endParaRPr lang="en-US" sz="1800" kern="1200" dirty="0">
            <a:solidFill>
              <a:schemeClr val="tx1">
                <a:lumMod val="50000"/>
              </a:schemeClr>
            </a:solidFill>
          </a:endParaRPr>
        </a:p>
      </dsp:txBody>
      <dsp:txXfrm rot="-10800000">
        <a:off x="906779" y="44288"/>
        <a:ext cx="3368040" cy="694943"/>
      </dsp:txXfrm>
    </dsp:sp>
    <dsp:sp modelId="{A77C15E6-E08F-43F8-A6FD-85052D3A0D8A}">
      <dsp:nvSpPr>
        <dsp:cNvPr id="0" name=""/>
        <dsp:cNvSpPr/>
      </dsp:nvSpPr>
      <dsp:spPr>
        <a:xfrm rot="10800000">
          <a:off x="541456" y="724124"/>
          <a:ext cx="4145280"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i="1" kern="1200" dirty="0" smtClean="0">
              <a:solidFill>
                <a:schemeClr val="tx1">
                  <a:lumMod val="50000"/>
                </a:schemeClr>
              </a:solidFill>
            </a:rPr>
            <a:t>Tratamiento con medicamentos para manejar los síntomas leves</a:t>
          </a:r>
          <a:endParaRPr lang="en-US" sz="1800" kern="1200" dirty="0">
            <a:solidFill>
              <a:schemeClr val="tx1">
                <a:lumMod val="50000"/>
              </a:schemeClr>
            </a:solidFill>
          </a:endParaRPr>
        </a:p>
      </dsp:txBody>
      <dsp:txXfrm rot="-10800000">
        <a:off x="1266880" y="724124"/>
        <a:ext cx="2694432" cy="694943"/>
      </dsp:txXfrm>
    </dsp:sp>
    <dsp:sp modelId="{BA2DA863-6082-4FF3-954B-CF8AD54824B6}">
      <dsp:nvSpPr>
        <dsp:cNvPr id="0" name=""/>
        <dsp:cNvSpPr/>
      </dsp:nvSpPr>
      <dsp:spPr>
        <a:xfrm rot="10800000">
          <a:off x="1036320" y="1389888"/>
          <a:ext cx="3108959"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i="1" kern="1200" dirty="0">
              <a:solidFill>
                <a:schemeClr val="tx1">
                  <a:lumMod val="50000"/>
                </a:schemeClr>
              </a:solidFill>
            </a:rPr>
            <a:t>Tratamiento médico que evite la infertilidad</a:t>
          </a:r>
          <a:endParaRPr lang="en-US" sz="1400" kern="1200" dirty="0">
            <a:solidFill>
              <a:schemeClr val="tx1">
                <a:lumMod val="50000"/>
              </a:schemeClr>
            </a:solidFill>
          </a:endParaRPr>
        </a:p>
      </dsp:txBody>
      <dsp:txXfrm rot="-10800000">
        <a:off x="1580387" y="1389888"/>
        <a:ext cx="2020824" cy="694943"/>
      </dsp:txXfrm>
    </dsp:sp>
    <dsp:sp modelId="{70CF673D-FE31-4E87-AB1E-82FA5120DAB7}">
      <dsp:nvSpPr>
        <dsp:cNvPr id="0" name=""/>
        <dsp:cNvSpPr/>
      </dsp:nvSpPr>
      <dsp:spPr>
        <a:xfrm rot="10800000">
          <a:off x="1554479" y="2084831"/>
          <a:ext cx="2072640"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i="1" kern="1200" dirty="0" smtClean="0">
              <a:solidFill>
                <a:schemeClr val="tx1">
                  <a:lumMod val="50000"/>
                </a:schemeClr>
              </a:solidFill>
            </a:rPr>
            <a:t>Cirugía para dar una solución final</a:t>
          </a:r>
          <a:endParaRPr lang="en-US" sz="1200" kern="1200" dirty="0">
            <a:solidFill>
              <a:schemeClr val="tx1">
                <a:lumMod val="50000"/>
              </a:schemeClr>
            </a:solidFill>
          </a:endParaRPr>
        </a:p>
      </dsp:txBody>
      <dsp:txXfrm rot="-10800000">
        <a:off x="1917191" y="2084831"/>
        <a:ext cx="1347216" cy="694943"/>
      </dsp:txXfrm>
    </dsp:sp>
    <dsp:sp modelId="{90DB8454-6E04-46E1-9729-3DEF42B052EF}">
      <dsp:nvSpPr>
        <dsp:cNvPr id="0" name=""/>
        <dsp:cNvSpPr/>
      </dsp:nvSpPr>
      <dsp:spPr>
        <a:xfrm rot="10800000">
          <a:off x="2072640" y="2779775"/>
          <a:ext cx="1036320" cy="694943"/>
        </a:xfrm>
        <a:prstGeom prst="trapezoid">
          <a:avLst>
            <a:gd name="adj" fmla="val 74561"/>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50000"/>
              </a:schemeClr>
            </a:solidFill>
          </a:endParaRPr>
        </a:p>
      </dsp:txBody>
      <dsp:txXfrm rot="-10800000">
        <a:off x="2072640" y="2779775"/>
        <a:ext cx="1036320" cy="694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9FCFD-538D-4A52-AEAF-09A7B3EEF538}">
      <dsp:nvSpPr>
        <dsp:cNvPr id="0" name=""/>
        <dsp:cNvSpPr/>
      </dsp:nvSpPr>
      <dsp:spPr>
        <a:xfrm>
          <a:off x="1288752" y="0"/>
          <a:ext cx="3353076" cy="3353076"/>
        </a:xfrm>
        <a:prstGeom prst="ellips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i="1" kern="1200" dirty="0"/>
            <a:t>Les preocupa o les preocupará en un futuro</a:t>
          </a:r>
          <a:endParaRPr lang="en-US" sz="900" kern="1200" dirty="0">
            <a:solidFill>
              <a:schemeClr val="bg1"/>
            </a:solidFill>
          </a:endParaRPr>
        </a:p>
      </dsp:txBody>
      <dsp:txXfrm>
        <a:off x="2496529" y="167653"/>
        <a:ext cx="937520" cy="502961"/>
      </dsp:txXfrm>
    </dsp:sp>
    <dsp:sp modelId="{75DADD03-EE8F-42B2-AE92-74252B2DE7D2}">
      <dsp:nvSpPr>
        <dsp:cNvPr id="0" name=""/>
        <dsp:cNvSpPr/>
      </dsp:nvSpPr>
      <dsp:spPr>
        <a:xfrm>
          <a:off x="1510980" y="670615"/>
          <a:ext cx="2908619" cy="2682460"/>
        </a:xfrm>
        <a:prstGeom prst="ellipse">
          <a:avLst/>
        </a:prstGeom>
        <a:solidFill>
          <a:schemeClr val="accent3">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i="1" kern="1200" dirty="0"/>
            <a:t>Consultan con su ginecólogo</a:t>
          </a:r>
          <a:endParaRPr lang="en-US" sz="1100" kern="1200" dirty="0">
            <a:solidFill>
              <a:schemeClr val="bg1"/>
            </a:solidFill>
          </a:endParaRPr>
        </a:p>
      </dsp:txBody>
      <dsp:txXfrm>
        <a:off x="2457008" y="831562"/>
        <a:ext cx="1016562" cy="482842"/>
      </dsp:txXfrm>
    </dsp:sp>
    <dsp:sp modelId="{C5C54BB8-8321-492D-BA40-35C2377FFF2E}">
      <dsp:nvSpPr>
        <dsp:cNvPr id="0" name=""/>
        <dsp:cNvSpPr/>
      </dsp:nvSpPr>
      <dsp:spPr>
        <a:xfrm>
          <a:off x="1959367" y="1341230"/>
          <a:ext cx="2011845" cy="2011845"/>
        </a:xfrm>
        <a:prstGeom prst="ellipse">
          <a:avLst/>
        </a:prstGeom>
        <a:solidFill>
          <a:schemeClr val="accent3">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i="1" kern="1200" dirty="0">
              <a:solidFill>
                <a:schemeClr val="tx1">
                  <a:lumMod val="50000"/>
                </a:schemeClr>
              </a:solidFill>
            </a:rPr>
            <a:t>Utilizan cualquier método para la concepción.</a:t>
          </a:r>
          <a:endParaRPr lang="en-US" sz="900" kern="1200" dirty="0">
            <a:solidFill>
              <a:schemeClr val="tx1">
                <a:lumMod val="50000"/>
              </a:schemeClr>
            </a:solidFill>
          </a:endParaRPr>
        </a:p>
      </dsp:txBody>
      <dsp:txXfrm>
        <a:off x="2496529" y="1492118"/>
        <a:ext cx="937520" cy="452665"/>
      </dsp:txXfrm>
    </dsp:sp>
    <dsp:sp modelId="{13015B7D-A965-4B12-A20E-4ACC0DFD6CF1}">
      <dsp:nvSpPr>
        <dsp:cNvPr id="0" name=""/>
        <dsp:cNvSpPr/>
      </dsp:nvSpPr>
      <dsp:spPr>
        <a:xfrm>
          <a:off x="2213309" y="2011845"/>
          <a:ext cx="1503961" cy="1341230"/>
        </a:xfrm>
        <a:prstGeom prst="ellipse">
          <a:avLst/>
        </a:prstGeom>
        <a:solidFill>
          <a:schemeClr val="accent3">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i="1" kern="1200" dirty="0">
              <a:solidFill>
                <a:schemeClr val="tx1">
                  <a:lumMod val="50000"/>
                </a:schemeClr>
              </a:solidFill>
            </a:rPr>
            <a:t>Interesadas, recaban información</a:t>
          </a:r>
          <a:endParaRPr lang="en-US" sz="1100" kern="1200" dirty="0">
            <a:solidFill>
              <a:schemeClr val="tx1">
                <a:lumMod val="50000"/>
              </a:schemeClr>
            </a:solidFill>
          </a:endParaRPr>
        </a:p>
      </dsp:txBody>
      <dsp:txXfrm>
        <a:off x="2433559" y="2347153"/>
        <a:ext cx="1063461" cy="670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9FCFD-538D-4A52-AEAF-09A7B3EEF538}">
      <dsp:nvSpPr>
        <dsp:cNvPr id="0" name=""/>
        <dsp:cNvSpPr/>
      </dsp:nvSpPr>
      <dsp:spPr>
        <a:xfrm>
          <a:off x="1288752" y="0"/>
          <a:ext cx="3353076" cy="3353076"/>
        </a:xfrm>
        <a:prstGeom prst="ellipse">
          <a:avLst/>
        </a:prstGeom>
        <a:solidFill>
          <a:schemeClr val="bg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i="1" kern="1200" dirty="0"/>
            <a:t>Interesadas, recaban información</a:t>
          </a:r>
          <a:endParaRPr lang="en-US" sz="1100" kern="1200" dirty="0"/>
        </a:p>
      </dsp:txBody>
      <dsp:txXfrm>
        <a:off x="2496529" y="167653"/>
        <a:ext cx="937520" cy="502961"/>
      </dsp:txXfrm>
    </dsp:sp>
    <dsp:sp modelId="{75DADD03-EE8F-42B2-AE92-74252B2DE7D2}">
      <dsp:nvSpPr>
        <dsp:cNvPr id="0" name=""/>
        <dsp:cNvSpPr/>
      </dsp:nvSpPr>
      <dsp:spPr>
        <a:xfrm>
          <a:off x="1510980" y="670615"/>
          <a:ext cx="2908619" cy="2682460"/>
        </a:xfrm>
        <a:prstGeom prst="ellipse">
          <a:avLst/>
        </a:prstGeom>
        <a:solidFill>
          <a:schemeClr val="bg1">
            <a:lumMod val="6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i="1" kern="1200" dirty="0"/>
            <a:t>Utilizan cualquier método para la concepción.</a:t>
          </a:r>
          <a:endParaRPr lang="en-US" sz="1000" kern="1200" dirty="0"/>
        </a:p>
      </dsp:txBody>
      <dsp:txXfrm>
        <a:off x="2457008" y="831562"/>
        <a:ext cx="1016562" cy="482842"/>
      </dsp:txXfrm>
    </dsp:sp>
    <dsp:sp modelId="{C5C54BB8-8321-492D-BA40-35C2377FFF2E}">
      <dsp:nvSpPr>
        <dsp:cNvPr id="0" name=""/>
        <dsp:cNvSpPr/>
      </dsp:nvSpPr>
      <dsp:spPr>
        <a:xfrm>
          <a:off x="1815781" y="1341230"/>
          <a:ext cx="2299016" cy="2011845"/>
        </a:xfrm>
        <a:prstGeom prst="ellipse">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i="1" kern="1200" dirty="0">
              <a:solidFill>
                <a:schemeClr val="tx1">
                  <a:lumMod val="50000"/>
                </a:schemeClr>
              </a:solidFill>
            </a:rPr>
            <a:t>Consultan con su ginecólogo</a:t>
          </a:r>
          <a:endParaRPr lang="en-US" sz="1100" kern="1200" dirty="0">
            <a:solidFill>
              <a:schemeClr val="tx1">
                <a:lumMod val="50000"/>
              </a:schemeClr>
            </a:solidFill>
          </a:endParaRPr>
        </a:p>
      </dsp:txBody>
      <dsp:txXfrm>
        <a:off x="2429619" y="1492118"/>
        <a:ext cx="1071341" cy="452665"/>
      </dsp:txXfrm>
    </dsp:sp>
    <dsp:sp modelId="{13015B7D-A965-4B12-A20E-4ACC0DFD6CF1}">
      <dsp:nvSpPr>
        <dsp:cNvPr id="0" name=""/>
        <dsp:cNvSpPr/>
      </dsp:nvSpPr>
      <dsp:spPr>
        <a:xfrm>
          <a:off x="2213309" y="2011845"/>
          <a:ext cx="1503961" cy="1341230"/>
        </a:xfrm>
        <a:prstGeom prst="ellipse">
          <a:avLst/>
        </a:prstGeom>
        <a:solidFill>
          <a:schemeClr val="bg1">
            <a:lumMod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i="1" kern="1200" dirty="0">
              <a:solidFill>
                <a:schemeClr val="tx1">
                  <a:lumMod val="50000"/>
                </a:schemeClr>
              </a:solidFill>
            </a:rPr>
            <a:t>Les preocupa o les preocupará en un futuro</a:t>
          </a:r>
          <a:endParaRPr lang="en-US" sz="1100" kern="1200" dirty="0">
            <a:solidFill>
              <a:schemeClr val="tx1">
                <a:lumMod val="50000"/>
              </a:schemeClr>
            </a:solidFill>
          </a:endParaRPr>
        </a:p>
      </dsp:txBody>
      <dsp:txXfrm>
        <a:off x="2433559" y="2347153"/>
        <a:ext cx="1063461" cy="67061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EA409B-FB44-46BD-BF0F-27E0DB49F56D}" type="datetimeFigureOut">
              <a:rPr lang="en-US" smtClean="0"/>
              <a:pPr/>
              <a:t>12/20/2018</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F87DA55-0069-4059-ADCD-26F6E1D59E27}" type="slidenum">
              <a:rPr lang="en-US" smtClean="0"/>
              <a:pPr/>
              <a:t>‹Nº›</a:t>
            </a:fld>
            <a:endParaRPr lang="en-US"/>
          </a:p>
        </p:txBody>
      </p:sp>
    </p:spTree>
    <p:extLst>
      <p:ext uri="{BB962C8B-B14F-4D97-AF65-F5344CB8AC3E}">
        <p14:creationId xmlns:p14="http://schemas.microsoft.com/office/powerpoint/2010/main" val="4049077854"/>
      </p:ext>
    </p:extLst>
  </p:cSld>
  <p:clrMap bg1="lt1" tx1="dk1" bg2="lt2" tx2="dk2" accent1="accent1" accent2="accent2" accent3="accent3" accent4="accent4" accent5="accent5" accent6="accent6" hlink="hlink" folHlink="folHlink"/>
  <p:notesStyle>
    <a:lvl1pPr marL="0" algn="l" defTabSz="1218936" rtl="0" eaLnBrk="1" latinLnBrk="0" hangingPunct="1">
      <a:defRPr sz="1600" kern="1200">
        <a:solidFill>
          <a:schemeClr val="tx1"/>
        </a:solidFill>
        <a:latin typeface="+mn-lt"/>
        <a:ea typeface="+mn-ea"/>
        <a:cs typeface="+mn-cs"/>
      </a:defRPr>
    </a:lvl1pPr>
    <a:lvl2pPr marL="609468"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4" algn="l" defTabSz="1218936" rtl="0" eaLnBrk="1" latinLnBrk="0" hangingPunct="1">
      <a:defRPr sz="1600" kern="1200">
        <a:solidFill>
          <a:schemeClr val="tx1"/>
        </a:solidFill>
        <a:latin typeface="+mn-lt"/>
        <a:ea typeface="+mn-ea"/>
        <a:cs typeface="+mn-cs"/>
      </a:defRPr>
    </a:lvl4pPr>
    <a:lvl5pPr marL="2437872" algn="l" defTabSz="1218936" rtl="0" eaLnBrk="1" latinLnBrk="0" hangingPunct="1">
      <a:defRPr sz="1600" kern="1200">
        <a:solidFill>
          <a:schemeClr val="tx1"/>
        </a:solidFill>
        <a:latin typeface="+mn-lt"/>
        <a:ea typeface="+mn-ea"/>
        <a:cs typeface="+mn-cs"/>
      </a:defRPr>
    </a:lvl5pPr>
    <a:lvl6pPr marL="3047340" algn="l" defTabSz="1218936" rtl="0" eaLnBrk="1" latinLnBrk="0" hangingPunct="1">
      <a:defRPr sz="1600" kern="1200">
        <a:solidFill>
          <a:schemeClr val="tx1"/>
        </a:solidFill>
        <a:latin typeface="+mn-lt"/>
        <a:ea typeface="+mn-ea"/>
        <a:cs typeface="+mn-cs"/>
      </a:defRPr>
    </a:lvl6pPr>
    <a:lvl7pPr marL="3656808" algn="l" defTabSz="1218936" rtl="0" eaLnBrk="1" latinLnBrk="0" hangingPunct="1">
      <a:defRPr sz="1600" kern="1200">
        <a:solidFill>
          <a:schemeClr val="tx1"/>
        </a:solidFill>
        <a:latin typeface="+mn-lt"/>
        <a:ea typeface="+mn-ea"/>
        <a:cs typeface="+mn-cs"/>
      </a:defRPr>
    </a:lvl7pPr>
    <a:lvl8pPr marL="4266275" algn="l" defTabSz="1218936" rtl="0" eaLnBrk="1" latinLnBrk="0" hangingPunct="1">
      <a:defRPr sz="1600" kern="1200">
        <a:solidFill>
          <a:schemeClr val="tx1"/>
        </a:solidFill>
        <a:latin typeface="+mn-lt"/>
        <a:ea typeface="+mn-ea"/>
        <a:cs typeface="+mn-cs"/>
      </a:defRPr>
    </a:lvl8pPr>
    <a:lvl9pPr marL="4875744"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F87DA55-0069-4059-ADCD-26F6E1D59E27}" type="slidenum">
              <a:rPr lang="en-US" smtClean="0"/>
              <a:pPr/>
              <a:t>1</a:t>
            </a:fld>
            <a:endParaRPr lang="en-US"/>
          </a:p>
        </p:txBody>
      </p:sp>
    </p:spTree>
    <p:extLst>
      <p:ext uri="{BB962C8B-B14F-4D97-AF65-F5344CB8AC3E}">
        <p14:creationId xmlns:p14="http://schemas.microsoft.com/office/powerpoint/2010/main" val="92572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noProof="0" dirty="0"/>
          </a:p>
        </p:txBody>
      </p:sp>
      <p:sp>
        <p:nvSpPr>
          <p:cNvPr id="4" name="3 Marcador de número de diapositiva"/>
          <p:cNvSpPr>
            <a:spLocks noGrp="1"/>
          </p:cNvSpPr>
          <p:nvPr>
            <p:ph type="sldNum" sz="quarter" idx="10"/>
          </p:nvPr>
        </p:nvSpPr>
        <p:spPr/>
        <p:txBody>
          <a:bodyPr/>
          <a:lstStyle/>
          <a:p>
            <a:fld id="{6F87DA55-0069-4059-ADCD-26F6E1D59E2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8488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F87DA55-0069-4059-ADCD-26F6E1D59E27}" type="slidenum">
              <a:rPr lang="en-US" smtClean="0"/>
              <a:pPr/>
              <a:t>16</a:t>
            </a:fld>
            <a:endParaRPr lang="en-US"/>
          </a:p>
        </p:txBody>
      </p:sp>
    </p:spTree>
    <p:extLst>
      <p:ext uri="{BB962C8B-B14F-4D97-AF65-F5344CB8AC3E}">
        <p14:creationId xmlns:p14="http://schemas.microsoft.com/office/powerpoint/2010/main" val="12288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F87DA55-0069-4059-ADCD-26F6E1D59E27}" type="slidenum">
              <a:rPr lang="en-US" smtClean="0"/>
              <a:pPr/>
              <a:t>17</a:t>
            </a:fld>
            <a:endParaRPr lang="en-US"/>
          </a:p>
        </p:txBody>
      </p:sp>
    </p:spTree>
    <p:extLst>
      <p:ext uri="{BB962C8B-B14F-4D97-AF65-F5344CB8AC3E}">
        <p14:creationId xmlns:p14="http://schemas.microsoft.com/office/powerpoint/2010/main" val="27956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DA55-0069-4059-ADCD-26F6E1D59E27}" type="slidenum">
              <a:rPr lang="en-US" smtClean="0"/>
              <a:pPr/>
              <a:t>18</a:t>
            </a:fld>
            <a:endParaRPr lang="en-US"/>
          </a:p>
        </p:txBody>
      </p:sp>
    </p:spTree>
    <p:extLst>
      <p:ext uri="{BB962C8B-B14F-4D97-AF65-F5344CB8AC3E}">
        <p14:creationId xmlns:p14="http://schemas.microsoft.com/office/powerpoint/2010/main" val="317498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z</a:t>
            </a:r>
          </a:p>
        </p:txBody>
      </p:sp>
      <p:sp>
        <p:nvSpPr>
          <p:cNvPr id="4" name="Marcador de número de diapositiva 3"/>
          <p:cNvSpPr>
            <a:spLocks noGrp="1"/>
          </p:cNvSpPr>
          <p:nvPr>
            <p:ph type="sldNum" sz="quarter" idx="5"/>
          </p:nvPr>
        </p:nvSpPr>
        <p:spPr/>
        <p:txBody>
          <a:bodyPr/>
          <a:lstStyle/>
          <a:p>
            <a:fld id="{6F87DA55-0069-4059-ADCD-26F6E1D59E2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043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741" y="561247"/>
            <a:ext cx="2051466" cy="417127"/>
          </a:xfrm>
          <a:prstGeom prst="rect">
            <a:avLst/>
          </a:prstGeom>
        </p:spPr>
      </p:pic>
      <p:pic>
        <p:nvPicPr>
          <p:cNvPr id="11" name="Picture 4"/>
          <p:cNvPicPr>
            <a:picLocks noChangeAspect="1" noChangeArrowheads="1"/>
          </p:cNvPicPr>
          <p:nvPr userDrawn="1"/>
        </p:nvPicPr>
        <p:blipFill>
          <a:blip r:embed="rId3" cstate="print"/>
          <a:srcRect/>
          <a:stretch>
            <a:fillRect/>
          </a:stretch>
        </p:blipFill>
        <p:spPr bwMode="auto">
          <a:xfrm>
            <a:off x="7999412" y="383734"/>
            <a:ext cx="3852104" cy="772152"/>
          </a:xfrm>
          <a:prstGeom prst="rect">
            <a:avLst/>
          </a:prstGeom>
          <a:noFill/>
          <a:ln w="9525">
            <a:noFill/>
            <a:miter lim="800000"/>
            <a:headEnd/>
            <a:tailEnd/>
          </a:ln>
        </p:spPr>
      </p:pic>
      <p:pic>
        <p:nvPicPr>
          <p:cNvPr id="6" name="Imagen 3"/>
          <p:cNvPicPr>
            <a:picLocks noChangeAspect="1"/>
          </p:cNvPicPr>
          <p:nvPr userDrawn="1"/>
        </p:nvPicPr>
        <p:blipFill rotWithShape="1">
          <a:blip r:embed="rId4">
            <a:extLst>
              <a:ext uri="{28A0092B-C50C-407E-A947-70E740481C1C}">
                <a14:useLocalDpi xmlns:a14="http://schemas.microsoft.com/office/drawing/2010/main" val="0"/>
              </a:ext>
            </a:extLst>
          </a:blip>
          <a:srcRect t="28889" r="37042"/>
          <a:stretch/>
        </p:blipFill>
        <p:spPr>
          <a:xfrm>
            <a:off x="0" y="1981200"/>
            <a:ext cx="7694612" cy="4876800"/>
          </a:xfrm>
          <a:prstGeom prst="rect">
            <a:avLst/>
          </a:prstGeom>
        </p:spPr>
      </p:pic>
      <p:pic>
        <p:nvPicPr>
          <p:cNvPr id="7" name="Imagen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5412" y="4953000"/>
            <a:ext cx="1524000" cy="1524000"/>
          </a:xfrm>
          <a:prstGeom prst="rect">
            <a:avLst/>
          </a:prstGeom>
        </p:spPr>
      </p:pic>
    </p:spTree>
    <p:extLst>
      <p:ext uri="{BB962C8B-B14F-4D97-AF65-F5344CB8AC3E}">
        <p14:creationId xmlns:p14="http://schemas.microsoft.com/office/powerpoint/2010/main" val="3976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 y="1791"/>
            <a:ext cx="12209027" cy="6854414"/>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756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06" y="281681"/>
            <a:ext cx="11463889" cy="404119"/>
          </a:xfrm>
          <a:prstGeom prst="rect">
            <a:avLst/>
          </a:prstGeom>
        </p:spPr>
        <p:txBody>
          <a:bodyPr vert="horz" lIns="0" tIns="0" rIns="0" bIns="0" rtlCol="0" anchor="t">
            <a:noAutofit/>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
        <p:nvSpPr>
          <p:cNvPr id="2" name="Rectangle 1"/>
          <p:cNvSpPr/>
          <p:nvPr userDrawn="1"/>
        </p:nvSpPr>
        <p:spPr>
          <a:xfrm>
            <a:off x="11047412" y="0"/>
            <a:ext cx="990600" cy="68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cxnSp>
        <p:nvCxnSpPr>
          <p:cNvPr id="9"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1"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1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06" y="281681"/>
            <a:ext cx="11463889" cy="404119"/>
          </a:xfrm>
          <a:prstGeom prst="rect">
            <a:avLst/>
          </a:prstGeom>
        </p:spPr>
        <p:txBody>
          <a:bodyPr vert="horz" lIns="0" tIns="0" rIns="0" bIns="0" rtlCol="0" anchor="t">
            <a:noAutofit/>
          </a:bodyPr>
          <a:lstStyle/>
          <a:p>
            <a:r>
              <a:rPr lang="en-US"/>
              <a:t>Click to edit Master title style</a:t>
            </a:r>
            <a:endParaRPr lang="en-GB" dirty="0"/>
          </a:p>
        </p:txBody>
      </p:sp>
      <p:sp>
        <p:nvSpPr>
          <p:cNvPr id="9" name="Text Placeholder 2"/>
          <p:cNvSpPr>
            <a:spLocks noGrp="1"/>
          </p:cNvSpPr>
          <p:nvPr>
            <p:ph type="body" sz="quarter" idx="16"/>
          </p:nvPr>
        </p:nvSpPr>
        <p:spPr>
          <a:xfrm>
            <a:off x="357096" y="909637"/>
            <a:ext cx="11474342" cy="396875"/>
          </a:xfrm>
        </p:spPr>
        <p:txBody>
          <a:bodyPr/>
          <a:lstStyle>
            <a:lvl1pPr>
              <a:defRPr lang="en-US" sz="1600" kern="1200" dirty="0">
                <a:solidFill>
                  <a:srgbClr val="00336E"/>
                </a:solidFill>
                <a:latin typeface="+mn-lt"/>
                <a:ea typeface="+mn-ea"/>
                <a:cs typeface="+mn-cs"/>
              </a:defRPr>
            </a:lvl1pPr>
          </a:lstStyle>
          <a:p>
            <a:pPr lvl="0"/>
            <a:r>
              <a:rPr lang="en-US" dirty="0"/>
              <a:t>Click to edit Master text styles</a:t>
            </a:r>
          </a:p>
        </p:txBody>
      </p:sp>
      <p:sp>
        <p:nvSpPr>
          <p:cNvPr id="8" name="Text Placeholder 17"/>
          <p:cNvSpPr>
            <a:spLocks noGrp="1"/>
          </p:cNvSpPr>
          <p:nvPr>
            <p:ph type="body" sz="quarter" idx="15" hasCustomPrompt="1"/>
          </p:nvPr>
        </p:nvSpPr>
        <p:spPr>
          <a:xfrm>
            <a:off x="6094413" y="6393509"/>
            <a:ext cx="4669562" cy="197792"/>
          </a:xfrm>
        </p:spPr>
        <p:txBody>
          <a:bodyPr anchor="ctr">
            <a:noAutofit/>
          </a:bodyPr>
          <a:lstStyle>
            <a:lvl1pPr>
              <a:spcBef>
                <a:spcPts val="800"/>
              </a:spcBef>
              <a:defRPr sz="11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cxnSp>
        <p:nvCxnSpPr>
          <p:cNvPr id="7"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3"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9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60272" y="1708151"/>
            <a:ext cx="11463525" cy="4018119"/>
          </a:xfrm>
        </p:spPr>
        <p:txBody>
          <a:bodyPr>
            <a:noAutofit/>
          </a:bodyPr>
          <a:lstStyle>
            <a:lvl1pPr>
              <a:defRPr sz="1900">
                <a:solidFill>
                  <a:schemeClr val="tx1"/>
                </a:solidFill>
              </a:defRPr>
            </a:lvl1pPr>
            <a:lvl2pPr>
              <a:spcBef>
                <a:spcPts val="800"/>
              </a:spcBef>
              <a:defRPr sz="1900">
                <a:solidFill>
                  <a:schemeClr val="tx1"/>
                </a:solidFill>
              </a:defRPr>
            </a:lvl2pPr>
            <a:lvl3pPr>
              <a:spcBef>
                <a:spcPts val="800"/>
              </a:spcBef>
              <a:defRPr sz="1900">
                <a:solidFill>
                  <a:schemeClr val="tx1"/>
                </a:solidFill>
              </a:defRPr>
            </a:lvl3pPr>
            <a:lvl4pPr>
              <a:spcBef>
                <a:spcPts val="800"/>
              </a:spcBef>
              <a:defRPr sz="1900">
                <a:solidFill>
                  <a:schemeClr val="tx1"/>
                </a:solidFill>
              </a:defRPr>
            </a:lvl4pPr>
            <a:lvl5pPr>
              <a:spcBef>
                <a:spcPts val="800"/>
              </a:spcBef>
              <a:defRPr sz="1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7"/>
          <p:cNvSpPr>
            <a:spLocks noGrp="1"/>
          </p:cNvSpPr>
          <p:nvPr>
            <p:ph type="body" sz="quarter" idx="15" hasCustomPrompt="1"/>
          </p:nvPr>
        </p:nvSpPr>
        <p:spPr>
          <a:xfrm>
            <a:off x="6094413" y="6393509"/>
            <a:ext cx="4669562" cy="197792"/>
          </a:xfrm>
        </p:spPr>
        <p:txBody>
          <a:bodyPr anchor="ctr">
            <a:noAutofit/>
          </a:bodyPr>
          <a:lstStyle>
            <a:lvl1pPr>
              <a:spcBef>
                <a:spcPts val="800"/>
              </a:spcBef>
              <a:defRPr sz="1100">
                <a:solidFill>
                  <a:schemeClr val="tx1"/>
                </a:solidFill>
              </a:defRPr>
            </a:lvl1pPr>
          </a:lstStyle>
          <a:p>
            <a:pPr lvl="0"/>
            <a:r>
              <a:rPr lang="en-US" dirty="0"/>
              <a:t>Click to add footer text</a:t>
            </a:r>
          </a:p>
        </p:txBody>
      </p:sp>
      <p:sp>
        <p:nvSpPr>
          <p:cNvPr id="8" name="Title Placeholder 1"/>
          <p:cNvSpPr>
            <a:spLocks noGrp="1"/>
          </p:cNvSpPr>
          <p:nvPr>
            <p:ph type="title"/>
          </p:nvPr>
        </p:nvSpPr>
        <p:spPr>
          <a:xfrm>
            <a:off x="359906" y="430720"/>
            <a:ext cx="11463889" cy="404119"/>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sz="quarter" idx="16"/>
          </p:nvPr>
        </p:nvSpPr>
        <p:spPr>
          <a:xfrm>
            <a:off x="357096" y="909637"/>
            <a:ext cx="11474342" cy="396875"/>
          </a:xfrm>
        </p:spPr>
        <p:txBody>
          <a:bodyPr/>
          <a:lstStyle>
            <a:lvl1pPr>
              <a:defRPr sz="1800">
                <a:solidFill>
                  <a:srgbClr val="00336E"/>
                </a:solidFill>
              </a:defRPr>
            </a:lvl1pPr>
          </a:lstStyle>
          <a:p>
            <a:pPr lvl="0"/>
            <a:r>
              <a:rPr lang="en-US"/>
              <a:t>Click to edit Master text styles</a:t>
            </a:r>
          </a:p>
        </p:txBody>
      </p:sp>
      <p:sp>
        <p:nvSpPr>
          <p:cNvPr id="7"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cxnSp>
        <p:nvCxnSpPr>
          <p:cNvPr id="10"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2"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39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272" y="2984856"/>
            <a:ext cx="11463525" cy="1585557"/>
          </a:xfrm>
        </p:spPr>
        <p:txBody>
          <a:bodyPr anchor="t"/>
          <a:lstStyle>
            <a:lvl1pPr algn="l">
              <a:spcBef>
                <a:spcPts val="267"/>
              </a:spcBef>
              <a:defRPr sz="3200" b="1">
                <a:solidFill>
                  <a:schemeClr val="tx1"/>
                </a:solidFill>
              </a:defRPr>
            </a:lvl1pPr>
            <a:lvl2pPr marL="0" indent="0" algn="l">
              <a:spcBef>
                <a:spcPts val="267"/>
              </a:spcBef>
              <a:buNone/>
              <a:defRPr sz="29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08" y="2564673"/>
            <a:ext cx="976422" cy="411163"/>
          </a:xfrm>
        </p:spPr>
        <p:txBody>
          <a:bodyPr anchor="t"/>
          <a:lstStyle>
            <a:lvl1pPr algn="l">
              <a:spcBef>
                <a:spcPts val="267"/>
              </a:spcBef>
              <a:defRPr sz="3200" b="1">
                <a:solidFill>
                  <a:schemeClr val="tx1"/>
                </a:solidFill>
              </a:defRPr>
            </a:lvl1pPr>
            <a:lvl2pPr marL="0" indent="0" algn="l">
              <a:spcBef>
                <a:spcPts val="267"/>
              </a:spcBef>
              <a:buNone/>
              <a:defRPr sz="29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
        <p:nvSpPr>
          <p:cNvPr id="8" name="Text Placeholder 17"/>
          <p:cNvSpPr>
            <a:spLocks noGrp="1"/>
          </p:cNvSpPr>
          <p:nvPr>
            <p:ph type="body" sz="quarter" idx="17" hasCustomPrompt="1"/>
          </p:nvPr>
        </p:nvSpPr>
        <p:spPr>
          <a:xfrm>
            <a:off x="353921" y="6399213"/>
            <a:ext cx="5740491" cy="182563"/>
          </a:xfrm>
        </p:spPr>
        <p:txBody>
          <a:bodyPr anchor="ctr">
            <a:noAutofit/>
          </a:bodyPr>
          <a:lstStyle>
            <a:lvl1pPr>
              <a:defRPr sz="11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6417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62847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741" y="561247"/>
            <a:ext cx="2051466" cy="417127"/>
          </a:xfrm>
          <a:prstGeom prst="rect">
            <a:avLst/>
          </a:prstGeom>
        </p:spPr>
      </p:pic>
      <p:pic>
        <p:nvPicPr>
          <p:cNvPr id="11" name="Picture 4"/>
          <p:cNvPicPr>
            <a:picLocks noChangeAspect="1" noChangeArrowheads="1"/>
          </p:cNvPicPr>
          <p:nvPr userDrawn="1"/>
        </p:nvPicPr>
        <p:blipFill>
          <a:blip r:embed="rId3" cstate="print"/>
          <a:srcRect/>
          <a:stretch>
            <a:fillRect/>
          </a:stretch>
        </p:blipFill>
        <p:spPr bwMode="auto">
          <a:xfrm>
            <a:off x="7999412" y="383734"/>
            <a:ext cx="3852104" cy="772152"/>
          </a:xfrm>
          <a:prstGeom prst="rect">
            <a:avLst/>
          </a:prstGeom>
          <a:noFill/>
          <a:ln w="9525">
            <a:noFill/>
            <a:miter lim="800000"/>
            <a:headEnd/>
            <a:tailEnd/>
          </a:ln>
        </p:spPr>
      </p:pic>
      <p:pic>
        <p:nvPicPr>
          <p:cNvPr id="6" name="Imagen 3"/>
          <p:cNvPicPr>
            <a:picLocks noChangeAspect="1"/>
          </p:cNvPicPr>
          <p:nvPr userDrawn="1"/>
        </p:nvPicPr>
        <p:blipFill rotWithShape="1">
          <a:blip r:embed="rId4">
            <a:extLst>
              <a:ext uri="{28A0092B-C50C-407E-A947-70E740481C1C}">
                <a14:useLocalDpi xmlns:a14="http://schemas.microsoft.com/office/drawing/2010/main" val="0"/>
              </a:ext>
            </a:extLst>
          </a:blip>
          <a:srcRect t="28889" r="37042"/>
          <a:stretch/>
        </p:blipFill>
        <p:spPr>
          <a:xfrm>
            <a:off x="0" y="1981200"/>
            <a:ext cx="7694612" cy="4876800"/>
          </a:xfrm>
          <a:prstGeom prst="rect">
            <a:avLst/>
          </a:prstGeom>
        </p:spPr>
      </p:pic>
      <p:pic>
        <p:nvPicPr>
          <p:cNvPr id="7" name="Imagen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5412" y="4953000"/>
            <a:ext cx="1524000" cy="1524000"/>
          </a:xfrm>
          <a:prstGeom prst="rect">
            <a:avLst/>
          </a:prstGeom>
        </p:spPr>
      </p:pic>
    </p:spTree>
    <p:extLst>
      <p:ext uri="{BB962C8B-B14F-4D97-AF65-F5344CB8AC3E}">
        <p14:creationId xmlns:p14="http://schemas.microsoft.com/office/powerpoint/2010/main" val="22495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4" y="0"/>
            <a:ext cx="12215413" cy="6858000"/>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32233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Blank (White)">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4" y="0"/>
            <a:ext cx="12215413" cy="6857999"/>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202446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White)">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2" y="1792"/>
            <a:ext cx="12209029"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5131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4" y="0"/>
            <a:ext cx="12215413" cy="6858000"/>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113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3" y="0"/>
            <a:ext cx="12215411" cy="6857999"/>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24363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1791"/>
            <a:ext cx="12215413"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61024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791"/>
            <a:ext cx="12215411"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33766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791"/>
            <a:ext cx="12215411" cy="6854415"/>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31051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0" y="1793"/>
            <a:ext cx="12209026" cy="6854414"/>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392156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 y="1791"/>
            <a:ext cx="12209027" cy="6854414"/>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10199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0" y="3584"/>
            <a:ext cx="12209026" cy="6850832"/>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556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1_Blank (White)">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 y="3584"/>
            <a:ext cx="12207633" cy="6850832"/>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142725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2_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pic>
        <p:nvPicPr>
          <p:cNvPr id="5"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5412" y="4953000"/>
            <a:ext cx="1524000" cy="1524000"/>
          </a:xfrm>
          <a:prstGeom prst="rect">
            <a:avLst/>
          </a:prstGeom>
        </p:spPr>
      </p:pic>
      <p:pic>
        <p:nvPicPr>
          <p:cNvPr id="7" name="Imagen 4"/>
          <p:cNvPicPr>
            <a:picLocks noChangeAspect="1"/>
          </p:cNvPicPr>
          <p:nvPr userDrawn="1"/>
        </p:nvPicPr>
        <p:blipFill rotWithShape="1">
          <a:blip r:embed="rId3">
            <a:extLst>
              <a:ext uri="{28A0092B-C50C-407E-A947-70E740481C1C}">
                <a14:useLocalDpi xmlns:a14="http://schemas.microsoft.com/office/drawing/2010/main" val="0"/>
              </a:ext>
            </a:extLst>
          </a:blip>
          <a:srcRect t="27755" b="37765"/>
          <a:stretch/>
        </p:blipFill>
        <p:spPr>
          <a:xfrm>
            <a:off x="4795" y="1904999"/>
            <a:ext cx="12202645" cy="2362201"/>
          </a:xfrm>
          <a:prstGeom prst="rect">
            <a:avLst/>
          </a:prstGeom>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741" y="561247"/>
            <a:ext cx="2051466" cy="417127"/>
          </a:xfrm>
          <a:prstGeom prst="rect">
            <a:avLst/>
          </a:prstGeom>
        </p:spPr>
      </p:pic>
      <p:pic>
        <p:nvPicPr>
          <p:cNvPr id="9" name="Picture 4"/>
          <p:cNvPicPr>
            <a:picLocks noChangeAspect="1" noChangeArrowheads="1"/>
          </p:cNvPicPr>
          <p:nvPr userDrawn="1"/>
        </p:nvPicPr>
        <p:blipFill>
          <a:blip r:embed="rId5" cstate="print"/>
          <a:srcRect/>
          <a:stretch>
            <a:fillRect/>
          </a:stretch>
        </p:blipFill>
        <p:spPr bwMode="auto">
          <a:xfrm>
            <a:off x="7999412" y="383734"/>
            <a:ext cx="3852104" cy="772152"/>
          </a:xfrm>
          <a:prstGeom prst="rect">
            <a:avLst/>
          </a:prstGeom>
          <a:noFill/>
          <a:ln w="9525">
            <a:noFill/>
            <a:miter lim="800000"/>
            <a:headEnd/>
            <a:tailEnd/>
          </a:ln>
        </p:spPr>
      </p:pic>
    </p:spTree>
    <p:extLst>
      <p:ext uri="{BB962C8B-B14F-4D97-AF65-F5344CB8AC3E}">
        <p14:creationId xmlns:p14="http://schemas.microsoft.com/office/powerpoint/2010/main" val="2128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59906" y="281681"/>
            <a:ext cx="11463889" cy="404119"/>
          </a:xfrm>
          <a:prstGeom prst="rect">
            <a:avLst/>
          </a:prstGeom>
        </p:spPr>
        <p:txBody>
          <a:bodyPr vert="horz" lIns="0" tIns="0" rIns="0" bIns="0" rtlCol="0" anchor="t">
            <a:noAutofit/>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
        <p:nvSpPr>
          <p:cNvPr id="2" name="Rectangle 1"/>
          <p:cNvSpPr/>
          <p:nvPr userDrawn="1"/>
        </p:nvSpPr>
        <p:spPr>
          <a:xfrm>
            <a:off x="11047412" y="0"/>
            <a:ext cx="990600" cy="68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cxnSp>
        <p:nvCxnSpPr>
          <p:cNvPr id="9"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1"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_Blank (White)">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4" y="0"/>
            <a:ext cx="12215413" cy="6857999"/>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9289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06" y="281681"/>
            <a:ext cx="11463889" cy="404119"/>
          </a:xfrm>
          <a:prstGeom prst="rect">
            <a:avLst/>
          </a:prstGeom>
        </p:spPr>
        <p:txBody>
          <a:bodyPr vert="horz" lIns="0" tIns="0" rIns="0" bIns="0" rtlCol="0" anchor="t">
            <a:noAutofit/>
          </a:bodyPr>
          <a:lstStyle/>
          <a:p>
            <a:r>
              <a:rPr lang="en-US"/>
              <a:t>Click to edit Master title style</a:t>
            </a:r>
            <a:endParaRPr lang="en-GB" dirty="0"/>
          </a:p>
        </p:txBody>
      </p:sp>
      <p:sp>
        <p:nvSpPr>
          <p:cNvPr id="9" name="Text Placeholder 2"/>
          <p:cNvSpPr>
            <a:spLocks noGrp="1"/>
          </p:cNvSpPr>
          <p:nvPr>
            <p:ph type="body" sz="quarter" idx="16"/>
          </p:nvPr>
        </p:nvSpPr>
        <p:spPr>
          <a:xfrm>
            <a:off x="357096" y="909637"/>
            <a:ext cx="11474342" cy="396875"/>
          </a:xfrm>
        </p:spPr>
        <p:txBody>
          <a:bodyPr/>
          <a:lstStyle>
            <a:lvl1pPr>
              <a:defRPr lang="en-US" sz="1600" kern="1200" dirty="0">
                <a:solidFill>
                  <a:srgbClr val="00336E"/>
                </a:solidFill>
                <a:latin typeface="+mn-lt"/>
                <a:ea typeface="+mn-ea"/>
                <a:cs typeface="+mn-cs"/>
              </a:defRPr>
            </a:lvl1pPr>
          </a:lstStyle>
          <a:p>
            <a:pPr lvl="0"/>
            <a:r>
              <a:rPr lang="en-US" dirty="0"/>
              <a:t>Click to edit Master text styles</a:t>
            </a:r>
          </a:p>
        </p:txBody>
      </p:sp>
      <p:sp>
        <p:nvSpPr>
          <p:cNvPr id="8" name="Text Placeholder 17"/>
          <p:cNvSpPr>
            <a:spLocks noGrp="1"/>
          </p:cNvSpPr>
          <p:nvPr>
            <p:ph type="body" sz="quarter" idx="15" hasCustomPrompt="1"/>
          </p:nvPr>
        </p:nvSpPr>
        <p:spPr>
          <a:xfrm>
            <a:off x="6094413" y="6393509"/>
            <a:ext cx="4669562" cy="197792"/>
          </a:xfrm>
        </p:spPr>
        <p:txBody>
          <a:bodyPr anchor="ctr">
            <a:noAutofit/>
          </a:bodyPr>
          <a:lstStyle>
            <a:lvl1pPr>
              <a:spcBef>
                <a:spcPts val="800"/>
              </a:spcBef>
              <a:defRPr sz="11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cxnSp>
        <p:nvCxnSpPr>
          <p:cNvPr id="7"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3"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60272" y="1708151"/>
            <a:ext cx="11463525" cy="4018119"/>
          </a:xfrm>
        </p:spPr>
        <p:txBody>
          <a:bodyPr>
            <a:noAutofit/>
          </a:bodyPr>
          <a:lstStyle>
            <a:lvl1pPr>
              <a:defRPr sz="1900">
                <a:solidFill>
                  <a:schemeClr val="tx1"/>
                </a:solidFill>
              </a:defRPr>
            </a:lvl1pPr>
            <a:lvl2pPr>
              <a:spcBef>
                <a:spcPts val="800"/>
              </a:spcBef>
              <a:defRPr sz="1900">
                <a:solidFill>
                  <a:schemeClr val="tx1"/>
                </a:solidFill>
              </a:defRPr>
            </a:lvl2pPr>
            <a:lvl3pPr>
              <a:spcBef>
                <a:spcPts val="800"/>
              </a:spcBef>
              <a:defRPr sz="1900">
                <a:solidFill>
                  <a:schemeClr val="tx1"/>
                </a:solidFill>
              </a:defRPr>
            </a:lvl3pPr>
            <a:lvl4pPr>
              <a:spcBef>
                <a:spcPts val="800"/>
              </a:spcBef>
              <a:defRPr sz="1900">
                <a:solidFill>
                  <a:schemeClr val="tx1"/>
                </a:solidFill>
              </a:defRPr>
            </a:lvl4pPr>
            <a:lvl5pPr>
              <a:spcBef>
                <a:spcPts val="800"/>
              </a:spcBef>
              <a:defRPr sz="1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7"/>
          <p:cNvSpPr>
            <a:spLocks noGrp="1"/>
          </p:cNvSpPr>
          <p:nvPr>
            <p:ph type="body" sz="quarter" idx="15" hasCustomPrompt="1"/>
          </p:nvPr>
        </p:nvSpPr>
        <p:spPr>
          <a:xfrm>
            <a:off x="6094413" y="6393509"/>
            <a:ext cx="4669562" cy="197792"/>
          </a:xfrm>
        </p:spPr>
        <p:txBody>
          <a:bodyPr anchor="ctr">
            <a:noAutofit/>
          </a:bodyPr>
          <a:lstStyle>
            <a:lvl1pPr>
              <a:spcBef>
                <a:spcPts val="800"/>
              </a:spcBef>
              <a:defRPr sz="1100">
                <a:solidFill>
                  <a:schemeClr val="tx1"/>
                </a:solidFill>
              </a:defRPr>
            </a:lvl1pPr>
          </a:lstStyle>
          <a:p>
            <a:pPr lvl="0"/>
            <a:r>
              <a:rPr lang="en-US" dirty="0"/>
              <a:t>Click to add footer text</a:t>
            </a:r>
          </a:p>
        </p:txBody>
      </p:sp>
      <p:sp>
        <p:nvSpPr>
          <p:cNvPr id="8" name="Title Placeholder 1"/>
          <p:cNvSpPr>
            <a:spLocks noGrp="1"/>
          </p:cNvSpPr>
          <p:nvPr>
            <p:ph type="title"/>
          </p:nvPr>
        </p:nvSpPr>
        <p:spPr>
          <a:xfrm>
            <a:off x="359906" y="430720"/>
            <a:ext cx="11463889" cy="404119"/>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sz="quarter" idx="16"/>
          </p:nvPr>
        </p:nvSpPr>
        <p:spPr>
          <a:xfrm>
            <a:off x="357096" y="909637"/>
            <a:ext cx="11474342" cy="396875"/>
          </a:xfrm>
        </p:spPr>
        <p:txBody>
          <a:bodyPr/>
          <a:lstStyle>
            <a:lvl1pPr>
              <a:defRPr sz="1800">
                <a:solidFill>
                  <a:srgbClr val="00336E"/>
                </a:solidFill>
              </a:defRPr>
            </a:lvl1pPr>
          </a:lstStyle>
          <a:p>
            <a:pPr lvl="0"/>
            <a:r>
              <a:rPr lang="en-US"/>
              <a:t>Click to edit Master text styles</a:t>
            </a:r>
          </a:p>
        </p:txBody>
      </p:sp>
      <p:sp>
        <p:nvSpPr>
          <p:cNvPr id="7"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cxnSp>
        <p:nvCxnSpPr>
          <p:cNvPr id="10"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12"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51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6094413" y="6393509"/>
            <a:ext cx="4669562" cy="197792"/>
          </a:xfrm>
        </p:spPr>
        <p:txBody>
          <a:bodyPr anchor="ctr">
            <a:noAutofit/>
          </a:bodyPr>
          <a:lstStyle>
            <a:lvl1pPr>
              <a:spcBef>
                <a:spcPts val="800"/>
              </a:spcBef>
              <a:defRPr sz="1100">
                <a:solidFill>
                  <a:schemeClr val="tx1"/>
                </a:solidFill>
              </a:defRPr>
            </a:lvl1pPr>
          </a:lstStyle>
          <a:p>
            <a:pPr lvl="0"/>
            <a:r>
              <a:rPr lang="en-US" dirty="0"/>
              <a:t>Click to add footer text</a:t>
            </a:r>
          </a:p>
        </p:txBody>
      </p:sp>
      <p:sp>
        <p:nvSpPr>
          <p:cNvPr id="7"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
        <p:nvSpPr>
          <p:cNvPr id="2" name="Rectangle 1"/>
          <p:cNvSpPr/>
          <p:nvPr userDrawn="1"/>
        </p:nvSpPr>
        <p:spPr>
          <a:xfrm>
            <a:off x="10971212" y="33251"/>
            <a:ext cx="110772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hu-HU" sz="1600" dirty="0">
              <a:solidFill>
                <a:srgbClr val="FFFFFF"/>
              </a:solidFill>
            </a:endParaRPr>
          </a:p>
        </p:txBody>
      </p:sp>
      <p:cxnSp>
        <p:nvCxnSpPr>
          <p:cNvPr id="6" name="Straight Connector 8"/>
          <p:cNvCxnSpPr/>
          <p:nvPr userDrawn="1"/>
        </p:nvCxnSpPr>
        <p:spPr>
          <a:xfrm>
            <a:off x="-1200" y="838200"/>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userDrawn="1"/>
        </p:nvPicPr>
        <p:blipFill>
          <a:blip r:embed="rId2" cstate="print"/>
          <a:srcRect/>
          <a:stretch>
            <a:fillRect/>
          </a:stretch>
        </p:blipFill>
        <p:spPr bwMode="auto">
          <a:xfrm>
            <a:off x="227012" y="6173522"/>
            <a:ext cx="3200400" cy="641519"/>
          </a:xfrm>
          <a:prstGeom prst="rect">
            <a:avLst/>
          </a:prstGeom>
          <a:noFill/>
          <a:ln w="9525">
            <a:noFill/>
            <a:miter lim="800000"/>
            <a:headEnd/>
            <a:tailEnd/>
          </a:ln>
        </p:spPr>
      </p:pic>
      <p:cxnSp>
        <p:nvCxnSpPr>
          <p:cNvPr id="9" name="Straight Connector 8"/>
          <p:cNvCxnSpPr/>
          <p:nvPr userDrawn="1"/>
        </p:nvCxnSpPr>
        <p:spPr>
          <a:xfrm>
            <a:off x="0" y="6124991"/>
            <a:ext cx="12190025" cy="0"/>
          </a:xfrm>
          <a:prstGeom prst="line">
            <a:avLst/>
          </a:prstGeom>
          <a:ln w="19050">
            <a:gradFill>
              <a:gsLst>
                <a:gs pos="0">
                  <a:srgbClr val="004D96"/>
                </a:gs>
                <a:gs pos="100000">
                  <a:srgbClr val="004D96">
                    <a:alpha val="4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7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272" y="2984856"/>
            <a:ext cx="11463525" cy="1585557"/>
          </a:xfrm>
        </p:spPr>
        <p:txBody>
          <a:bodyPr anchor="t"/>
          <a:lstStyle>
            <a:lvl1pPr algn="l">
              <a:spcBef>
                <a:spcPts val="267"/>
              </a:spcBef>
              <a:defRPr sz="3200" b="1">
                <a:solidFill>
                  <a:schemeClr val="tx1"/>
                </a:solidFill>
              </a:defRPr>
            </a:lvl1pPr>
            <a:lvl2pPr marL="0" indent="0" algn="l">
              <a:spcBef>
                <a:spcPts val="267"/>
              </a:spcBef>
              <a:buNone/>
              <a:defRPr sz="29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08" y="2564673"/>
            <a:ext cx="976422" cy="411163"/>
          </a:xfrm>
        </p:spPr>
        <p:txBody>
          <a:bodyPr anchor="t"/>
          <a:lstStyle>
            <a:lvl1pPr algn="l">
              <a:spcBef>
                <a:spcPts val="267"/>
              </a:spcBef>
              <a:defRPr sz="3200" b="1">
                <a:solidFill>
                  <a:schemeClr val="tx1"/>
                </a:solidFill>
              </a:defRPr>
            </a:lvl1pPr>
            <a:lvl2pPr marL="0" indent="0" algn="l">
              <a:spcBef>
                <a:spcPts val="267"/>
              </a:spcBef>
              <a:buNone/>
              <a:defRPr sz="29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
        <p:nvSpPr>
          <p:cNvPr id="8" name="Text Placeholder 17"/>
          <p:cNvSpPr>
            <a:spLocks noGrp="1"/>
          </p:cNvSpPr>
          <p:nvPr>
            <p:ph type="body" sz="quarter" idx="17" hasCustomPrompt="1"/>
          </p:nvPr>
        </p:nvSpPr>
        <p:spPr>
          <a:xfrm>
            <a:off x="353921" y="6399213"/>
            <a:ext cx="5740491" cy="182563"/>
          </a:xfrm>
        </p:spPr>
        <p:txBody>
          <a:bodyPr anchor="ctr">
            <a:noAutofit/>
          </a:bodyPr>
          <a:lstStyle>
            <a:lvl1pPr>
              <a:defRPr sz="11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375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508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lank (White)">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2" y="1792"/>
            <a:ext cx="12209029"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32493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3" y="0"/>
            <a:ext cx="12215411" cy="6857999"/>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113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1791"/>
            <a:ext cx="12215413"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113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791"/>
            <a:ext cx="12215411" cy="6854416"/>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113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Blank (White)">
    <p:spTree>
      <p:nvGrpSpPr>
        <p:cNvPr id="1" name=""/>
        <p:cNvGrpSpPr/>
        <p:nvPr/>
      </p:nvGrpSpPr>
      <p:grpSpPr>
        <a:xfrm>
          <a:off x="0" y="0"/>
          <a:ext cx="0" cy="0"/>
          <a:chOff x="0" y="0"/>
          <a:chExt cx="0" cy="0"/>
        </a:xfrm>
      </p:grpSpPr>
      <p:pic>
        <p:nvPicPr>
          <p:cNvPr id="3"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791"/>
            <a:ext cx="12215411" cy="6854415"/>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113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Blank (White)">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0" y="1793"/>
            <a:ext cx="12209026" cy="6854414"/>
          </a:xfrm>
          <a:prstGeom prst="rect">
            <a:avLst/>
          </a:prstGeom>
        </p:spPr>
      </p:pic>
      <p:sp>
        <p:nvSpPr>
          <p:cNvPr id="4"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29756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06" y="430717"/>
            <a:ext cx="11463889" cy="70434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59906" y="1708150"/>
            <a:ext cx="11463889"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pPr/>
              <a:t>‹Nº›</a:t>
            </a:fld>
            <a:endParaRPr lang="en-US"/>
          </a:p>
        </p:txBody>
      </p:sp>
    </p:spTree>
    <p:extLst>
      <p:ext uri="{BB962C8B-B14F-4D97-AF65-F5344CB8AC3E}">
        <p14:creationId xmlns:p14="http://schemas.microsoft.com/office/powerpoint/2010/main" val="750068532"/>
      </p:ext>
    </p:extLst>
  </p:cSld>
  <p:clrMap bg1="lt1" tx1="dk1" bg2="lt2" tx2="dk2" accent1="accent1" accent2="accent2" accent3="accent3" accent4="accent4" accent5="accent5" accent6="accent6" hlink="hlink" folHlink="folHlink"/>
  <p:sldLayoutIdLst>
    <p:sldLayoutId id="2147483661" r:id="rId1"/>
    <p:sldLayoutId id="2147483796" r:id="rId2"/>
    <p:sldLayoutId id="2147483804" r:id="rId3"/>
    <p:sldLayoutId id="2147483805" r:id="rId4"/>
    <p:sldLayoutId id="2147483797" r:id="rId5"/>
    <p:sldLayoutId id="2147483799" r:id="rId6"/>
    <p:sldLayoutId id="2147483800" r:id="rId7"/>
    <p:sldLayoutId id="2147483801" r:id="rId8"/>
    <p:sldLayoutId id="2147483802" r:id="rId9"/>
    <p:sldLayoutId id="2147483803" r:id="rId10"/>
    <p:sldLayoutId id="2147483795" r:id="rId11"/>
    <p:sldLayoutId id="2147483669" r:id="rId12"/>
    <p:sldLayoutId id="2147483665" r:id="rId13"/>
    <p:sldLayoutId id="2147483663" r:id="rId14"/>
    <p:sldLayoutId id="214748367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36" rtl="0" eaLnBrk="1" latinLnBrk="0" hangingPunct="1">
        <a:lnSpc>
          <a:spcPct val="100000"/>
        </a:lnSpc>
        <a:spcBef>
          <a:spcPts val="800"/>
        </a:spcBef>
        <a:buNone/>
        <a:defRPr sz="2400" b="1" kern="1200">
          <a:solidFill>
            <a:srgbClr val="004990"/>
          </a:solidFill>
          <a:latin typeface="+mj-lt"/>
          <a:ea typeface="+mj-ea"/>
          <a:cs typeface="+mj-cs"/>
        </a:defRPr>
      </a:lvl1pPr>
    </p:titleStyle>
    <p:bodyStyle>
      <a:lvl1pPr marL="0" indent="0" algn="l" defTabSz="1218936" rtl="0" eaLnBrk="1" latinLnBrk="0" hangingPunct="1">
        <a:lnSpc>
          <a:spcPct val="100000"/>
        </a:lnSpc>
        <a:spcBef>
          <a:spcPts val="1600"/>
        </a:spcBef>
        <a:buFont typeface="Arial" panose="020B0604020202020204" pitchFamily="34" charset="0"/>
        <a:buNone/>
        <a:defRPr sz="1900" kern="1200">
          <a:solidFill>
            <a:schemeClr val="tx1"/>
          </a:solidFill>
          <a:latin typeface="+mn-lt"/>
          <a:ea typeface="+mn-ea"/>
          <a:cs typeface="+mn-cs"/>
        </a:defRPr>
      </a:lvl1pPr>
      <a:lvl2pPr marL="241248"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2pPr>
      <a:lvl3pPr marL="482496"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3pPr>
      <a:lvl4pPr marL="723743"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4pPr>
      <a:lvl5pPr marL="952293" indent="-228551"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5pPr>
      <a:lvl6pPr marL="3352073"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541"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009"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477"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06" y="430717"/>
            <a:ext cx="11463889" cy="70434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59906" y="1708150"/>
            <a:ext cx="11463889"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54086" y="6394276"/>
            <a:ext cx="969710" cy="196851"/>
          </a:xfrm>
          <a:prstGeom prst="rect">
            <a:avLst/>
          </a:prstGeom>
        </p:spPr>
        <p:txBody>
          <a:bodyPr vert="horz" lIns="0" tIns="0" rIns="0" bIns="0" rtlCol="0" anchor="ctr"/>
          <a:lstStyle>
            <a:lvl1pPr algn="r">
              <a:defRPr sz="1300">
                <a:solidFill>
                  <a:schemeClr val="tx1"/>
                </a:solidFill>
              </a:defRPr>
            </a:lvl1pPr>
          </a:lstStyle>
          <a:p>
            <a:fld id="{FC9FC173-E3B9-4767-8F8B-3DEFE44376A6}" type="slidenum">
              <a:rPr lang="en-US" smtClean="0">
                <a:solidFill>
                  <a:srgbClr val="717171"/>
                </a:solidFill>
              </a:rPr>
              <a:pPr/>
              <a:t>‹Nº›</a:t>
            </a:fld>
            <a:endParaRPr lang="en-US">
              <a:solidFill>
                <a:srgbClr val="717171"/>
              </a:solidFill>
            </a:endParaRPr>
          </a:p>
        </p:txBody>
      </p:sp>
    </p:spTree>
    <p:extLst>
      <p:ext uri="{BB962C8B-B14F-4D97-AF65-F5344CB8AC3E}">
        <p14:creationId xmlns:p14="http://schemas.microsoft.com/office/powerpoint/2010/main" val="206494575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36" rtl="0" eaLnBrk="1" latinLnBrk="0" hangingPunct="1">
        <a:lnSpc>
          <a:spcPct val="100000"/>
        </a:lnSpc>
        <a:spcBef>
          <a:spcPts val="800"/>
        </a:spcBef>
        <a:buNone/>
        <a:defRPr sz="2400" b="1" kern="1200">
          <a:solidFill>
            <a:srgbClr val="004990"/>
          </a:solidFill>
          <a:latin typeface="+mj-lt"/>
          <a:ea typeface="+mj-ea"/>
          <a:cs typeface="+mj-cs"/>
        </a:defRPr>
      </a:lvl1pPr>
    </p:titleStyle>
    <p:bodyStyle>
      <a:lvl1pPr marL="0" indent="0" algn="l" defTabSz="1218936" rtl="0" eaLnBrk="1" latinLnBrk="0" hangingPunct="1">
        <a:lnSpc>
          <a:spcPct val="100000"/>
        </a:lnSpc>
        <a:spcBef>
          <a:spcPts val="1600"/>
        </a:spcBef>
        <a:buFont typeface="Arial" panose="020B0604020202020204" pitchFamily="34" charset="0"/>
        <a:buNone/>
        <a:defRPr sz="1900" kern="1200">
          <a:solidFill>
            <a:schemeClr val="tx1"/>
          </a:solidFill>
          <a:latin typeface="+mn-lt"/>
          <a:ea typeface="+mn-ea"/>
          <a:cs typeface="+mn-cs"/>
        </a:defRPr>
      </a:lvl1pPr>
      <a:lvl2pPr marL="241248"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2pPr>
      <a:lvl3pPr marL="482496"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3pPr>
      <a:lvl4pPr marL="723743" indent="-241248"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4pPr>
      <a:lvl5pPr marL="952293" indent="-228551" algn="l" defTabSz="1218936" rtl="0" eaLnBrk="1" latinLnBrk="0" hangingPunct="1">
        <a:lnSpc>
          <a:spcPct val="100000"/>
        </a:lnSpc>
        <a:spcBef>
          <a:spcPts val="800"/>
        </a:spcBef>
        <a:buFont typeface="Wingdings" panose="05000000000000000000" pitchFamily="2" charset="2"/>
        <a:buChar char="§"/>
        <a:defRPr sz="1900" kern="1200">
          <a:solidFill>
            <a:schemeClr val="tx1"/>
          </a:solidFill>
          <a:latin typeface="+mn-lt"/>
          <a:ea typeface="+mn-ea"/>
          <a:cs typeface="+mn-cs"/>
        </a:defRPr>
      </a:lvl5pPr>
      <a:lvl6pPr marL="3352073"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541"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009"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477" indent="-304735" algn="l" defTabSz="121893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chart" Target="../charts/chart10.xml"/><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5.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0.xml"/><Relationship Id="rId5" Type="http://schemas.openxmlformats.org/officeDocument/2006/relationships/chart" Target="../charts/chart18.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50.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8982158"/>
              </p:ext>
            </p:extLst>
          </p:nvPr>
        </p:nvGraphicFramePr>
        <p:xfrm>
          <a:off x="406294" y="1876425"/>
          <a:ext cx="812588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3181539" y="2647950"/>
            <a:ext cx="2579498"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t" anchorCtr="0" forceAA="0" compatLnSpc="1">
            <a:prstTxWarp prst="textNoShape">
              <a:avLst/>
            </a:prstTxWarp>
            <a:noAutofit/>
          </a:bodyPr>
          <a:lstStyle/>
          <a:p>
            <a:pPr algn="ctr"/>
            <a:endParaRPr lang="en-US" sz="2100" dirty="0">
              <a:solidFill>
                <a:srgbClr val="FFFFFF"/>
              </a:solidFill>
            </a:endParaRPr>
          </a:p>
        </p:txBody>
      </p:sp>
      <p:sp>
        <p:nvSpPr>
          <p:cNvPr id="4" name="Title 3"/>
          <p:cNvSpPr>
            <a:spLocks noGrp="1"/>
          </p:cNvSpPr>
          <p:nvPr>
            <p:ph type="title"/>
          </p:nvPr>
        </p:nvSpPr>
        <p:spPr/>
        <p:txBody>
          <a:bodyPr/>
          <a:lstStyle/>
          <a:p>
            <a:r>
              <a:rPr lang="es-ES" noProof="0" smtClean="0"/>
              <a:t>Bienestar: ¿Cómo me siento como mujer, actualmente? </a:t>
            </a:r>
            <a:endParaRPr lang="es-ES" noProof="0"/>
          </a:p>
        </p:txBody>
      </p:sp>
      <p:sp>
        <p:nvSpPr>
          <p:cNvPr id="2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10</a:t>
            </a:fld>
            <a:endParaRPr lang="en-GB">
              <a:solidFill>
                <a:srgbClr val="717171"/>
              </a:solidFill>
            </a:endParaRPr>
          </a:p>
        </p:txBody>
      </p:sp>
      <p:sp>
        <p:nvSpPr>
          <p:cNvPr id="3" name="Text Placeholder 2"/>
          <p:cNvSpPr>
            <a:spLocks noGrp="1"/>
          </p:cNvSpPr>
          <p:nvPr>
            <p:ph type="body" sz="quarter" idx="4294967295"/>
          </p:nvPr>
        </p:nvSpPr>
        <p:spPr>
          <a:xfrm>
            <a:off x="6094412" y="6324600"/>
            <a:ext cx="4669562" cy="388291"/>
          </a:xfrm>
          <a:prstGeom prst="rect">
            <a:avLst/>
          </a:prstGeom>
        </p:spPr>
        <p:txBody>
          <a:bodyPr/>
          <a:lstStyle/>
          <a:p>
            <a:r>
              <a:rPr lang="es-ES" sz="1100" noProof="0" smtClean="0">
                <a:solidFill>
                  <a:schemeClr val="tx1">
                    <a:lumMod val="50000"/>
                  </a:schemeClr>
                </a:solidFill>
              </a:rPr>
              <a:t>A5. “¿Cómo me siento como mujer, actualmente? ¿Podría mostrarlo en una escala como esta?” Escala en %: 10% mal - 100% excelente</a:t>
            </a:r>
            <a:endParaRPr lang="es-ES" sz="1100" noProof="0">
              <a:solidFill>
                <a:schemeClr val="tx1">
                  <a:lumMod val="50000"/>
                </a:schemeClr>
              </a:solidFill>
            </a:endParaRPr>
          </a:p>
        </p:txBody>
      </p:sp>
      <p:sp>
        <p:nvSpPr>
          <p:cNvPr id="5" name="Text Placeholder 4"/>
          <p:cNvSpPr>
            <a:spLocks noGrp="1"/>
          </p:cNvSpPr>
          <p:nvPr>
            <p:ph type="body" sz="quarter" idx="4294967295"/>
          </p:nvPr>
        </p:nvSpPr>
        <p:spPr>
          <a:xfrm>
            <a:off x="357096" y="909637"/>
            <a:ext cx="11474342" cy="396875"/>
          </a:xfrm>
          <a:prstGeom prst="rect">
            <a:avLst/>
          </a:prstGeom>
        </p:spPr>
        <p:txBody>
          <a:bodyPr/>
          <a:lstStyle/>
          <a:p>
            <a:r>
              <a:rPr lang="es-ES" sz="1400" b="1" noProof="0" dirty="0" smtClean="0">
                <a:solidFill>
                  <a:srgbClr val="004990"/>
                </a:solidFill>
                <a:ea typeface="+mj-ea"/>
                <a:cs typeface="+mj-cs"/>
              </a:rPr>
              <a:t>Las mujeres españolas han obtenido un promedio de 74% de satisfacción, que es superior a la media europea (70% de satisfacción). </a:t>
            </a:r>
            <a:endParaRPr lang="es-ES" sz="1400" b="1" noProof="0" dirty="0">
              <a:solidFill>
                <a:srgbClr val="004990"/>
              </a:solidFill>
              <a:ea typeface="+mj-ea"/>
              <a:cs typeface="+mj-cs"/>
            </a:endParaRPr>
          </a:p>
        </p:txBody>
      </p:sp>
      <p:sp>
        <p:nvSpPr>
          <p:cNvPr id="11" name="TextBox 10"/>
          <p:cNvSpPr txBox="1"/>
          <p:nvPr/>
        </p:nvSpPr>
        <p:spPr>
          <a:xfrm>
            <a:off x="3351212" y="1724025"/>
            <a:ext cx="2057400" cy="420083"/>
          </a:xfrm>
          <a:prstGeom prst="rect">
            <a:avLst/>
          </a:prstGeom>
          <a:noFill/>
          <a:effectLst/>
        </p:spPr>
        <p:txBody>
          <a:bodyPr wrap="square" lIns="47990" tIns="47990" rIns="47990" bIns="47990" rtlCol="0" anchor="b" anchorCtr="0">
            <a:spAutoFit/>
          </a:bodyPr>
          <a:lstStyle/>
          <a:p>
            <a:pPr algn="ctr"/>
            <a:r>
              <a:rPr lang="es-ES" sz="2100" b="1" dirty="0">
                <a:solidFill>
                  <a:srgbClr val="004990"/>
                </a:solidFill>
                <a:effectLst>
                  <a:outerShdw blurRad="38100" dist="38100" dir="2700000" algn="tl">
                    <a:srgbClr val="000000">
                      <a:alpha val="43137"/>
                    </a:srgbClr>
                  </a:outerShdw>
                </a:effectLst>
              </a:rPr>
              <a:t>Total España</a:t>
            </a:r>
            <a:endParaRPr lang="hu-HU" sz="2100" b="1" dirty="0">
              <a:solidFill>
                <a:srgbClr val="004990"/>
              </a:solidFill>
              <a:effectLst>
                <a:outerShdw blurRad="38100" dist="38100" dir="2700000" algn="tl">
                  <a:srgbClr val="000000">
                    <a:alpha val="43137"/>
                  </a:srgbClr>
                </a:outerShdw>
              </a:effectLst>
            </a:endParaRPr>
          </a:p>
        </p:txBody>
      </p:sp>
      <p:graphicFrame>
        <p:nvGraphicFramePr>
          <p:cNvPr id="14" name="Chart 13"/>
          <p:cNvGraphicFramePr/>
          <p:nvPr>
            <p:extLst>
              <p:ext uri="{D42A27DB-BD31-4B8C-83A1-F6EECF244321}">
                <p14:modId xmlns:p14="http://schemas.microsoft.com/office/powerpoint/2010/main" val="3476792474"/>
              </p:ext>
            </p:extLst>
          </p:nvPr>
        </p:nvGraphicFramePr>
        <p:xfrm>
          <a:off x="7542212" y="1586077"/>
          <a:ext cx="2437765" cy="11068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9660862" y="1880040"/>
            <a:ext cx="1537442" cy="389309"/>
          </a:xfrm>
          <a:prstGeom prst="rect">
            <a:avLst/>
          </a:prstGeom>
          <a:noFill/>
        </p:spPr>
        <p:txBody>
          <a:bodyPr wrap="square" lIns="47990" tIns="47990" rIns="47990" bIns="47990" rtlCol="0" anchor="b" anchorCtr="0">
            <a:spAutoFit/>
          </a:bodyPr>
          <a:lstStyle/>
          <a:p>
            <a:pPr algn="ctr"/>
            <a:r>
              <a:rPr lang="hu-HU" sz="1900" b="1" dirty="0" err="1">
                <a:solidFill>
                  <a:srgbClr val="004990"/>
                </a:solidFill>
                <a:effectLst>
                  <a:outerShdw blurRad="38100" dist="38100" dir="2700000" algn="tl">
                    <a:srgbClr val="000000">
                      <a:alpha val="43137"/>
                    </a:srgbClr>
                  </a:outerShdw>
                </a:effectLst>
              </a:rPr>
              <a:t>Edad</a:t>
            </a:r>
            <a:r>
              <a:rPr lang="hu-HU" sz="1900" b="1" dirty="0">
                <a:solidFill>
                  <a:srgbClr val="004990"/>
                </a:solidFill>
                <a:effectLst>
                  <a:outerShdw blurRad="38100" dist="38100" dir="2700000" algn="tl">
                    <a:srgbClr val="000000">
                      <a:alpha val="43137"/>
                    </a:srgbClr>
                  </a:outerShdw>
                </a:effectLst>
              </a:rPr>
              <a:t> 16-20</a:t>
            </a:r>
          </a:p>
        </p:txBody>
      </p:sp>
      <p:sp>
        <p:nvSpPr>
          <p:cNvPr id="19" name="TextBox 18"/>
          <p:cNvSpPr txBox="1"/>
          <p:nvPr/>
        </p:nvSpPr>
        <p:spPr>
          <a:xfrm>
            <a:off x="9674701" y="3039692"/>
            <a:ext cx="1537442" cy="389309"/>
          </a:xfrm>
          <a:prstGeom prst="rect">
            <a:avLst/>
          </a:prstGeom>
          <a:noFill/>
        </p:spPr>
        <p:txBody>
          <a:bodyPr wrap="square" lIns="47990" tIns="47990" rIns="47990" bIns="47990" rtlCol="0" anchor="b" anchorCtr="0">
            <a:spAutoFit/>
          </a:bodyPr>
          <a:lstStyle/>
          <a:p>
            <a:pPr algn="ctr"/>
            <a:r>
              <a:rPr lang="hu-HU" sz="1900" b="1" dirty="0" err="1">
                <a:solidFill>
                  <a:srgbClr val="004990"/>
                </a:solidFill>
                <a:effectLst>
                  <a:outerShdw blurRad="38100" dist="38100" dir="2700000" algn="tl">
                    <a:srgbClr val="000000">
                      <a:alpha val="43137"/>
                    </a:srgbClr>
                  </a:outerShdw>
                </a:effectLst>
              </a:rPr>
              <a:t>Edad</a:t>
            </a:r>
            <a:r>
              <a:rPr lang="hu-HU" sz="1900" b="1" dirty="0">
                <a:solidFill>
                  <a:srgbClr val="004990"/>
                </a:solidFill>
                <a:effectLst>
                  <a:outerShdw blurRad="38100" dist="38100" dir="2700000" algn="tl">
                    <a:srgbClr val="000000">
                      <a:alpha val="43137"/>
                    </a:srgbClr>
                  </a:outerShdw>
                </a:effectLst>
              </a:rPr>
              <a:t> 21-28</a:t>
            </a:r>
          </a:p>
        </p:txBody>
      </p:sp>
      <p:sp>
        <p:nvSpPr>
          <p:cNvPr id="20" name="TextBox 19"/>
          <p:cNvSpPr txBox="1"/>
          <p:nvPr/>
        </p:nvSpPr>
        <p:spPr>
          <a:xfrm>
            <a:off x="9674701" y="4013640"/>
            <a:ext cx="1537442" cy="389309"/>
          </a:xfrm>
          <a:prstGeom prst="rect">
            <a:avLst/>
          </a:prstGeom>
          <a:noFill/>
        </p:spPr>
        <p:txBody>
          <a:bodyPr wrap="square" lIns="47990" tIns="47990" rIns="47990" bIns="47990" rtlCol="0" anchor="b" anchorCtr="0">
            <a:spAutoFit/>
          </a:bodyPr>
          <a:lstStyle/>
          <a:p>
            <a:pPr algn="ctr"/>
            <a:r>
              <a:rPr lang="hu-HU" sz="1900" b="1" dirty="0" err="1">
                <a:solidFill>
                  <a:srgbClr val="004990"/>
                </a:solidFill>
                <a:effectLst>
                  <a:outerShdw blurRad="38100" dist="38100" dir="2700000" algn="tl">
                    <a:srgbClr val="000000">
                      <a:alpha val="43137"/>
                    </a:srgbClr>
                  </a:outerShdw>
                </a:effectLst>
              </a:rPr>
              <a:t>Edad</a:t>
            </a:r>
            <a:r>
              <a:rPr lang="hu-HU" sz="1900" b="1" dirty="0">
                <a:solidFill>
                  <a:srgbClr val="004990"/>
                </a:solidFill>
                <a:effectLst>
                  <a:outerShdw blurRad="38100" dist="38100" dir="2700000" algn="tl">
                    <a:srgbClr val="000000">
                      <a:alpha val="43137"/>
                    </a:srgbClr>
                  </a:outerShdw>
                </a:effectLst>
              </a:rPr>
              <a:t> 29-45</a:t>
            </a:r>
          </a:p>
        </p:txBody>
      </p:sp>
      <p:sp>
        <p:nvSpPr>
          <p:cNvPr id="21" name="TextBox 20"/>
          <p:cNvSpPr txBox="1"/>
          <p:nvPr/>
        </p:nvSpPr>
        <p:spPr>
          <a:xfrm>
            <a:off x="9674701" y="5080440"/>
            <a:ext cx="1537442" cy="389309"/>
          </a:xfrm>
          <a:prstGeom prst="rect">
            <a:avLst/>
          </a:prstGeom>
          <a:noFill/>
        </p:spPr>
        <p:txBody>
          <a:bodyPr wrap="square" lIns="47990" tIns="47990" rIns="47990" bIns="47990" rtlCol="0" anchor="b" anchorCtr="0">
            <a:spAutoFit/>
          </a:bodyPr>
          <a:lstStyle/>
          <a:p>
            <a:pPr algn="ctr"/>
            <a:r>
              <a:rPr lang="hu-HU" sz="1900" b="1" dirty="0" err="1">
                <a:solidFill>
                  <a:srgbClr val="004990"/>
                </a:solidFill>
                <a:effectLst>
                  <a:outerShdw blurRad="38100" dist="38100" dir="2700000" algn="tl">
                    <a:srgbClr val="000000">
                      <a:alpha val="43137"/>
                    </a:srgbClr>
                  </a:outerShdw>
                </a:effectLst>
              </a:rPr>
              <a:t>Edad</a:t>
            </a:r>
            <a:r>
              <a:rPr lang="hu-HU" sz="1900" b="1" dirty="0">
                <a:solidFill>
                  <a:srgbClr val="004990"/>
                </a:solidFill>
                <a:effectLst>
                  <a:outerShdw blurRad="38100" dist="38100" dir="2700000" algn="tl">
                    <a:srgbClr val="000000">
                      <a:alpha val="43137"/>
                    </a:srgbClr>
                  </a:outerShdw>
                </a:effectLst>
              </a:rPr>
              <a:t> 46-59</a:t>
            </a:r>
          </a:p>
        </p:txBody>
      </p:sp>
      <p:graphicFrame>
        <p:nvGraphicFramePr>
          <p:cNvPr id="30" name="Chart 29"/>
          <p:cNvGraphicFramePr/>
          <p:nvPr>
            <p:extLst>
              <p:ext uri="{D42A27DB-BD31-4B8C-83A1-F6EECF244321}">
                <p14:modId xmlns:p14="http://schemas.microsoft.com/office/powerpoint/2010/main" val="1372137785"/>
              </p:ext>
            </p:extLst>
          </p:nvPr>
        </p:nvGraphicFramePr>
        <p:xfrm>
          <a:off x="7542212" y="2644221"/>
          <a:ext cx="2437765" cy="1106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p:nvPr>
            <p:extLst>
              <p:ext uri="{D42A27DB-BD31-4B8C-83A1-F6EECF244321}">
                <p14:modId xmlns:p14="http://schemas.microsoft.com/office/powerpoint/2010/main" val="576521713"/>
              </p:ext>
            </p:extLst>
          </p:nvPr>
        </p:nvGraphicFramePr>
        <p:xfrm>
          <a:off x="7542212" y="3702365"/>
          <a:ext cx="2437765" cy="11068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p:nvPr>
            <p:extLst>
              <p:ext uri="{D42A27DB-BD31-4B8C-83A1-F6EECF244321}">
                <p14:modId xmlns:p14="http://schemas.microsoft.com/office/powerpoint/2010/main" val="920381727"/>
              </p:ext>
            </p:extLst>
          </p:nvPr>
        </p:nvGraphicFramePr>
        <p:xfrm>
          <a:off x="7542212" y="4760509"/>
          <a:ext cx="2437765" cy="1106891"/>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a:off x="379412" y="5791200"/>
            <a:ext cx="1828800" cy="169277"/>
          </a:xfrm>
          <a:prstGeom prst="rect">
            <a:avLst/>
          </a:prstGeom>
          <a:noFill/>
        </p:spPr>
        <p:txBody>
          <a:bodyPr wrap="square" lIns="0" tIns="0" rIns="0" bIns="0" rtlCol="0">
            <a:spAutoFit/>
          </a:bodyPr>
          <a:lstStyle/>
          <a:p>
            <a:pPr algn="ctr"/>
            <a:r>
              <a:rPr lang="es-ES" sz="1100" i="1" smtClean="0">
                <a:solidFill>
                  <a:srgbClr val="717171">
                    <a:lumMod val="50000"/>
                  </a:srgbClr>
                </a:solidFill>
              </a:rPr>
              <a:t>Base: Muestra total (1000)</a:t>
            </a:r>
            <a:endParaRPr lang="es-ES" sz="1100" i="1">
              <a:solidFill>
                <a:srgbClr val="717171">
                  <a:lumMod val="50000"/>
                </a:srgbClr>
              </a:solidFill>
            </a:endParaRPr>
          </a:p>
        </p:txBody>
      </p:sp>
      <p:graphicFrame>
        <p:nvGraphicFramePr>
          <p:cNvPr id="24" name="Chart 23"/>
          <p:cNvGraphicFramePr/>
          <p:nvPr>
            <p:extLst>
              <p:ext uri="{D42A27DB-BD31-4B8C-83A1-F6EECF244321}">
                <p14:modId xmlns:p14="http://schemas.microsoft.com/office/powerpoint/2010/main" val="3507618119"/>
              </p:ext>
            </p:extLst>
          </p:nvPr>
        </p:nvGraphicFramePr>
        <p:xfrm>
          <a:off x="1440284" y="2607788"/>
          <a:ext cx="6094413" cy="2539999"/>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a:xfrm>
            <a:off x="3732212" y="3476625"/>
            <a:ext cx="1524001" cy="743248"/>
          </a:xfrm>
          <a:prstGeom prst="rect">
            <a:avLst/>
          </a:prstGeom>
          <a:noFill/>
        </p:spPr>
        <p:txBody>
          <a:bodyPr wrap="square" lIns="47990" tIns="47990" rIns="47990" bIns="47990" rtlCol="0" anchor="b" anchorCtr="0">
            <a:spAutoFit/>
          </a:bodyPr>
          <a:lstStyle/>
          <a:p>
            <a:pPr algn="ctr"/>
            <a:r>
              <a:rPr lang="hu-HU" sz="2100" b="1" dirty="0">
                <a:solidFill>
                  <a:srgbClr val="717171">
                    <a:lumMod val="50000"/>
                  </a:srgbClr>
                </a:solidFill>
                <a:effectLst>
                  <a:outerShdw blurRad="38100" dist="38100" dir="2700000" algn="tl">
                    <a:srgbClr val="000000">
                      <a:alpha val="43137"/>
                    </a:srgbClr>
                  </a:outerShdw>
                </a:effectLst>
              </a:rPr>
              <a:t>Media de </a:t>
            </a:r>
            <a:r>
              <a:rPr lang="hu-HU" sz="2100" b="1" dirty="0" err="1">
                <a:solidFill>
                  <a:srgbClr val="717171">
                    <a:lumMod val="50000"/>
                  </a:srgbClr>
                </a:solidFill>
                <a:effectLst>
                  <a:outerShdw blurRad="38100" dist="38100" dir="2700000" algn="tl">
                    <a:srgbClr val="000000">
                      <a:alpha val="43137"/>
                    </a:srgbClr>
                  </a:outerShdw>
                </a:effectLst>
              </a:rPr>
              <a:t>los</a:t>
            </a:r>
            <a:r>
              <a:rPr lang="hu-HU" sz="2100" b="1" dirty="0">
                <a:solidFill>
                  <a:srgbClr val="717171">
                    <a:lumMod val="50000"/>
                  </a:srgbClr>
                </a:solidFill>
                <a:effectLst>
                  <a:outerShdw blurRad="38100" dist="38100" dir="2700000" algn="tl">
                    <a:srgbClr val="000000">
                      <a:alpha val="43137"/>
                    </a:srgbClr>
                  </a:outerShdw>
                </a:effectLst>
              </a:rPr>
              <a:t> </a:t>
            </a:r>
            <a:r>
              <a:rPr lang="hu-HU" sz="2100" b="1" dirty="0" err="1">
                <a:solidFill>
                  <a:srgbClr val="717171">
                    <a:lumMod val="50000"/>
                  </a:srgbClr>
                </a:solidFill>
                <a:effectLst>
                  <a:outerShdw blurRad="38100" dist="38100" dir="2700000" algn="tl">
                    <a:srgbClr val="000000">
                      <a:alpha val="43137"/>
                    </a:srgbClr>
                  </a:outerShdw>
                </a:effectLst>
              </a:rPr>
              <a:t>paises</a:t>
            </a:r>
            <a:endParaRPr lang="hu-HU" sz="2100" b="1" dirty="0">
              <a:solidFill>
                <a:srgbClr val="717171">
                  <a:lumMod val="50000"/>
                </a:srgbClr>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xmlns="" id="{222A7828-E1B3-47CB-8418-AF9C66005337}"/>
              </a:ext>
            </a:extLst>
          </p:cNvPr>
          <p:cNvSpPr txBox="1"/>
          <p:nvPr/>
        </p:nvSpPr>
        <p:spPr>
          <a:xfrm>
            <a:off x="379412" y="1880040"/>
            <a:ext cx="1618616" cy="553998"/>
          </a:xfrm>
          <a:prstGeom prst="rect">
            <a:avLst/>
          </a:prstGeom>
          <a:noFill/>
        </p:spPr>
        <p:txBody>
          <a:bodyPr wrap="square" lIns="0" tIns="0" rIns="0" bIns="0" rtlCol="0">
            <a:spAutoFit/>
          </a:bodyPr>
          <a:lstStyle/>
          <a:p>
            <a:r>
              <a:rPr lang="hu-HU" sz="1200" dirty="0" err="1">
                <a:solidFill>
                  <a:srgbClr val="717171">
                    <a:lumMod val="50000"/>
                  </a:srgbClr>
                </a:solidFill>
              </a:rPr>
              <a:t>Datos</a:t>
            </a:r>
            <a:r>
              <a:rPr lang="hu-HU" sz="1200" dirty="0">
                <a:solidFill>
                  <a:srgbClr val="717171">
                    <a:lumMod val="50000"/>
                  </a:srgbClr>
                </a:solidFill>
              </a:rPr>
              <a:t> en </a:t>
            </a:r>
            <a:r>
              <a:rPr lang="en-US" sz="1200" dirty="0">
                <a:solidFill>
                  <a:srgbClr val="717171">
                    <a:lumMod val="50000"/>
                  </a:srgbClr>
                </a:solidFill>
              </a:rPr>
              <a:t>%</a:t>
            </a:r>
            <a:endParaRPr lang="hu-HU" sz="1200" dirty="0">
              <a:solidFill>
                <a:srgbClr val="717171">
                  <a:lumMod val="50000"/>
                </a:srgbClr>
              </a:solidFill>
            </a:endParaRPr>
          </a:p>
          <a:p>
            <a:r>
              <a:rPr lang="hu-HU" sz="1200" dirty="0">
                <a:solidFill>
                  <a:srgbClr val="717171">
                    <a:lumMod val="50000"/>
                  </a:srgbClr>
                </a:solidFill>
              </a:rPr>
              <a:t>10% = se </a:t>
            </a:r>
            <a:r>
              <a:rPr lang="hu-HU" sz="1200" dirty="0" err="1">
                <a:solidFill>
                  <a:srgbClr val="717171">
                    <a:lumMod val="50000"/>
                  </a:srgbClr>
                </a:solidFill>
              </a:rPr>
              <a:t>siente</a:t>
            </a:r>
            <a:r>
              <a:rPr lang="hu-HU" sz="1200" dirty="0">
                <a:solidFill>
                  <a:srgbClr val="717171">
                    <a:lumMod val="50000"/>
                  </a:srgbClr>
                </a:solidFill>
              </a:rPr>
              <a:t> </a:t>
            </a:r>
            <a:r>
              <a:rPr lang="hu-HU" sz="1200" dirty="0" err="1">
                <a:solidFill>
                  <a:srgbClr val="717171">
                    <a:lumMod val="50000"/>
                  </a:srgbClr>
                </a:solidFill>
              </a:rPr>
              <a:t>mal</a:t>
            </a:r>
            <a:endParaRPr lang="hu-HU" sz="1200" dirty="0">
              <a:solidFill>
                <a:srgbClr val="717171">
                  <a:lumMod val="50000"/>
                </a:srgbClr>
              </a:solidFill>
            </a:endParaRPr>
          </a:p>
          <a:p>
            <a:r>
              <a:rPr lang="hu-HU" sz="1200" dirty="0">
                <a:solidFill>
                  <a:srgbClr val="717171">
                    <a:lumMod val="50000"/>
                  </a:srgbClr>
                </a:solidFill>
              </a:rPr>
              <a:t>100% = se </a:t>
            </a:r>
            <a:r>
              <a:rPr lang="hu-HU" sz="1200" dirty="0" err="1">
                <a:solidFill>
                  <a:srgbClr val="717171">
                    <a:lumMod val="50000"/>
                  </a:srgbClr>
                </a:solidFill>
              </a:rPr>
              <a:t>siente</a:t>
            </a:r>
            <a:r>
              <a:rPr lang="hu-HU" sz="1200" dirty="0">
                <a:solidFill>
                  <a:srgbClr val="717171">
                    <a:lumMod val="50000"/>
                  </a:srgbClr>
                </a:solidFill>
              </a:rPr>
              <a:t> </a:t>
            </a:r>
            <a:r>
              <a:rPr lang="hu-HU" sz="1200" dirty="0" err="1">
                <a:solidFill>
                  <a:srgbClr val="717171">
                    <a:lumMod val="50000"/>
                  </a:srgbClr>
                </a:solidFill>
              </a:rPr>
              <a:t>bien</a:t>
            </a:r>
            <a:endParaRPr lang="en-US" sz="1200" dirty="0">
              <a:solidFill>
                <a:srgbClr val="717171">
                  <a:lumMod val="50000"/>
                </a:srgbClr>
              </a:solidFill>
            </a:endParaRPr>
          </a:p>
        </p:txBody>
      </p:sp>
    </p:spTree>
    <p:extLst>
      <p:ext uri="{BB962C8B-B14F-4D97-AF65-F5344CB8AC3E}">
        <p14:creationId xmlns:p14="http://schemas.microsoft.com/office/powerpoint/2010/main" val="428228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a:extLst>
              <a:ext uri="{FF2B5EF4-FFF2-40B4-BE49-F238E27FC236}">
                <a16:creationId xmlns:a16="http://schemas.microsoft.com/office/drawing/2014/main" xmlns="" id="{DDE1CE66-6FE7-4881-9AF3-28E6F85D9197}"/>
              </a:ext>
            </a:extLst>
          </p:cNvPr>
          <p:cNvGraphicFramePr/>
          <p:nvPr>
            <p:extLst>
              <p:ext uri="{D42A27DB-BD31-4B8C-83A1-F6EECF244321}">
                <p14:modId xmlns:p14="http://schemas.microsoft.com/office/powerpoint/2010/main" val="167202779"/>
              </p:ext>
            </p:extLst>
          </p:nvPr>
        </p:nvGraphicFramePr>
        <p:xfrm>
          <a:off x="178066" y="1141517"/>
          <a:ext cx="1185994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p:txBody>
          <a:bodyPr/>
          <a:lstStyle/>
          <a:p>
            <a:r>
              <a:rPr lang="es-ES" noProof="0" smtClean="0"/>
              <a:t>La importancia relativa de los factores y las declaraciones más importantes </a:t>
            </a:r>
            <a:br>
              <a:rPr lang="es-ES" noProof="0" smtClean="0"/>
            </a:br>
            <a:endParaRPr lang="es-ES" noProof="0"/>
          </a:p>
        </p:txBody>
      </p:sp>
      <p:sp>
        <p:nvSpPr>
          <p:cNvPr id="15"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11</a:t>
            </a:fld>
            <a:endParaRPr lang="en-GB" dirty="0">
              <a:solidFill>
                <a:srgbClr val="717171"/>
              </a:solidFill>
            </a:endParaRPr>
          </a:p>
        </p:txBody>
      </p:sp>
      <p:sp>
        <p:nvSpPr>
          <p:cNvPr id="10" name="Text Placeholder 9"/>
          <p:cNvSpPr>
            <a:spLocks noGrp="1"/>
          </p:cNvSpPr>
          <p:nvPr>
            <p:ph type="body" sz="quarter" idx="4294967295"/>
          </p:nvPr>
        </p:nvSpPr>
        <p:spPr>
          <a:xfrm>
            <a:off x="9294812" y="6400800"/>
            <a:ext cx="2079625" cy="228600"/>
          </a:xfrm>
        </p:spPr>
        <p:txBody>
          <a:bodyPr/>
          <a:lstStyle/>
          <a:p>
            <a:r>
              <a:rPr lang="es-ES" sz="1050" noProof="0" smtClean="0"/>
              <a:t>Base: Muestra total (N=7000)</a:t>
            </a:r>
            <a:endParaRPr lang="es-ES" sz="1050" noProof="0"/>
          </a:p>
        </p:txBody>
      </p:sp>
      <p:graphicFrame>
        <p:nvGraphicFramePr>
          <p:cNvPr id="13" name="Táblázat 12">
            <a:extLst>
              <a:ext uri="{FF2B5EF4-FFF2-40B4-BE49-F238E27FC236}">
                <a16:creationId xmlns:a16="http://schemas.microsoft.com/office/drawing/2014/main" xmlns="" id="{3B120FEB-8D90-4C24-AE52-B639504DD096}"/>
              </a:ext>
            </a:extLst>
          </p:cNvPr>
          <p:cNvGraphicFramePr>
            <a:graphicFrameLocks noGrp="1"/>
          </p:cNvGraphicFramePr>
          <p:nvPr>
            <p:extLst>
              <p:ext uri="{D42A27DB-BD31-4B8C-83A1-F6EECF244321}">
                <p14:modId xmlns:p14="http://schemas.microsoft.com/office/powerpoint/2010/main" val="171900003"/>
              </p:ext>
            </p:extLst>
          </p:nvPr>
        </p:nvGraphicFramePr>
        <p:xfrm>
          <a:off x="1872450" y="2486325"/>
          <a:ext cx="1127821" cy="2141220"/>
        </p:xfrm>
        <a:graphic>
          <a:graphicData uri="http://schemas.openxmlformats.org/drawingml/2006/table">
            <a:tbl>
              <a:tblPr>
                <a:tableStyleId>{5C22544A-7EE6-4342-B048-85BDC9FD1C3A}</a:tableStyleId>
              </a:tblPr>
              <a:tblGrid>
                <a:gridCol w="691683">
                  <a:extLst>
                    <a:ext uri="{9D8B030D-6E8A-4147-A177-3AD203B41FA5}">
                      <a16:colId xmlns:a16="http://schemas.microsoft.com/office/drawing/2014/main" xmlns="" val="3413912220"/>
                    </a:ext>
                  </a:extLst>
                </a:gridCol>
                <a:gridCol w="436138">
                  <a:extLst>
                    <a:ext uri="{9D8B030D-6E8A-4147-A177-3AD203B41FA5}">
                      <a16:colId xmlns:a16="http://schemas.microsoft.com/office/drawing/2014/main" xmlns="" val="1823278934"/>
                    </a:ext>
                  </a:extLst>
                </a:gridCol>
              </a:tblGrid>
              <a:tr h="190500">
                <a:tc>
                  <a:txBody>
                    <a:bodyPr/>
                    <a:lstStyle/>
                    <a:p>
                      <a:pPr marL="0" algn="l" defTabSz="914400" rtl="0" eaLnBrk="1" fontAlgn="b" latinLnBrk="0" hangingPunct="1"/>
                      <a:r>
                        <a:rPr lang="es-ES" sz="900" u="none" strike="noStrike" kern="1200" noProof="0" dirty="0" smtClean="0">
                          <a:solidFill>
                            <a:schemeClr val="bg1"/>
                          </a:solidFill>
                          <a:effectLst/>
                          <a:latin typeface="+mn-lt"/>
                          <a:ea typeface="+mn-ea"/>
                          <a:cs typeface="+mn-cs"/>
                        </a:rPr>
                        <a:t>Tener ingresos suficientes</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0,774</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1106057798"/>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Tener un fondo financier estable</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0,77</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1005433125"/>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Éxito en el trabajo/estudios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es-ES" sz="900" u="none" strike="noStrike" kern="1200" noProof="0" dirty="0" smtClean="0">
                          <a:solidFill>
                            <a:schemeClr val="bg1"/>
                          </a:solidFill>
                          <a:effectLst/>
                          <a:latin typeface="+mn-lt"/>
                          <a:ea typeface="+mn-ea"/>
                          <a:cs typeface="+mn-cs"/>
                        </a:rPr>
                        <a:t>0,624</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4214121856"/>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Capaz de lograr sus propios objetivos.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es-ES" sz="900" u="none" strike="noStrike" kern="1200" noProof="0" dirty="0" smtClean="0">
                          <a:solidFill>
                            <a:schemeClr val="bg1"/>
                          </a:solidFill>
                          <a:effectLst/>
                          <a:latin typeface="+mn-lt"/>
                          <a:ea typeface="+mn-ea"/>
                          <a:cs typeface="+mn-cs"/>
                        </a:rPr>
                        <a:t>0,509</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27976142"/>
                  </a:ext>
                </a:extLst>
              </a:tr>
            </a:tbl>
          </a:graphicData>
        </a:graphic>
      </p:graphicFrame>
      <p:graphicFrame>
        <p:nvGraphicFramePr>
          <p:cNvPr id="14" name="Táblázat 13">
            <a:extLst>
              <a:ext uri="{FF2B5EF4-FFF2-40B4-BE49-F238E27FC236}">
                <a16:creationId xmlns:a16="http://schemas.microsoft.com/office/drawing/2014/main" xmlns="" id="{B1B89641-0479-4078-871D-34D9B2F7BC8C}"/>
              </a:ext>
            </a:extLst>
          </p:cNvPr>
          <p:cNvGraphicFramePr>
            <a:graphicFrameLocks noGrp="1"/>
          </p:cNvGraphicFramePr>
          <p:nvPr>
            <p:extLst>
              <p:ext uri="{D42A27DB-BD31-4B8C-83A1-F6EECF244321}">
                <p14:modId xmlns:p14="http://schemas.microsoft.com/office/powerpoint/2010/main" val="1869406557"/>
              </p:ext>
            </p:extLst>
          </p:nvPr>
        </p:nvGraphicFramePr>
        <p:xfrm>
          <a:off x="3082455" y="2090325"/>
          <a:ext cx="1127822" cy="2552700"/>
        </p:xfrm>
        <a:graphic>
          <a:graphicData uri="http://schemas.openxmlformats.org/drawingml/2006/table">
            <a:tbl>
              <a:tblPr>
                <a:tableStyleId>{5C22544A-7EE6-4342-B048-85BDC9FD1C3A}</a:tableStyleId>
              </a:tblPr>
              <a:tblGrid>
                <a:gridCol w="703725">
                  <a:extLst>
                    <a:ext uri="{9D8B030D-6E8A-4147-A177-3AD203B41FA5}">
                      <a16:colId xmlns:a16="http://schemas.microsoft.com/office/drawing/2014/main" xmlns="" val="2518211540"/>
                    </a:ext>
                  </a:extLst>
                </a:gridCol>
                <a:gridCol w="424097">
                  <a:extLst>
                    <a:ext uri="{9D8B030D-6E8A-4147-A177-3AD203B41FA5}">
                      <a16:colId xmlns:a16="http://schemas.microsoft.com/office/drawing/2014/main" xmlns="" val="291376905"/>
                    </a:ext>
                  </a:extLst>
                </a:gridCol>
              </a:tblGrid>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Hace deporte regularmente para mantenerse sana.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0,701</a:t>
                      </a:r>
                    </a:p>
                  </a:txBody>
                  <a:tcPr marL="9523" marR="9523" marT="9525" anchor="b">
                    <a:solidFill>
                      <a:srgbClr val="007BAC"/>
                    </a:solidFill>
                  </a:tcPr>
                </a:tc>
                <a:extLst>
                  <a:ext uri="{0D108BD9-81ED-4DB2-BD59-A6C34878D82A}">
                    <a16:rowId xmlns:a16="http://schemas.microsoft.com/office/drawing/2014/main" xmlns="" val="4175870311"/>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Llevar una dieta sana y equilibrada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0,683</a:t>
                      </a:r>
                    </a:p>
                  </a:txBody>
                  <a:tcPr marL="9523" marR="9523" marT="9525" anchor="b">
                    <a:solidFill>
                      <a:srgbClr val="007BAC"/>
                    </a:solidFill>
                  </a:tcPr>
                </a:tc>
                <a:extLst>
                  <a:ext uri="{0D108BD9-81ED-4DB2-BD59-A6C34878D82A}">
                    <a16:rowId xmlns:a16="http://schemas.microsoft.com/office/drawing/2014/main" xmlns="" val="1998188673"/>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Es importante estar bien vestida y atractiva.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0,567</a:t>
                      </a:r>
                    </a:p>
                  </a:txBody>
                  <a:tcPr marL="9523" marR="9523" marT="9525" anchor="b">
                    <a:solidFill>
                      <a:srgbClr val="007BAC"/>
                    </a:solidFill>
                  </a:tcPr>
                </a:tc>
                <a:extLst>
                  <a:ext uri="{0D108BD9-81ED-4DB2-BD59-A6C34878D82A}">
                    <a16:rowId xmlns:a16="http://schemas.microsoft.com/office/drawing/2014/main" xmlns="" val="3584017649"/>
                  </a:ext>
                </a:extLst>
              </a:tr>
              <a:tr h="190500">
                <a:tc>
                  <a:txBody>
                    <a:bodyPr/>
                    <a:lstStyle/>
                    <a:p>
                      <a:pPr marL="0" algn="l" defTabSz="914400" rtl="0" eaLnBrk="1" fontAlgn="b" latinLnBrk="0" hangingPunct="1"/>
                      <a:r>
                        <a:rPr lang="es-ES" sz="900" u="none" strike="noStrike" kern="1200" noProof="0" dirty="0" smtClean="0">
                          <a:solidFill>
                            <a:schemeClr val="bg1"/>
                          </a:solidFill>
                          <a:effectLst/>
                          <a:latin typeface="+mn-lt"/>
                          <a:ea typeface="+mn-ea"/>
                          <a:cs typeface="+mn-cs"/>
                        </a:rPr>
                        <a:t>Tener una apariencia agradable</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0,538</a:t>
                      </a:r>
                    </a:p>
                  </a:txBody>
                  <a:tcPr marL="9523" marR="9523" marT="9525" anchor="b">
                    <a:solidFill>
                      <a:srgbClr val="007BAC"/>
                    </a:solidFill>
                  </a:tcPr>
                </a:tc>
                <a:extLst>
                  <a:ext uri="{0D108BD9-81ED-4DB2-BD59-A6C34878D82A}">
                    <a16:rowId xmlns:a16="http://schemas.microsoft.com/office/drawing/2014/main" xmlns="" val="4282732864"/>
                  </a:ext>
                </a:extLst>
              </a:tr>
            </a:tbl>
          </a:graphicData>
        </a:graphic>
      </p:graphicFrame>
      <p:graphicFrame>
        <p:nvGraphicFramePr>
          <p:cNvPr id="16" name="Táblázat 15">
            <a:extLst>
              <a:ext uri="{FF2B5EF4-FFF2-40B4-BE49-F238E27FC236}">
                <a16:creationId xmlns:a16="http://schemas.microsoft.com/office/drawing/2014/main" xmlns="" id="{A3463E61-F0D5-4096-981C-1DF006148F27}"/>
              </a:ext>
            </a:extLst>
          </p:cNvPr>
          <p:cNvGraphicFramePr>
            <a:graphicFrameLocks noGrp="1"/>
          </p:cNvGraphicFramePr>
          <p:nvPr>
            <p:extLst>
              <p:ext uri="{D42A27DB-BD31-4B8C-83A1-F6EECF244321}">
                <p14:modId xmlns:p14="http://schemas.microsoft.com/office/powerpoint/2010/main" val="292591821"/>
              </p:ext>
            </p:extLst>
          </p:nvPr>
        </p:nvGraphicFramePr>
        <p:xfrm>
          <a:off x="4359519" y="1527727"/>
          <a:ext cx="1107427" cy="3101340"/>
        </p:xfrm>
        <a:graphic>
          <a:graphicData uri="http://schemas.openxmlformats.org/drawingml/2006/table">
            <a:tbl>
              <a:tblPr>
                <a:tableStyleId>{5C22544A-7EE6-4342-B048-85BDC9FD1C3A}</a:tableStyleId>
              </a:tblPr>
              <a:tblGrid>
                <a:gridCol w="678553">
                  <a:extLst>
                    <a:ext uri="{9D8B030D-6E8A-4147-A177-3AD203B41FA5}">
                      <a16:colId xmlns:a16="http://schemas.microsoft.com/office/drawing/2014/main" xmlns="" val="639000682"/>
                    </a:ext>
                  </a:extLst>
                </a:gridCol>
                <a:gridCol w="428874">
                  <a:extLst>
                    <a:ext uri="{9D8B030D-6E8A-4147-A177-3AD203B41FA5}">
                      <a16:colId xmlns:a16="http://schemas.microsoft.com/office/drawing/2014/main" xmlns="" val="1552625906"/>
                    </a:ext>
                  </a:extLst>
                </a:gridCol>
              </a:tblGrid>
              <a:tr h="190500">
                <a:tc>
                  <a:txBody>
                    <a:bodyPr/>
                    <a:lstStyle/>
                    <a:p>
                      <a:pPr algn="l" fontAlgn="b"/>
                      <a:r>
                        <a:rPr lang="es-ES" sz="900" u="none" strike="noStrike" kern="1200" noProof="0" smtClean="0">
                          <a:solidFill>
                            <a:schemeClr val="bg1"/>
                          </a:solidFill>
                          <a:effectLst/>
                          <a:latin typeface="+mn-lt"/>
                          <a:ea typeface="+mn-ea"/>
                          <a:cs typeface="+mn-cs"/>
                        </a:rPr>
                        <a:t>Capaz de pasar suficiente tiempo con sus amigas.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a:solidFill>
                            <a:schemeClr val="bg1"/>
                          </a:solidFill>
                          <a:effectLst/>
                          <a:latin typeface="+mn-lt"/>
                          <a:ea typeface="+mn-ea"/>
                          <a:cs typeface="+mn-cs"/>
                        </a:rPr>
                        <a:t>0,67</a:t>
                      </a:r>
                    </a:p>
                  </a:txBody>
                  <a:tcPr marL="9523" marR="9523" marT="9525" anchor="b">
                    <a:solidFill>
                      <a:srgbClr val="007BAC"/>
                    </a:solidFill>
                  </a:tcPr>
                </a:tc>
                <a:extLst>
                  <a:ext uri="{0D108BD9-81ED-4DB2-BD59-A6C34878D82A}">
                    <a16:rowId xmlns:a16="http://schemas.microsoft.com/office/drawing/2014/main" xmlns="" val="2331602623"/>
                  </a:ext>
                </a:extLst>
              </a:tr>
              <a:tr h="190500">
                <a:tc>
                  <a:txBody>
                    <a:bodyPr/>
                    <a:lstStyle/>
                    <a:p>
                      <a:pPr algn="l" fontAlgn="b"/>
                      <a:r>
                        <a:rPr lang="es-ES" sz="900" u="none" strike="noStrike" kern="1200" noProof="0" smtClean="0">
                          <a:solidFill>
                            <a:schemeClr val="bg1"/>
                          </a:solidFill>
                          <a:effectLst/>
                          <a:latin typeface="+mn-lt"/>
                          <a:ea typeface="+mn-ea"/>
                          <a:cs typeface="+mn-cs"/>
                        </a:rPr>
                        <a:t>Capaz de pasar suficiente tiempo con ella misma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a:solidFill>
                            <a:schemeClr val="bg1"/>
                          </a:solidFill>
                          <a:effectLst/>
                          <a:latin typeface="+mn-lt"/>
                          <a:ea typeface="+mn-ea"/>
                          <a:cs typeface="+mn-cs"/>
                        </a:rPr>
                        <a:t>0,665</a:t>
                      </a:r>
                    </a:p>
                  </a:txBody>
                  <a:tcPr marL="9523" marR="9523" marT="9525" anchor="b">
                    <a:solidFill>
                      <a:srgbClr val="007BAC"/>
                    </a:solidFill>
                  </a:tcPr>
                </a:tc>
                <a:extLst>
                  <a:ext uri="{0D108BD9-81ED-4DB2-BD59-A6C34878D82A}">
                    <a16:rowId xmlns:a16="http://schemas.microsoft.com/office/drawing/2014/main" xmlns="" val="36875651"/>
                  </a:ext>
                </a:extLst>
              </a:tr>
              <a:tr h="190500">
                <a:tc>
                  <a:txBody>
                    <a:bodyPr/>
                    <a:lstStyle/>
                    <a:p>
                      <a:pPr algn="l" fontAlgn="b"/>
                      <a:r>
                        <a:rPr lang="es-ES" sz="900" u="none" strike="noStrike" kern="1200" noProof="0" smtClean="0">
                          <a:solidFill>
                            <a:schemeClr val="bg1"/>
                          </a:solidFill>
                          <a:effectLst/>
                          <a:latin typeface="+mn-lt"/>
                          <a:ea typeface="+mn-ea"/>
                          <a:cs typeface="+mn-cs"/>
                        </a:rPr>
                        <a:t>Es fácil mantener el equilibrio entre el trabajo y la familia.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a:solidFill>
                            <a:schemeClr val="bg1"/>
                          </a:solidFill>
                          <a:effectLst/>
                          <a:latin typeface="+mn-lt"/>
                          <a:ea typeface="+mn-ea"/>
                          <a:cs typeface="+mn-cs"/>
                        </a:rPr>
                        <a:t>0,563</a:t>
                      </a:r>
                    </a:p>
                  </a:txBody>
                  <a:tcPr marL="9523" marR="9523" marT="9525" anchor="b">
                    <a:solidFill>
                      <a:srgbClr val="007BAC"/>
                    </a:solidFill>
                  </a:tcPr>
                </a:tc>
                <a:extLst>
                  <a:ext uri="{0D108BD9-81ED-4DB2-BD59-A6C34878D82A}">
                    <a16:rowId xmlns:a16="http://schemas.microsoft.com/office/drawing/2014/main" xmlns="" val="4040485511"/>
                  </a:ext>
                </a:extLst>
              </a:tr>
              <a:tr h="190500">
                <a:tc>
                  <a:txBody>
                    <a:bodyPr/>
                    <a:lstStyle/>
                    <a:p>
                      <a:pPr algn="l" fontAlgn="b"/>
                      <a:r>
                        <a:rPr lang="es-ES" sz="900" u="none" strike="noStrike" kern="1200" noProof="0" dirty="0" smtClean="0">
                          <a:solidFill>
                            <a:schemeClr val="bg1"/>
                          </a:solidFill>
                          <a:effectLst/>
                          <a:latin typeface="+mn-lt"/>
                          <a:ea typeface="+mn-ea"/>
                          <a:cs typeface="+mn-cs"/>
                        </a:rPr>
                        <a:t>Capaz de pasar suficiente tiempo con su familia.</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0,494</a:t>
                      </a:r>
                    </a:p>
                  </a:txBody>
                  <a:tcPr marL="9523" marR="9523" marT="9525" anchor="b">
                    <a:solidFill>
                      <a:srgbClr val="007BAC"/>
                    </a:solidFill>
                  </a:tcPr>
                </a:tc>
                <a:extLst>
                  <a:ext uri="{0D108BD9-81ED-4DB2-BD59-A6C34878D82A}">
                    <a16:rowId xmlns:a16="http://schemas.microsoft.com/office/drawing/2014/main" xmlns="" val="234612541"/>
                  </a:ext>
                </a:extLst>
              </a:tr>
            </a:tbl>
          </a:graphicData>
        </a:graphic>
      </p:graphicFrame>
      <p:graphicFrame>
        <p:nvGraphicFramePr>
          <p:cNvPr id="17" name="Táblázat 16">
            <a:extLst>
              <a:ext uri="{FF2B5EF4-FFF2-40B4-BE49-F238E27FC236}">
                <a16:creationId xmlns:a16="http://schemas.microsoft.com/office/drawing/2014/main" xmlns="" id="{0FFD4042-0E57-4B3E-B431-67C37F4C9B41}"/>
              </a:ext>
            </a:extLst>
          </p:cNvPr>
          <p:cNvGraphicFramePr>
            <a:graphicFrameLocks noGrp="1"/>
          </p:cNvGraphicFramePr>
          <p:nvPr>
            <p:extLst>
              <p:ext uri="{D42A27DB-BD31-4B8C-83A1-F6EECF244321}">
                <p14:modId xmlns:p14="http://schemas.microsoft.com/office/powerpoint/2010/main" val="3801086575"/>
              </p:ext>
            </p:extLst>
          </p:nvPr>
        </p:nvGraphicFramePr>
        <p:xfrm>
          <a:off x="5670450" y="1046325"/>
          <a:ext cx="1107428" cy="3594735"/>
        </p:xfrm>
        <a:graphic>
          <a:graphicData uri="http://schemas.openxmlformats.org/drawingml/2006/table">
            <a:tbl>
              <a:tblPr>
                <a:tableStyleId>{5C22544A-7EE6-4342-B048-85BDC9FD1C3A}</a:tableStyleId>
              </a:tblPr>
              <a:tblGrid>
                <a:gridCol w="703592">
                  <a:extLst>
                    <a:ext uri="{9D8B030D-6E8A-4147-A177-3AD203B41FA5}">
                      <a16:colId xmlns:a16="http://schemas.microsoft.com/office/drawing/2014/main" xmlns="" val="888790545"/>
                    </a:ext>
                  </a:extLst>
                </a:gridCol>
                <a:gridCol w="403836">
                  <a:extLst>
                    <a:ext uri="{9D8B030D-6E8A-4147-A177-3AD203B41FA5}">
                      <a16:colId xmlns:a16="http://schemas.microsoft.com/office/drawing/2014/main" xmlns="" val="396983005"/>
                    </a:ext>
                  </a:extLst>
                </a:gridCol>
              </a:tblGrid>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Se preocupa por las señales de su propio cuerpo; no dudando en acudir a un médico si es necesario.</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0,803</a:t>
                      </a:r>
                    </a:p>
                  </a:txBody>
                  <a:tcPr marL="9523" marR="9523" marT="9525" anchor="b">
                    <a:solidFill>
                      <a:srgbClr val="007BAC"/>
                    </a:solidFill>
                  </a:tcPr>
                </a:tc>
                <a:extLst>
                  <a:ext uri="{0D108BD9-81ED-4DB2-BD59-A6C34878D82A}">
                    <a16:rowId xmlns:a16="http://schemas.microsoft.com/office/drawing/2014/main" xmlns="" val="3976237016"/>
                  </a:ext>
                </a:extLst>
              </a:tr>
              <a:tr h="190500">
                <a:tc>
                  <a:txBody>
                    <a:bodyPr/>
                    <a:lstStyle/>
                    <a:p>
                      <a:pPr marL="0" algn="l" defTabSz="914400" rtl="0" eaLnBrk="1" fontAlgn="b" latinLnBrk="0" hangingPunct="1"/>
                      <a:r>
                        <a:rPr lang="es-ES" sz="900" u="none" strike="noStrike" kern="1200" noProof="0" smtClean="0">
                          <a:solidFill>
                            <a:schemeClr val="bg1"/>
                          </a:solidFill>
                          <a:effectLst/>
                          <a:latin typeface="+mn-lt"/>
                          <a:ea typeface="+mn-ea"/>
                          <a:cs typeface="+mn-cs"/>
                        </a:rPr>
                        <a:t>Realiza exámenes médicos regulares para evitar enfermedades.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a:solidFill>
                            <a:schemeClr val="bg1"/>
                          </a:solidFill>
                          <a:effectLst/>
                          <a:latin typeface="+mn-lt"/>
                          <a:ea typeface="+mn-ea"/>
                          <a:cs typeface="+mn-cs"/>
                        </a:rPr>
                        <a:t>0,77</a:t>
                      </a:r>
                    </a:p>
                  </a:txBody>
                  <a:tcPr marL="9523" marR="9523" marT="9525" anchor="b">
                    <a:solidFill>
                      <a:srgbClr val="007BAC"/>
                    </a:solidFill>
                  </a:tcPr>
                </a:tc>
                <a:extLst>
                  <a:ext uri="{0D108BD9-81ED-4DB2-BD59-A6C34878D82A}">
                    <a16:rowId xmlns:a16="http://schemas.microsoft.com/office/drawing/2014/main" xmlns="" val="2149791240"/>
                  </a:ext>
                </a:extLst>
              </a:tr>
              <a:tr h="190500">
                <a:tc>
                  <a:txBody>
                    <a:bodyPr/>
                    <a:lstStyle/>
                    <a:p>
                      <a:pPr marL="0" algn="l" defTabSz="914400" rtl="0" eaLnBrk="1" fontAlgn="b" latinLnBrk="0" hangingPunct="1"/>
                      <a:r>
                        <a:rPr lang="es-ES" sz="900" u="none" strike="noStrike" kern="1200" noProof="0" dirty="0" smtClean="0">
                          <a:solidFill>
                            <a:schemeClr val="bg1"/>
                          </a:solidFill>
                          <a:effectLst/>
                          <a:latin typeface="+mn-lt"/>
                          <a:ea typeface="+mn-ea"/>
                          <a:cs typeface="+mn-cs"/>
                        </a:rPr>
                        <a:t>En caso de cualquier duda sobre su propia salud, busca inmediatamente información / solución.</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marL="0" algn="l" defTabSz="914400" rtl="0" eaLnBrk="1" fontAlgn="b" latinLnBrk="0" hangingPunct="1"/>
                      <a:r>
                        <a:rPr lang="hu-HU" sz="900" u="none" strike="noStrike" kern="1200" dirty="0">
                          <a:solidFill>
                            <a:schemeClr val="bg1"/>
                          </a:solidFill>
                          <a:effectLst/>
                          <a:latin typeface="+mn-lt"/>
                          <a:ea typeface="+mn-ea"/>
                          <a:cs typeface="+mn-cs"/>
                        </a:rPr>
                        <a:t>0,766</a:t>
                      </a:r>
                    </a:p>
                  </a:txBody>
                  <a:tcPr marL="9523" marR="9523" marT="9525" anchor="b">
                    <a:solidFill>
                      <a:srgbClr val="007BAC"/>
                    </a:solidFill>
                  </a:tcPr>
                </a:tc>
                <a:extLst>
                  <a:ext uri="{0D108BD9-81ED-4DB2-BD59-A6C34878D82A}">
                    <a16:rowId xmlns:a16="http://schemas.microsoft.com/office/drawing/2014/main" xmlns="" val="3282235880"/>
                  </a:ext>
                </a:extLst>
              </a:tr>
            </a:tbl>
          </a:graphicData>
        </a:graphic>
      </p:graphicFrame>
      <p:graphicFrame>
        <p:nvGraphicFramePr>
          <p:cNvPr id="18" name="Táblázat 17">
            <a:extLst>
              <a:ext uri="{FF2B5EF4-FFF2-40B4-BE49-F238E27FC236}">
                <a16:creationId xmlns:a16="http://schemas.microsoft.com/office/drawing/2014/main" xmlns="" id="{549167A8-D121-49CC-9EFD-611F1230D71B}"/>
              </a:ext>
            </a:extLst>
          </p:cNvPr>
          <p:cNvGraphicFramePr>
            <a:graphicFrameLocks noGrp="1"/>
          </p:cNvGraphicFramePr>
          <p:nvPr>
            <p:extLst>
              <p:ext uri="{D42A27DB-BD31-4B8C-83A1-F6EECF244321}">
                <p14:modId xmlns:p14="http://schemas.microsoft.com/office/powerpoint/2010/main" val="2593245304"/>
              </p:ext>
            </p:extLst>
          </p:nvPr>
        </p:nvGraphicFramePr>
        <p:xfrm>
          <a:off x="6872865" y="3503212"/>
          <a:ext cx="1184366" cy="1125855"/>
        </p:xfrm>
        <a:graphic>
          <a:graphicData uri="http://schemas.openxmlformats.org/drawingml/2006/table">
            <a:tbl>
              <a:tblPr>
                <a:tableStyleId>{5C22544A-7EE6-4342-B048-85BDC9FD1C3A}</a:tableStyleId>
              </a:tblPr>
              <a:tblGrid>
                <a:gridCol w="857561">
                  <a:extLst>
                    <a:ext uri="{9D8B030D-6E8A-4147-A177-3AD203B41FA5}">
                      <a16:colId xmlns:a16="http://schemas.microsoft.com/office/drawing/2014/main" xmlns="" val="1356890904"/>
                    </a:ext>
                  </a:extLst>
                </a:gridCol>
                <a:gridCol w="326805">
                  <a:extLst>
                    <a:ext uri="{9D8B030D-6E8A-4147-A177-3AD203B41FA5}">
                      <a16:colId xmlns:a16="http://schemas.microsoft.com/office/drawing/2014/main" xmlns="" val="1865370360"/>
                    </a:ext>
                  </a:extLst>
                </a:gridCol>
              </a:tblGrid>
              <a:tr h="190500">
                <a:tc>
                  <a:txBody>
                    <a:bodyPr/>
                    <a:lstStyle/>
                    <a:p>
                      <a:pPr algn="l" fontAlgn="b"/>
                      <a:r>
                        <a:rPr lang="es-ES" sz="900" u="none" strike="noStrike" kern="1200" noProof="0" smtClean="0">
                          <a:solidFill>
                            <a:schemeClr val="bg1"/>
                          </a:solidFill>
                          <a:effectLst/>
                          <a:latin typeface="+mn-lt"/>
                          <a:ea typeface="+mn-ea"/>
                          <a:cs typeface="+mn-cs"/>
                        </a:rPr>
                        <a:t>Satisfecha con su vida sexual.</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n-US" sz="900" u="none" strike="noStrike" kern="1200" noProof="0">
                          <a:solidFill>
                            <a:schemeClr val="bg1"/>
                          </a:solidFill>
                          <a:effectLst/>
                          <a:latin typeface="+mn-lt"/>
                          <a:ea typeface="+mn-ea"/>
                          <a:cs typeface="+mn-cs"/>
                        </a:rPr>
                        <a:t>0,796</a:t>
                      </a:r>
                    </a:p>
                  </a:txBody>
                  <a:tcPr marL="9523" marR="9523" marT="9525" anchor="b">
                    <a:solidFill>
                      <a:srgbClr val="007BAC"/>
                    </a:solidFill>
                  </a:tcPr>
                </a:tc>
                <a:extLst>
                  <a:ext uri="{0D108BD9-81ED-4DB2-BD59-A6C34878D82A}">
                    <a16:rowId xmlns:a16="http://schemas.microsoft.com/office/drawing/2014/main" xmlns="" val="2488965819"/>
                  </a:ext>
                </a:extLst>
              </a:tr>
              <a:tr h="190500">
                <a:tc>
                  <a:txBody>
                    <a:bodyPr/>
                    <a:lstStyle/>
                    <a:p>
                      <a:pPr algn="l" fontAlgn="b"/>
                      <a:r>
                        <a:rPr lang="es-ES" sz="900" u="none" strike="noStrike" kern="1200" noProof="0" smtClean="0">
                          <a:solidFill>
                            <a:schemeClr val="bg1"/>
                          </a:solidFill>
                          <a:effectLst/>
                          <a:latin typeface="+mn-lt"/>
                          <a:ea typeface="+mn-ea"/>
                          <a:cs typeface="+mn-cs"/>
                        </a:rPr>
                        <a:t>Mi vida sexual es una fuente de alegría para mí.</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n-US" sz="900" u="none" strike="noStrike" kern="1200" noProof="0">
                          <a:solidFill>
                            <a:schemeClr val="bg1"/>
                          </a:solidFill>
                          <a:effectLst/>
                          <a:latin typeface="+mn-lt"/>
                          <a:ea typeface="+mn-ea"/>
                          <a:cs typeface="+mn-cs"/>
                        </a:rPr>
                        <a:t>0,764</a:t>
                      </a:r>
                    </a:p>
                  </a:txBody>
                  <a:tcPr marL="9523" marR="9523" marT="9525" anchor="b">
                    <a:solidFill>
                      <a:srgbClr val="007BAC"/>
                    </a:solidFill>
                  </a:tcPr>
                </a:tc>
                <a:extLst>
                  <a:ext uri="{0D108BD9-81ED-4DB2-BD59-A6C34878D82A}">
                    <a16:rowId xmlns:a16="http://schemas.microsoft.com/office/drawing/2014/main" xmlns="" val="1847652993"/>
                  </a:ext>
                </a:extLst>
              </a:tr>
              <a:tr h="190500">
                <a:tc>
                  <a:txBody>
                    <a:bodyPr/>
                    <a:lstStyle/>
                    <a:p>
                      <a:pPr algn="l" fontAlgn="b"/>
                      <a:r>
                        <a:rPr lang="es-ES" sz="900" u="none" strike="noStrike" kern="1200" noProof="0" dirty="0" smtClean="0">
                          <a:solidFill>
                            <a:schemeClr val="bg1"/>
                          </a:solidFill>
                          <a:effectLst/>
                          <a:latin typeface="+mn-lt"/>
                          <a:ea typeface="+mn-ea"/>
                          <a:cs typeface="+mn-cs"/>
                        </a:rPr>
                        <a:t>Ama a su pareja</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n-US" sz="900" u="none" strike="noStrike" kern="1200" noProof="0" dirty="0">
                          <a:solidFill>
                            <a:schemeClr val="bg1"/>
                          </a:solidFill>
                          <a:effectLst/>
                          <a:latin typeface="+mn-lt"/>
                          <a:ea typeface="+mn-ea"/>
                          <a:cs typeface="+mn-cs"/>
                        </a:rPr>
                        <a:t>0,728</a:t>
                      </a:r>
                    </a:p>
                  </a:txBody>
                  <a:tcPr marL="9523" marR="9523" marT="9525" anchor="b">
                    <a:solidFill>
                      <a:srgbClr val="007BAC"/>
                    </a:solidFill>
                  </a:tcPr>
                </a:tc>
                <a:extLst>
                  <a:ext uri="{0D108BD9-81ED-4DB2-BD59-A6C34878D82A}">
                    <a16:rowId xmlns:a16="http://schemas.microsoft.com/office/drawing/2014/main" xmlns="" val="2838395979"/>
                  </a:ext>
                </a:extLst>
              </a:tr>
            </a:tbl>
          </a:graphicData>
        </a:graphic>
      </p:graphicFrame>
      <p:graphicFrame>
        <p:nvGraphicFramePr>
          <p:cNvPr id="19" name="Táblázat 18">
            <a:extLst>
              <a:ext uri="{FF2B5EF4-FFF2-40B4-BE49-F238E27FC236}">
                <a16:creationId xmlns:a16="http://schemas.microsoft.com/office/drawing/2014/main" xmlns="" id="{7AFC722D-34C2-4D5F-971C-66F4BBE30110}"/>
              </a:ext>
            </a:extLst>
          </p:cNvPr>
          <p:cNvGraphicFramePr>
            <a:graphicFrameLocks noGrp="1"/>
          </p:cNvGraphicFramePr>
          <p:nvPr>
            <p:extLst>
              <p:ext uri="{D42A27DB-BD31-4B8C-83A1-F6EECF244321}">
                <p14:modId xmlns:p14="http://schemas.microsoft.com/office/powerpoint/2010/main" val="2763050857"/>
              </p:ext>
            </p:extLst>
          </p:nvPr>
        </p:nvGraphicFramePr>
        <p:xfrm>
          <a:off x="8149328" y="2213527"/>
          <a:ext cx="1184365" cy="2415540"/>
        </p:xfrm>
        <a:graphic>
          <a:graphicData uri="http://schemas.openxmlformats.org/drawingml/2006/table">
            <a:tbl>
              <a:tblPr>
                <a:tableStyleId>{5C22544A-7EE6-4342-B048-85BDC9FD1C3A}</a:tableStyleId>
              </a:tblPr>
              <a:tblGrid>
                <a:gridCol w="843737">
                  <a:extLst>
                    <a:ext uri="{9D8B030D-6E8A-4147-A177-3AD203B41FA5}">
                      <a16:colId xmlns:a16="http://schemas.microsoft.com/office/drawing/2014/main" xmlns="" val="3154081057"/>
                    </a:ext>
                  </a:extLst>
                </a:gridCol>
                <a:gridCol w="340628">
                  <a:extLst>
                    <a:ext uri="{9D8B030D-6E8A-4147-A177-3AD203B41FA5}">
                      <a16:colId xmlns:a16="http://schemas.microsoft.com/office/drawing/2014/main" xmlns="" val="2074533378"/>
                    </a:ext>
                  </a:extLst>
                </a:gridCol>
              </a:tblGrid>
              <a:tr h="190500">
                <a:tc>
                  <a:txBody>
                    <a:bodyPr/>
                    <a:lstStyle/>
                    <a:p>
                      <a:pPr algn="l" fontAlgn="b"/>
                      <a:r>
                        <a:rPr lang="es-ES" sz="900" u="none" strike="noStrike" kern="1200" noProof="0" smtClean="0">
                          <a:solidFill>
                            <a:schemeClr val="bg1"/>
                          </a:solidFill>
                          <a:effectLst/>
                          <a:latin typeface="+mn-lt"/>
                          <a:ea typeface="+mn-ea"/>
                          <a:cs typeface="+mn-cs"/>
                        </a:rPr>
                        <a:t>Una mujer tiene éxito si su cónyuge / pareja tiene éxito</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0,696</a:t>
                      </a:r>
                    </a:p>
                  </a:txBody>
                  <a:tcPr marL="9523" marR="9523" marT="9525" anchor="b">
                    <a:solidFill>
                      <a:srgbClr val="007BAC"/>
                    </a:solidFill>
                  </a:tcPr>
                </a:tc>
                <a:extLst>
                  <a:ext uri="{0D108BD9-81ED-4DB2-BD59-A6C34878D82A}">
                    <a16:rowId xmlns:a16="http://schemas.microsoft.com/office/drawing/2014/main" xmlns="" val="1208637220"/>
                  </a:ext>
                </a:extLst>
              </a:tr>
              <a:tr h="190500">
                <a:tc>
                  <a:txBody>
                    <a:bodyPr/>
                    <a:lstStyle/>
                    <a:p>
                      <a:pPr algn="l" fontAlgn="b"/>
                      <a:r>
                        <a:rPr lang="es-ES" sz="900" u="none" strike="noStrike" kern="1200" noProof="0" smtClean="0">
                          <a:solidFill>
                            <a:schemeClr val="bg1"/>
                          </a:solidFill>
                          <a:effectLst/>
                          <a:latin typeface="+mn-lt"/>
                          <a:ea typeface="+mn-ea"/>
                          <a:cs typeface="+mn-cs"/>
                        </a:rPr>
                        <a:t>Una mujer tiene éxito si sus hijos tienen éxito.</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0,681</a:t>
                      </a:r>
                    </a:p>
                  </a:txBody>
                  <a:tcPr marL="9523" marR="9523" marT="9525" anchor="b">
                    <a:solidFill>
                      <a:srgbClr val="007BAC"/>
                    </a:solidFill>
                  </a:tcPr>
                </a:tc>
                <a:extLst>
                  <a:ext uri="{0D108BD9-81ED-4DB2-BD59-A6C34878D82A}">
                    <a16:rowId xmlns:a16="http://schemas.microsoft.com/office/drawing/2014/main" xmlns="" val="1190260316"/>
                  </a:ext>
                </a:extLst>
              </a:tr>
              <a:tr h="190500">
                <a:tc>
                  <a:txBody>
                    <a:bodyPr/>
                    <a:lstStyle/>
                    <a:p>
                      <a:pPr algn="l" fontAlgn="b"/>
                      <a:r>
                        <a:rPr lang="es-ES" sz="900" u="none" strike="noStrike" kern="1200" noProof="0" smtClean="0">
                          <a:solidFill>
                            <a:schemeClr val="bg1"/>
                          </a:solidFill>
                          <a:effectLst/>
                          <a:latin typeface="+mn-lt"/>
                          <a:ea typeface="+mn-ea"/>
                          <a:cs typeface="+mn-cs"/>
                        </a:rPr>
                        <a:t>Una mujer con éxito tiene éxito en su trabajo y / o profesión.</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0,675</a:t>
                      </a:r>
                    </a:p>
                  </a:txBody>
                  <a:tcPr marL="9523" marR="9523" marT="9525" anchor="b">
                    <a:solidFill>
                      <a:srgbClr val="007BAC"/>
                    </a:solidFill>
                  </a:tcPr>
                </a:tc>
                <a:extLst>
                  <a:ext uri="{0D108BD9-81ED-4DB2-BD59-A6C34878D82A}">
                    <a16:rowId xmlns:a16="http://schemas.microsoft.com/office/drawing/2014/main" xmlns="" val="2838264188"/>
                  </a:ext>
                </a:extLst>
              </a:tr>
              <a:tr h="190500">
                <a:tc>
                  <a:txBody>
                    <a:bodyPr/>
                    <a:lstStyle/>
                    <a:p>
                      <a:pPr algn="l" fontAlgn="b"/>
                      <a:r>
                        <a:rPr lang="es-ES" sz="900" u="none" strike="noStrike" kern="1200" noProof="0" dirty="0" smtClean="0">
                          <a:solidFill>
                            <a:schemeClr val="bg1"/>
                          </a:solidFill>
                          <a:effectLst/>
                          <a:latin typeface="+mn-lt"/>
                          <a:ea typeface="+mn-ea"/>
                          <a:cs typeface="+mn-cs"/>
                        </a:rPr>
                        <a:t>Mi carrera es una prioridad para mí.</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0,473</a:t>
                      </a:r>
                    </a:p>
                  </a:txBody>
                  <a:tcPr marL="9523" marR="9523" marT="9525" anchor="b">
                    <a:solidFill>
                      <a:srgbClr val="007BAC"/>
                    </a:solidFill>
                  </a:tcPr>
                </a:tc>
                <a:extLst>
                  <a:ext uri="{0D108BD9-81ED-4DB2-BD59-A6C34878D82A}">
                    <a16:rowId xmlns:a16="http://schemas.microsoft.com/office/drawing/2014/main" xmlns="" val="937944641"/>
                  </a:ext>
                </a:extLst>
              </a:tr>
            </a:tbl>
          </a:graphicData>
        </a:graphic>
      </p:graphicFrame>
      <p:graphicFrame>
        <p:nvGraphicFramePr>
          <p:cNvPr id="20" name="Táblázat 19">
            <a:extLst>
              <a:ext uri="{FF2B5EF4-FFF2-40B4-BE49-F238E27FC236}">
                <a16:creationId xmlns:a16="http://schemas.microsoft.com/office/drawing/2014/main" xmlns="" id="{3EA7E364-B89A-4C60-B14B-5881B1EF1481}"/>
              </a:ext>
            </a:extLst>
          </p:cNvPr>
          <p:cNvGraphicFramePr>
            <a:graphicFrameLocks noGrp="1"/>
          </p:cNvGraphicFramePr>
          <p:nvPr>
            <p:extLst>
              <p:ext uri="{D42A27DB-BD31-4B8C-83A1-F6EECF244321}">
                <p14:modId xmlns:p14="http://schemas.microsoft.com/office/powerpoint/2010/main" val="3793247005"/>
              </p:ext>
            </p:extLst>
          </p:nvPr>
        </p:nvGraphicFramePr>
        <p:xfrm>
          <a:off x="9482937" y="3134325"/>
          <a:ext cx="1087639" cy="1482090"/>
        </p:xfrm>
        <a:graphic>
          <a:graphicData uri="http://schemas.openxmlformats.org/drawingml/2006/table">
            <a:tbl>
              <a:tblPr>
                <a:tableStyleId>{5C22544A-7EE6-4342-B048-85BDC9FD1C3A}</a:tableStyleId>
              </a:tblPr>
              <a:tblGrid>
                <a:gridCol w="754143">
                  <a:extLst>
                    <a:ext uri="{9D8B030D-6E8A-4147-A177-3AD203B41FA5}">
                      <a16:colId xmlns:a16="http://schemas.microsoft.com/office/drawing/2014/main" xmlns="" val="4018808626"/>
                    </a:ext>
                  </a:extLst>
                </a:gridCol>
                <a:gridCol w="333496">
                  <a:extLst>
                    <a:ext uri="{9D8B030D-6E8A-4147-A177-3AD203B41FA5}">
                      <a16:colId xmlns:a16="http://schemas.microsoft.com/office/drawing/2014/main" xmlns="" val="325036886"/>
                    </a:ext>
                  </a:extLst>
                </a:gridCol>
              </a:tblGrid>
              <a:tr h="190500">
                <a:tc>
                  <a:txBody>
                    <a:bodyPr/>
                    <a:lstStyle/>
                    <a:p>
                      <a:pPr algn="l" fontAlgn="b"/>
                      <a:r>
                        <a:rPr lang="es-ES" sz="900" u="none" strike="noStrike" kern="1200" noProof="0" smtClean="0">
                          <a:solidFill>
                            <a:schemeClr val="bg1"/>
                          </a:solidFill>
                          <a:effectLst/>
                          <a:latin typeface="+mn-lt"/>
                          <a:ea typeface="+mn-ea"/>
                          <a:cs typeface="+mn-cs"/>
                        </a:rPr>
                        <a:t>Una mujer debe encontrar tiempo para sí misma incluso cuando tiene niños pequeños.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n-US" sz="900" u="none" strike="noStrike" kern="1200" noProof="0">
                          <a:solidFill>
                            <a:schemeClr val="bg1"/>
                          </a:solidFill>
                          <a:effectLst/>
                          <a:latin typeface="+mn-lt"/>
                          <a:ea typeface="+mn-ea"/>
                          <a:cs typeface="+mn-cs"/>
                        </a:rPr>
                        <a:t>0,688</a:t>
                      </a:r>
                    </a:p>
                  </a:txBody>
                  <a:tcPr marL="9523" marR="9523" marT="9525" anchor="b">
                    <a:solidFill>
                      <a:srgbClr val="007BAC"/>
                    </a:solidFill>
                  </a:tcPr>
                </a:tc>
                <a:extLst>
                  <a:ext uri="{0D108BD9-81ED-4DB2-BD59-A6C34878D82A}">
                    <a16:rowId xmlns:a16="http://schemas.microsoft.com/office/drawing/2014/main" xmlns="" val="3746873392"/>
                  </a:ext>
                </a:extLst>
              </a:tr>
              <a:tr h="190500">
                <a:tc>
                  <a:txBody>
                    <a:bodyPr/>
                    <a:lstStyle/>
                    <a:p>
                      <a:pPr algn="l" fontAlgn="b"/>
                      <a:r>
                        <a:rPr lang="es-ES" sz="900" u="none" strike="noStrike" kern="1200" noProof="0" dirty="0" smtClean="0">
                          <a:solidFill>
                            <a:schemeClr val="bg1"/>
                          </a:solidFill>
                          <a:effectLst/>
                          <a:latin typeface="+mn-lt"/>
                          <a:ea typeface="+mn-ea"/>
                          <a:cs typeface="+mn-cs"/>
                        </a:rPr>
                        <a:t>Soy independiente</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n-US" sz="900" u="none" strike="noStrike" kern="1200" noProof="0" dirty="0">
                          <a:solidFill>
                            <a:schemeClr val="bg1"/>
                          </a:solidFill>
                          <a:effectLst/>
                          <a:latin typeface="+mn-lt"/>
                          <a:ea typeface="+mn-ea"/>
                          <a:cs typeface="+mn-cs"/>
                        </a:rPr>
                        <a:t>0,571</a:t>
                      </a:r>
                    </a:p>
                  </a:txBody>
                  <a:tcPr marL="9523" marR="9523" marT="9525" anchor="b">
                    <a:solidFill>
                      <a:srgbClr val="007BAC"/>
                    </a:solidFill>
                  </a:tcPr>
                </a:tc>
                <a:extLst>
                  <a:ext uri="{0D108BD9-81ED-4DB2-BD59-A6C34878D82A}">
                    <a16:rowId xmlns:a16="http://schemas.microsoft.com/office/drawing/2014/main" xmlns="" val="3033234198"/>
                  </a:ext>
                </a:extLst>
              </a:tr>
            </a:tbl>
          </a:graphicData>
        </a:graphic>
      </p:graphicFrame>
      <p:graphicFrame>
        <p:nvGraphicFramePr>
          <p:cNvPr id="21" name="Táblázat 20">
            <a:extLst>
              <a:ext uri="{FF2B5EF4-FFF2-40B4-BE49-F238E27FC236}">
                <a16:creationId xmlns:a16="http://schemas.microsoft.com/office/drawing/2014/main" xmlns="" id="{2794A1E1-C2AD-4A67-A6B0-B1BECADA7656}"/>
              </a:ext>
            </a:extLst>
          </p:cNvPr>
          <p:cNvGraphicFramePr>
            <a:graphicFrameLocks noGrp="1"/>
          </p:cNvGraphicFramePr>
          <p:nvPr>
            <p:extLst>
              <p:ext uri="{D42A27DB-BD31-4B8C-83A1-F6EECF244321}">
                <p14:modId xmlns:p14="http://schemas.microsoft.com/office/powerpoint/2010/main" val="3918062974"/>
              </p:ext>
            </p:extLst>
          </p:nvPr>
        </p:nvGraphicFramePr>
        <p:xfrm>
          <a:off x="10719822" y="2414325"/>
          <a:ext cx="1278613" cy="2223135"/>
        </p:xfrm>
        <a:graphic>
          <a:graphicData uri="http://schemas.openxmlformats.org/drawingml/2006/table">
            <a:tbl>
              <a:tblPr>
                <a:tableStyleId>{5C22544A-7EE6-4342-B048-85BDC9FD1C3A}</a:tableStyleId>
              </a:tblPr>
              <a:tblGrid>
                <a:gridCol w="863061">
                  <a:extLst>
                    <a:ext uri="{9D8B030D-6E8A-4147-A177-3AD203B41FA5}">
                      <a16:colId xmlns:a16="http://schemas.microsoft.com/office/drawing/2014/main" xmlns="" val="174493112"/>
                    </a:ext>
                  </a:extLst>
                </a:gridCol>
                <a:gridCol w="415552">
                  <a:extLst>
                    <a:ext uri="{9D8B030D-6E8A-4147-A177-3AD203B41FA5}">
                      <a16:colId xmlns:a16="http://schemas.microsoft.com/office/drawing/2014/main" xmlns="" val="1381966681"/>
                    </a:ext>
                  </a:extLst>
                </a:gridCol>
              </a:tblGrid>
              <a:tr h="190500">
                <a:tc>
                  <a:txBody>
                    <a:bodyPr/>
                    <a:lstStyle/>
                    <a:p>
                      <a:pPr algn="l" fontAlgn="b"/>
                      <a:r>
                        <a:rPr lang="es-ES" sz="900" u="none" strike="noStrike" kern="1200" noProof="0" smtClean="0">
                          <a:solidFill>
                            <a:schemeClr val="bg1"/>
                          </a:solidFill>
                          <a:effectLst/>
                          <a:latin typeface="+mn-lt"/>
                          <a:ea typeface="+mn-ea"/>
                          <a:cs typeface="+mn-cs"/>
                        </a:rPr>
                        <a:t>Ser ama de casa puede ser tan satisfactorio como tener un trabajo remunerado</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0,631</a:t>
                      </a:r>
                    </a:p>
                  </a:txBody>
                  <a:tcPr marL="9523" marR="9523" marT="9525" anchor="b">
                    <a:solidFill>
                      <a:srgbClr val="007BAC"/>
                    </a:solidFill>
                  </a:tcPr>
                </a:tc>
                <a:extLst>
                  <a:ext uri="{0D108BD9-81ED-4DB2-BD59-A6C34878D82A}">
                    <a16:rowId xmlns:a16="http://schemas.microsoft.com/office/drawing/2014/main" xmlns="" val="3226200681"/>
                  </a:ext>
                </a:extLst>
              </a:tr>
              <a:tr h="190500">
                <a:tc>
                  <a:txBody>
                    <a:bodyPr/>
                    <a:lstStyle/>
                    <a:p>
                      <a:pPr algn="l" fontAlgn="b"/>
                      <a:r>
                        <a:rPr lang="es-ES" sz="900" u="none" strike="noStrike" kern="1200" noProof="0" smtClean="0">
                          <a:solidFill>
                            <a:schemeClr val="bg1"/>
                          </a:solidFill>
                          <a:effectLst/>
                          <a:latin typeface="+mn-lt"/>
                          <a:ea typeface="+mn-ea"/>
                          <a:cs typeface="+mn-cs"/>
                        </a:rPr>
                        <a:t>Me siento bien incluso cuando no tengo una apariencia perfecta.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a:solidFill>
                            <a:schemeClr val="bg1"/>
                          </a:solidFill>
                          <a:effectLst/>
                          <a:latin typeface="+mn-lt"/>
                          <a:ea typeface="+mn-ea"/>
                          <a:cs typeface="+mn-cs"/>
                        </a:rPr>
                        <a:t>0,546</a:t>
                      </a:r>
                    </a:p>
                  </a:txBody>
                  <a:tcPr marL="9523" marR="9523" marT="9525" anchor="b">
                    <a:solidFill>
                      <a:srgbClr val="007BAC"/>
                    </a:solidFill>
                  </a:tcPr>
                </a:tc>
                <a:extLst>
                  <a:ext uri="{0D108BD9-81ED-4DB2-BD59-A6C34878D82A}">
                    <a16:rowId xmlns:a16="http://schemas.microsoft.com/office/drawing/2014/main" xmlns="" val="503461541"/>
                  </a:ext>
                </a:extLst>
              </a:tr>
              <a:tr h="190500">
                <a:tc>
                  <a:txBody>
                    <a:bodyPr/>
                    <a:lstStyle/>
                    <a:p>
                      <a:pPr algn="l" fontAlgn="b"/>
                      <a:r>
                        <a:rPr lang="es-ES" sz="900" u="none" strike="noStrike" kern="1200" noProof="0" dirty="0" smtClean="0">
                          <a:solidFill>
                            <a:schemeClr val="bg1"/>
                          </a:solidFill>
                          <a:effectLst/>
                          <a:latin typeface="+mn-lt"/>
                          <a:ea typeface="+mn-ea"/>
                          <a:cs typeface="+mn-cs"/>
                        </a:rPr>
                        <a:t>El hogar y los niños son más importantes que el trabajo.</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hu-HU" sz="900" u="none" strike="noStrike" kern="1200" dirty="0">
                          <a:solidFill>
                            <a:schemeClr val="bg1"/>
                          </a:solidFill>
                          <a:effectLst/>
                          <a:latin typeface="+mn-lt"/>
                          <a:ea typeface="+mn-ea"/>
                          <a:cs typeface="+mn-cs"/>
                        </a:rPr>
                        <a:t>0,351</a:t>
                      </a:r>
                    </a:p>
                  </a:txBody>
                  <a:tcPr marL="9523" marR="9523" marT="9525" anchor="b">
                    <a:solidFill>
                      <a:srgbClr val="007BAC"/>
                    </a:solidFill>
                  </a:tcPr>
                </a:tc>
                <a:extLst>
                  <a:ext uri="{0D108BD9-81ED-4DB2-BD59-A6C34878D82A}">
                    <a16:rowId xmlns:a16="http://schemas.microsoft.com/office/drawing/2014/main" xmlns="" val="957394971"/>
                  </a:ext>
                </a:extLst>
              </a:tr>
            </a:tbl>
          </a:graphicData>
        </a:graphic>
      </p:graphicFrame>
      <p:graphicFrame>
        <p:nvGraphicFramePr>
          <p:cNvPr id="12" name="Táblázat 11">
            <a:extLst>
              <a:ext uri="{FF2B5EF4-FFF2-40B4-BE49-F238E27FC236}">
                <a16:creationId xmlns:a16="http://schemas.microsoft.com/office/drawing/2014/main" xmlns="" id="{02F0889C-83BB-4796-81B2-B1DD35621DF4}"/>
              </a:ext>
            </a:extLst>
          </p:cNvPr>
          <p:cNvGraphicFramePr>
            <a:graphicFrameLocks noGrp="1"/>
          </p:cNvGraphicFramePr>
          <p:nvPr>
            <p:extLst>
              <p:ext uri="{D42A27DB-BD31-4B8C-83A1-F6EECF244321}">
                <p14:modId xmlns:p14="http://schemas.microsoft.com/office/powerpoint/2010/main" val="1759251770"/>
              </p:ext>
            </p:extLst>
          </p:nvPr>
        </p:nvGraphicFramePr>
        <p:xfrm>
          <a:off x="160862" y="975660"/>
          <a:ext cx="1659512" cy="3651885"/>
        </p:xfrm>
        <a:graphic>
          <a:graphicData uri="http://schemas.openxmlformats.org/drawingml/2006/table">
            <a:tbl>
              <a:tblPr>
                <a:tableStyleId>{5C22544A-7EE6-4342-B048-85BDC9FD1C3A}</a:tableStyleId>
              </a:tblPr>
              <a:tblGrid>
                <a:gridCol w="1194130">
                  <a:extLst>
                    <a:ext uri="{9D8B030D-6E8A-4147-A177-3AD203B41FA5}">
                      <a16:colId xmlns:a16="http://schemas.microsoft.com/office/drawing/2014/main" xmlns="" val="1943340700"/>
                    </a:ext>
                  </a:extLst>
                </a:gridCol>
                <a:gridCol w="465382">
                  <a:extLst>
                    <a:ext uri="{9D8B030D-6E8A-4147-A177-3AD203B41FA5}">
                      <a16:colId xmlns:a16="http://schemas.microsoft.com/office/drawing/2014/main" xmlns="" val="754458290"/>
                    </a:ext>
                  </a:extLst>
                </a:gridCol>
              </a:tblGrid>
              <a:tr h="190500">
                <a:tc>
                  <a:txBody>
                    <a:bodyPr/>
                    <a:lstStyle/>
                    <a:p>
                      <a:pPr algn="l" fontAlgn="b"/>
                      <a:r>
                        <a:rPr lang="es-ES" sz="900" u="none" strike="noStrike" kern="1200" noProof="0" dirty="0" smtClean="0">
                          <a:solidFill>
                            <a:schemeClr val="bg1"/>
                          </a:solidFill>
                          <a:effectLst/>
                          <a:latin typeface="+mn-lt"/>
                          <a:ea typeface="+mn-ea"/>
                          <a:cs typeface="+mn-cs"/>
                        </a:rPr>
                        <a:t>Su familia es su principal prioridad.</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0,821</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4019233226"/>
                  </a:ext>
                </a:extLst>
              </a:tr>
              <a:tr h="190500">
                <a:tc>
                  <a:txBody>
                    <a:bodyPr/>
                    <a:lstStyle/>
                    <a:p>
                      <a:pPr algn="l" fontAlgn="b"/>
                      <a:r>
                        <a:rPr lang="es-ES" sz="900" u="none" strike="noStrike" kern="1200" noProof="0" smtClean="0">
                          <a:solidFill>
                            <a:schemeClr val="bg1"/>
                          </a:solidFill>
                          <a:effectLst/>
                          <a:latin typeface="+mn-lt"/>
                          <a:ea typeface="+mn-ea"/>
                          <a:cs typeface="+mn-cs"/>
                        </a:rPr>
                        <a:t>Sitúa las necesidades de su familia antes que las suyas.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0,777</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1003724479"/>
                  </a:ext>
                </a:extLst>
              </a:tr>
              <a:tr h="190500">
                <a:tc>
                  <a:txBody>
                    <a:bodyPr/>
                    <a:lstStyle/>
                    <a:p>
                      <a:pPr algn="l" fontAlgn="b"/>
                      <a:r>
                        <a:rPr lang="es-ES" sz="900" u="none" strike="noStrike" kern="1200" noProof="0" smtClean="0">
                          <a:solidFill>
                            <a:schemeClr val="bg1"/>
                          </a:solidFill>
                          <a:effectLst/>
                          <a:latin typeface="+mn-lt"/>
                          <a:ea typeface="+mn-ea"/>
                          <a:cs typeface="+mn-cs"/>
                        </a:rPr>
                        <a:t>Le satisface estar con su familia / hijos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0,767</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387472251"/>
                  </a:ext>
                </a:extLst>
              </a:tr>
              <a:tr h="190500">
                <a:tc>
                  <a:txBody>
                    <a:bodyPr/>
                    <a:lstStyle/>
                    <a:p>
                      <a:pPr algn="l" fontAlgn="b"/>
                      <a:r>
                        <a:rPr lang="es-ES" sz="900" u="none" strike="noStrike" kern="1200" noProof="0" smtClean="0">
                          <a:solidFill>
                            <a:schemeClr val="bg1"/>
                          </a:solidFill>
                          <a:effectLst/>
                          <a:latin typeface="+mn-lt"/>
                          <a:ea typeface="+mn-ea"/>
                          <a:cs typeface="+mn-cs"/>
                        </a:rPr>
                        <a:t>Mantener a su familia unida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0,757</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190050689"/>
                  </a:ext>
                </a:extLst>
              </a:tr>
              <a:tr h="190500">
                <a:tc>
                  <a:txBody>
                    <a:bodyPr/>
                    <a:lstStyle/>
                    <a:p>
                      <a:pPr algn="l" fontAlgn="b"/>
                      <a:r>
                        <a:rPr lang="es-ES" sz="900" u="none" strike="noStrike" kern="1200" noProof="0" smtClean="0">
                          <a:solidFill>
                            <a:schemeClr val="bg1"/>
                          </a:solidFill>
                          <a:effectLst/>
                          <a:latin typeface="+mn-lt"/>
                          <a:ea typeface="+mn-ea"/>
                          <a:cs typeface="+mn-cs"/>
                        </a:rPr>
                        <a:t>Me gusta cuidar de mi familia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0,728</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1326230139"/>
                  </a:ext>
                </a:extLst>
              </a:tr>
              <a:tr h="190500">
                <a:tc>
                  <a:txBody>
                    <a:bodyPr/>
                    <a:lstStyle/>
                    <a:p>
                      <a:pPr algn="l" fontAlgn="b"/>
                      <a:r>
                        <a:rPr lang="es-ES" sz="900" u="none" strike="noStrike" kern="1200" noProof="0" smtClean="0">
                          <a:solidFill>
                            <a:schemeClr val="bg1"/>
                          </a:solidFill>
                          <a:effectLst/>
                          <a:latin typeface="+mn-lt"/>
                          <a:ea typeface="+mn-ea"/>
                          <a:cs typeface="+mn-cs"/>
                        </a:rPr>
                        <a:t>Proporcionar seguridad a sus seres queridos.</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0,63</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851233703"/>
                  </a:ext>
                </a:extLst>
              </a:tr>
              <a:tr h="190500">
                <a:tc>
                  <a:txBody>
                    <a:bodyPr/>
                    <a:lstStyle/>
                    <a:p>
                      <a:pPr algn="l" fontAlgn="b"/>
                      <a:r>
                        <a:rPr lang="es-ES" sz="900" u="none" strike="noStrike" kern="1200" noProof="0" dirty="0" smtClean="0">
                          <a:solidFill>
                            <a:schemeClr val="bg1"/>
                          </a:solidFill>
                          <a:effectLst/>
                          <a:latin typeface="+mn-lt"/>
                          <a:ea typeface="+mn-ea"/>
                          <a:cs typeface="+mn-cs"/>
                        </a:rPr>
                        <a:t>El hogar y los niños son más importantes que el trabajo.</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0,625</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288905610"/>
                  </a:ext>
                </a:extLst>
              </a:tr>
              <a:tr h="190500">
                <a:tc>
                  <a:txBody>
                    <a:bodyPr/>
                    <a:lstStyle/>
                    <a:p>
                      <a:pPr algn="l" fontAlgn="b"/>
                      <a:r>
                        <a:rPr lang="es-ES" sz="900" u="none" strike="noStrike" kern="1200" noProof="0" smtClean="0">
                          <a:solidFill>
                            <a:schemeClr val="bg1"/>
                          </a:solidFill>
                          <a:effectLst/>
                          <a:latin typeface="+mn-lt"/>
                          <a:ea typeface="+mn-ea"/>
                          <a:cs typeface="+mn-cs"/>
                        </a:rPr>
                        <a:t>La sensación de ser una buena madre para sentirse perfectamente satisfecha.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smtClean="0">
                          <a:solidFill>
                            <a:schemeClr val="bg1"/>
                          </a:solidFill>
                          <a:effectLst/>
                          <a:latin typeface="+mn-lt"/>
                          <a:ea typeface="+mn-ea"/>
                          <a:cs typeface="+mn-cs"/>
                        </a:rPr>
                        <a:t>0,624</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1990594837"/>
                  </a:ext>
                </a:extLst>
              </a:tr>
              <a:tr h="190500">
                <a:tc>
                  <a:txBody>
                    <a:bodyPr/>
                    <a:lstStyle/>
                    <a:p>
                      <a:pPr algn="l" fontAlgn="b"/>
                      <a:r>
                        <a:rPr lang="es-ES" sz="900" u="none" strike="noStrike" kern="1200" noProof="0" smtClean="0">
                          <a:solidFill>
                            <a:schemeClr val="bg1"/>
                          </a:solidFill>
                          <a:effectLst/>
                          <a:latin typeface="+mn-lt"/>
                          <a:ea typeface="+mn-ea"/>
                          <a:cs typeface="+mn-cs"/>
                        </a:rPr>
                        <a:t>Pasar suficiente tiempo con su familia.</a:t>
                      </a:r>
                      <a:endParaRPr lang="es-ES" sz="900" u="none" strike="noStrike" kern="1200" noProof="0">
                        <a:solidFill>
                          <a:schemeClr val="bg1"/>
                        </a:solidFill>
                        <a:effectLst/>
                        <a:latin typeface="+mn-lt"/>
                        <a:ea typeface="+mn-ea"/>
                        <a:cs typeface="+mn-cs"/>
                      </a:endParaRPr>
                    </a:p>
                  </a:txBody>
                  <a:tcPr marL="9523" marR="9523" marT="9525" anchor="b">
                    <a:solidFill>
                      <a:srgbClr val="007BAC"/>
                    </a:solidFill>
                  </a:tcPr>
                </a:tc>
                <a:tc>
                  <a:txBody>
                    <a:bodyPr/>
                    <a:lstStyle/>
                    <a:p>
                      <a:pPr algn="r" fontAlgn="b"/>
                      <a:r>
                        <a:rPr lang="es-ES" sz="900" u="none" strike="noStrike" kern="1200" noProof="0" dirty="0" smtClean="0">
                          <a:solidFill>
                            <a:schemeClr val="bg1"/>
                          </a:solidFill>
                          <a:effectLst/>
                          <a:latin typeface="+mn-lt"/>
                          <a:ea typeface="+mn-ea"/>
                          <a:cs typeface="+mn-cs"/>
                        </a:rPr>
                        <a:t>0,561</a:t>
                      </a:r>
                      <a:endParaRPr lang="es-ES" sz="900" u="none" strike="noStrike" kern="1200" noProof="0" dirty="0">
                        <a:solidFill>
                          <a:schemeClr val="bg1"/>
                        </a:solidFill>
                        <a:effectLst/>
                        <a:latin typeface="+mn-lt"/>
                        <a:ea typeface="+mn-ea"/>
                        <a:cs typeface="+mn-cs"/>
                      </a:endParaRPr>
                    </a:p>
                  </a:txBody>
                  <a:tcPr marL="9523" marR="9523" marT="9525" anchor="b">
                    <a:solidFill>
                      <a:srgbClr val="007BAC"/>
                    </a:solidFill>
                  </a:tcPr>
                </a:tc>
                <a:extLst>
                  <a:ext uri="{0D108BD9-81ED-4DB2-BD59-A6C34878D82A}">
                    <a16:rowId xmlns:a16="http://schemas.microsoft.com/office/drawing/2014/main" xmlns="" val="2072278173"/>
                  </a:ext>
                </a:extLst>
              </a:tr>
            </a:tbl>
          </a:graphicData>
        </a:graphic>
      </p:graphicFrame>
      <p:sp>
        <p:nvSpPr>
          <p:cNvPr id="24" name="Téglalap 31">
            <a:extLst>
              <a:ext uri="{FF2B5EF4-FFF2-40B4-BE49-F238E27FC236}">
                <a16:creationId xmlns:a16="http://schemas.microsoft.com/office/drawing/2014/main" xmlns="" id="{224BAD21-7780-4A00-82A3-2A66E10A4B1F}"/>
              </a:ext>
            </a:extLst>
          </p:cNvPr>
          <p:cNvSpPr/>
          <p:nvPr/>
        </p:nvSpPr>
        <p:spPr>
          <a:xfrm>
            <a:off x="7161213" y="950893"/>
            <a:ext cx="4952999" cy="954107"/>
          </a:xfrm>
          <a:prstGeom prst="rect">
            <a:avLst/>
          </a:prstGeom>
        </p:spPr>
        <p:txBody>
          <a:bodyPr wrap="square">
            <a:spAutoFit/>
          </a:bodyPr>
          <a:lstStyle/>
          <a:p>
            <a:r>
              <a:rPr lang="es-ES" sz="1400" dirty="0">
                <a:solidFill>
                  <a:srgbClr val="00336E"/>
                </a:solidFill>
              </a:rPr>
              <a:t>Según las respuestas extraídas de los siete países encuestados, revelamos 9 factores que explican el bienestar de la mujer. Los atributos relacionados con la </a:t>
            </a:r>
            <a:r>
              <a:rPr lang="es-ES" sz="1400" b="1" dirty="0">
                <a:solidFill>
                  <a:srgbClr val="00336E"/>
                </a:solidFill>
              </a:rPr>
              <a:t>familia</a:t>
            </a:r>
            <a:r>
              <a:rPr lang="es-ES" sz="1400" dirty="0">
                <a:solidFill>
                  <a:srgbClr val="00336E"/>
                </a:solidFill>
              </a:rPr>
              <a:t> y con la </a:t>
            </a:r>
            <a:r>
              <a:rPr lang="es-ES" sz="1400" b="1" dirty="0">
                <a:solidFill>
                  <a:srgbClr val="00336E"/>
                </a:solidFill>
              </a:rPr>
              <a:t>seguridad</a:t>
            </a:r>
            <a:r>
              <a:rPr lang="es-ES" sz="1400" dirty="0">
                <a:solidFill>
                  <a:srgbClr val="00336E"/>
                </a:solidFill>
              </a:rPr>
              <a:t> financiera tienen la mayor influencia en ello. </a:t>
            </a:r>
            <a:endParaRPr lang="en" sz="1400" dirty="0">
              <a:solidFill>
                <a:srgbClr val="00336E"/>
              </a:solidFill>
            </a:endParaRPr>
          </a:p>
        </p:txBody>
      </p:sp>
    </p:spTree>
    <p:extLst>
      <p:ext uri="{BB962C8B-B14F-4D97-AF65-F5344CB8AC3E}">
        <p14:creationId xmlns:p14="http://schemas.microsoft.com/office/powerpoint/2010/main" val="245532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212" y="4495800"/>
            <a:ext cx="1074991" cy="1074991"/>
          </a:xfrm>
          <a:prstGeom prst="rect">
            <a:avLst/>
          </a:prstGeom>
        </p:spPr>
      </p:pic>
      <p:graphicFrame>
        <p:nvGraphicFramePr>
          <p:cNvPr id="25" name="Táblázat 2">
            <a:extLst>
              <a:ext uri="{FF2B5EF4-FFF2-40B4-BE49-F238E27FC236}">
                <a16:creationId xmlns:a16="http://schemas.microsoft.com/office/drawing/2014/main" xmlns="" id="{CEC2963A-8ED3-4B2F-BF05-0B35C95E77E6}"/>
              </a:ext>
            </a:extLst>
          </p:cNvPr>
          <p:cNvGraphicFramePr>
            <a:graphicFrameLocks noGrp="1"/>
          </p:cNvGraphicFramePr>
          <p:nvPr>
            <p:extLst>
              <p:ext uri="{D42A27DB-BD31-4B8C-83A1-F6EECF244321}">
                <p14:modId xmlns:p14="http://schemas.microsoft.com/office/powerpoint/2010/main" val="2267158611"/>
              </p:ext>
            </p:extLst>
          </p:nvPr>
        </p:nvGraphicFramePr>
        <p:xfrm>
          <a:off x="138138" y="1524000"/>
          <a:ext cx="11580912" cy="3065760"/>
        </p:xfrm>
        <a:graphic>
          <a:graphicData uri="http://schemas.openxmlformats.org/drawingml/2006/table">
            <a:tbl>
              <a:tblPr/>
              <a:tblGrid>
                <a:gridCol w="2984474">
                  <a:extLst>
                    <a:ext uri="{9D8B030D-6E8A-4147-A177-3AD203B41FA5}">
                      <a16:colId xmlns:a16="http://schemas.microsoft.com/office/drawing/2014/main" xmlns="" val="2999591681"/>
                    </a:ext>
                  </a:extLst>
                </a:gridCol>
                <a:gridCol w="1219200">
                  <a:extLst>
                    <a:ext uri="{9D8B030D-6E8A-4147-A177-3AD203B41FA5}">
                      <a16:colId xmlns:a16="http://schemas.microsoft.com/office/drawing/2014/main" xmlns="" val="4152124124"/>
                    </a:ext>
                  </a:extLst>
                </a:gridCol>
                <a:gridCol w="1219200">
                  <a:extLst>
                    <a:ext uri="{9D8B030D-6E8A-4147-A177-3AD203B41FA5}">
                      <a16:colId xmlns:a16="http://schemas.microsoft.com/office/drawing/2014/main" xmlns="" val="3166317257"/>
                    </a:ext>
                  </a:extLst>
                </a:gridCol>
                <a:gridCol w="1219200">
                  <a:extLst>
                    <a:ext uri="{9D8B030D-6E8A-4147-A177-3AD203B41FA5}">
                      <a16:colId xmlns:a16="http://schemas.microsoft.com/office/drawing/2014/main" xmlns="" val="3977216599"/>
                    </a:ext>
                  </a:extLst>
                </a:gridCol>
                <a:gridCol w="1219200">
                  <a:extLst>
                    <a:ext uri="{9D8B030D-6E8A-4147-A177-3AD203B41FA5}">
                      <a16:colId xmlns:a16="http://schemas.microsoft.com/office/drawing/2014/main" xmlns="" val="1786808151"/>
                    </a:ext>
                  </a:extLst>
                </a:gridCol>
                <a:gridCol w="1219200">
                  <a:extLst>
                    <a:ext uri="{9D8B030D-6E8A-4147-A177-3AD203B41FA5}">
                      <a16:colId xmlns:a16="http://schemas.microsoft.com/office/drawing/2014/main" xmlns="" val="622796546"/>
                    </a:ext>
                  </a:extLst>
                </a:gridCol>
                <a:gridCol w="1219200">
                  <a:extLst>
                    <a:ext uri="{9D8B030D-6E8A-4147-A177-3AD203B41FA5}">
                      <a16:colId xmlns:a16="http://schemas.microsoft.com/office/drawing/2014/main" xmlns="" val="3823920032"/>
                    </a:ext>
                  </a:extLst>
                </a:gridCol>
                <a:gridCol w="1281238">
                  <a:extLst>
                    <a:ext uri="{9D8B030D-6E8A-4147-A177-3AD203B41FA5}">
                      <a16:colId xmlns:a16="http://schemas.microsoft.com/office/drawing/2014/main" xmlns="" val="1452742744"/>
                    </a:ext>
                  </a:extLst>
                </a:gridCol>
              </a:tblGrid>
              <a:tr h="222362">
                <a:tc>
                  <a:txBody>
                    <a:bodyPr/>
                    <a:lstStyle/>
                    <a:p>
                      <a:pPr algn="l" rtl="0" fontAlgn="b"/>
                      <a:endParaRPr lang="es-ES" sz="1100" b="0" i="0" u="none" strike="noStrike" noProof="0" dirty="0">
                        <a:solidFill>
                          <a:srgbClr val="000000"/>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baseline="0" noProof="0" smtClean="0">
                          <a:solidFill>
                            <a:schemeClr val="bg1"/>
                          </a:solidFill>
                          <a:effectLst/>
                          <a:latin typeface="+mj-lt"/>
                        </a:rPr>
                        <a:t>Portugal</a:t>
                      </a:r>
                      <a:endParaRPr lang="es-ES" sz="1100" b="1" i="0" u="none" strike="noStrike"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España</a:t>
                      </a:r>
                      <a:endParaRPr lang="es-ES" sz="1100" b="1" i="0" u="none" strike="noStrike" baseline="0"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Francia</a:t>
                      </a:r>
                      <a:endParaRPr lang="es-ES" sz="1100" b="1" i="0" u="none" strike="noStrike" baseline="0"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Italia</a:t>
                      </a:r>
                      <a:endParaRPr lang="es-ES" sz="1100" b="1" i="0" u="none" strike="noStrike"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Alemania</a:t>
                      </a:r>
                      <a:endParaRPr lang="es-ES" sz="1100" b="1" i="0" u="none" strike="noStrike"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Suecia</a:t>
                      </a:r>
                      <a:endParaRPr lang="es-ES" sz="1100" b="1" i="0" u="none" strike="noStrike"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tc>
                  <a:txBody>
                    <a:bodyPr/>
                    <a:lstStyle/>
                    <a:p>
                      <a:pPr algn="ctr" rtl="0" fontAlgn="b"/>
                      <a:r>
                        <a:rPr lang="es-ES" sz="1100" b="1" i="0" u="none" strike="noStrike" baseline="0" noProof="0" smtClean="0">
                          <a:solidFill>
                            <a:schemeClr val="bg1"/>
                          </a:solidFill>
                          <a:effectLst/>
                          <a:latin typeface="+mj-lt"/>
                        </a:rPr>
                        <a:t>Reino Unido</a:t>
                      </a:r>
                      <a:endParaRPr lang="es-ES" sz="1100" b="1" i="0" u="none" strike="noStrike" baseline="0" noProof="0">
                        <a:solidFill>
                          <a:schemeClr val="bg1"/>
                        </a:solidFill>
                        <a:effectLst/>
                        <a:latin typeface="+mj-lt"/>
                      </a:endParaRPr>
                    </a:p>
                  </a:txBody>
                  <a:tcPr marL="9501" marR="9501" marT="9503" marB="4561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BAC"/>
                    </a:solidFill>
                  </a:tcPr>
                </a:tc>
                <a:extLst>
                  <a:ext uri="{0D108BD9-81ED-4DB2-BD59-A6C34878D82A}">
                    <a16:rowId xmlns:a16="http://schemas.microsoft.com/office/drawing/2014/main" xmlns="" val="2683471510"/>
                  </a:ext>
                </a:extLst>
              </a:tr>
              <a:tr h="295010">
                <a:tc>
                  <a:txBody>
                    <a:bodyPr/>
                    <a:lstStyle/>
                    <a:p>
                      <a:pPr algn="l" rtl="0" fontAlgn="b"/>
                      <a:r>
                        <a:rPr lang="es-ES" sz="1100" b="0" i="0" u="none" strike="noStrike" baseline="0" noProof="0" dirty="0" smtClean="0">
                          <a:solidFill>
                            <a:schemeClr val="tx1">
                              <a:lumMod val="50000"/>
                            </a:schemeClr>
                          </a:solidFill>
                          <a:effectLst/>
                          <a:latin typeface="+mj-lt"/>
                        </a:rPr>
                        <a:t>F1: Familia</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baseline="0" noProof="0" smtClean="0">
                          <a:solidFill>
                            <a:srgbClr val="00B050"/>
                          </a:solidFill>
                          <a:effectLst/>
                          <a:latin typeface="+mj-lt"/>
                        </a:rPr>
                        <a:t>Mucho mas influyente</a:t>
                      </a:r>
                      <a:endParaRPr lang="es-ES" sz="1100" b="1" i="0" u="none" strike="noStrike" baseline="0" noProof="0">
                        <a:solidFill>
                          <a:srgbClr val="00B050"/>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Mucho 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0878212"/>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F2: Estabilidad económica</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smtClean="0">
                          <a:solidFill>
                            <a:srgbClr val="FF0000"/>
                          </a:solidFill>
                          <a:effectLst/>
                          <a:latin typeface="+mn-lt"/>
                          <a:ea typeface="+mn-ea"/>
                          <a:cs typeface="+mn-cs"/>
                        </a:rPr>
                        <a:t>Menos</a:t>
                      </a:r>
                      <a:r>
                        <a:rPr lang="es-ES" sz="1100" b="0" i="0" u="none" strike="noStrike" kern="1200" baseline="0" noProof="0" smtClean="0">
                          <a:solidFill>
                            <a:srgbClr val="FF0000"/>
                          </a:solidFill>
                          <a:effectLst/>
                          <a:latin typeface="+mn-lt"/>
                          <a:ea typeface="+mn-ea"/>
                          <a:cs typeface="+mn-cs"/>
                        </a:rPr>
                        <a:t> </a:t>
                      </a:r>
                      <a:r>
                        <a:rPr lang="es-ES" sz="1100" b="1" i="0" u="none" strike="noStrike" kern="1200" baseline="0" noProof="0" smtClean="0">
                          <a:solidFill>
                            <a:srgbClr val="FF0000"/>
                          </a:solidFill>
                          <a:effectLst/>
                          <a:latin typeface="+mn-lt"/>
                          <a:ea typeface="+mn-ea"/>
                          <a:cs typeface="+mn-cs"/>
                        </a:rPr>
                        <a:t>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defTabSz="1218936" rtl="0" eaLnBrk="1" fontAlgn="b" latinLnBrk="0" hangingPunct="1">
                        <a:lnSpc>
                          <a:spcPct val="100000"/>
                        </a:lnSpc>
                        <a:spcBef>
                          <a:spcPts val="0"/>
                        </a:spcBef>
                        <a:spcAft>
                          <a:spcPts val="0"/>
                        </a:spcAft>
                        <a:buClrTx/>
                        <a:buSzTx/>
                        <a:buFontTx/>
                        <a:buNone/>
                        <a:tabLst/>
                        <a:defRPr/>
                      </a:pPr>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68156683"/>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F3: Estilo de vida saludable y apariencia atractiva</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1218936" rtl="0" eaLnBrk="1" fontAlgn="b" latinLnBrk="0" hangingPunct="1">
                        <a:lnSpc>
                          <a:spcPct val="100000"/>
                        </a:lnSpc>
                        <a:spcBef>
                          <a:spcPts val="0"/>
                        </a:spcBef>
                        <a:spcAft>
                          <a:spcPts val="0"/>
                        </a:spcAft>
                        <a:buClrTx/>
                        <a:buSzTx/>
                        <a:buFontTx/>
                        <a:buNone/>
                        <a:tabLst/>
                        <a:defRPr/>
                      </a:pPr>
                      <a:r>
                        <a:rPr lang="es-ES" sz="1100" b="0" i="0" u="none" strike="noStrike" kern="1200" baseline="0" noProof="0" dirty="0" smtClean="0">
                          <a:solidFill>
                            <a:schemeClr val="tx1">
                              <a:lumMod val="50000"/>
                            </a:schemeClr>
                          </a:solidFill>
                          <a:effectLst/>
                          <a:latin typeface="+mn-lt"/>
                          <a:ea typeface="+mn-ea"/>
                          <a:cs typeface="+mn-cs"/>
                        </a:rPr>
                        <a:t>promedio</a:t>
                      </a:r>
                      <a:endParaRPr lang="es-ES" sz="1100" b="0" i="0" u="none" strike="noStrike" kern="1200" baseline="0" noProof="0" dirty="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00B050"/>
                          </a:solidFill>
                          <a:effectLst/>
                          <a:latin typeface="+mn-lt"/>
                          <a:ea typeface="+mn-ea"/>
                          <a:cs typeface="+mn-cs"/>
                        </a:rPr>
                        <a:t>Mucho mas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Mucho mas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7001078"/>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F4: Equilibrio entre ámbito familiar y privado</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dirty="0" smtClean="0">
                          <a:solidFill>
                            <a:srgbClr val="00B050"/>
                          </a:solidFill>
                          <a:effectLst/>
                          <a:latin typeface="+mn-lt"/>
                          <a:ea typeface="+mn-ea"/>
                          <a:cs typeface="+mn-cs"/>
                        </a:rPr>
                        <a:t>Más influyente</a:t>
                      </a:r>
                      <a:endParaRPr lang="es-ES" sz="1100" b="1" i="0" u="none" strike="noStrike" kern="1200" baseline="0" noProof="0" dirty="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049060780"/>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F5: Tomar en serio la salud</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dirty="0" smtClean="0">
                          <a:solidFill>
                            <a:srgbClr val="00B050"/>
                          </a:solidFill>
                          <a:effectLst/>
                          <a:latin typeface="+mn-lt"/>
                          <a:ea typeface="+mn-ea"/>
                          <a:cs typeface="+mn-cs"/>
                        </a:rPr>
                        <a:t>Más influyente</a:t>
                      </a:r>
                      <a:endParaRPr lang="es-ES" sz="1100" b="1" i="0" u="none" strike="noStrike" kern="1200" baseline="0" noProof="0" dirty="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dirty="0" smtClean="0">
                          <a:solidFill>
                            <a:srgbClr val="FF0000"/>
                          </a:solidFill>
                          <a:effectLst/>
                          <a:latin typeface="+mn-lt"/>
                          <a:ea typeface="+mn-ea"/>
                          <a:cs typeface="+mn-cs"/>
                        </a:rPr>
                        <a:t>Menos 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7974196"/>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F6: Relación e intimidad</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dirty="0" smtClean="0">
                          <a:solidFill>
                            <a:schemeClr val="tx1">
                              <a:lumMod val="50000"/>
                            </a:schemeClr>
                          </a:solidFill>
                          <a:effectLst/>
                          <a:latin typeface="+mj-lt"/>
                          <a:ea typeface="+mn-ea"/>
                          <a:cs typeface="+mn-cs"/>
                        </a:rPr>
                        <a:t>promedio</a:t>
                      </a:r>
                      <a:endParaRPr lang="es-ES" sz="1100" b="0" i="0" u="none" strike="noStrike" kern="1200" baseline="0" noProof="0" dirty="0">
                        <a:solidFill>
                          <a:schemeClr val="tx1">
                            <a:lumMod val="50000"/>
                          </a:schemeClr>
                        </a:solidFill>
                        <a:effectLst/>
                        <a:latin typeface="+mj-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001013737"/>
                  </a:ext>
                </a:extLst>
              </a:tr>
              <a:tr h="221510">
                <a:tc>
                  <a:txBody>
                    <a:bodyPr/>
                    <a:lstStyle/>
                    <a:p>
                      <a:pPr algn="l" rtl="0" fontAlgn="b"/>
                      <a:r>
                        <a:rPr lang="es-ES" sz="1100" b="0" i="0" u="none" strike="noStrike" baseline="0" noProof="0" dirty="0" smtClean="0">
                          <a:solidFill>
                            <a:schemeClr val="tx1">
                              <a:lumMod val="50000"/>
                            </a:schemeClr>
                          </a:solidFill>
                          <a:effectLst/>
                          <a:latin typeface="+mj-lt"/>
                        </a:rPr>
                        <a:t>F7: Éxito y carrera</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00B050"/>
                          </a:solidFill>
                          <a:effectLst/>
                          <a:latin typeface="+mn-lt"/>
                          <a:ea typeface="+mn-ea"/>
                          <a:cs typeface="+mn-cs"/>
                        </a:rPr>
                        <a:t>Mucho mas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dirty="0" smtClean="0">
                          <a:solidFill>
                            <a:srgbClr val="00B050"/>
                          </a:solidFill>
                          <a:effectLst/>
                          <a:latin typeface="+mn-lt"/>
                          <a:ea typeface="+mn-ea"/>
                          <a:cs typeface="+mn-cs"/>
                        </a:rPr>
                        <a:t>Mucho mas influyente</a:t>
                      </a:r>
                      <a:endParaRPr lang="es-ES" sz="1100" b="1" i="0" u="none" strike="noStrike" kern="1200" baseline="0" noProof="0" dirty="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dirty="0" smtClean="0">
                          <a:solidFill>
                            <a:srgbClr val="FF0000"/>
                          </a:solidFill>
                          <a:effectLst/>
                          <a:latin typeface="+mn-lt"/>
                          <a:ea typeface="+mn-ea"/>
                          <a:cs typeface="+mn-cs"/>
                        </a:rPr>
                        <a:t>Menos</a:t>
                      </a:r>
                      <a:r>
                        <a:rPr lang="es-ES" sz="1100" b="0" i="0" u="none" strike="noStrike" kern="1200" baseline="0" noProof="0" dirty="0" smtClean="0">
                          <a:solidFill>
                            <a:srgbClr val="FF0000"/>
                          </a:solidFill>
                          <a:effectLst/>
                          <a:latin typeface="+mn-lt"/>
                          <a:ea typeface="+mn-ea"/>
                          <a:cs typeface="+mn-cs"/>
                        </a:rPr>
                        <a:t> </a:t>
                      </a:r>
                      <a:r>
                        <a:rPr lang="es-ES" sz="1100" b="1" i="0" u="none" strike="noStrike" kern="1200" baseline="0" noProof="0" dirty="0" smtClean="0">
                          <a:solidFill>
                            <a:srgbClr val="FF0000"/>
                          </a:solidFill>
                          <a:effectLst/>
                          <a:latin typeface="+mn-lt"/>
                          <a:ea typeface="+mn-ea"/>
                          <a:cs typeface="+mn-cs"/>
                        </a:rPr>
                        <a:t>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FF0000"/>
                          </a:solidFill>
                          <a:effectLst/>
                          <a:latin typeface="+mn-lt"/>
                          <a:ea typeface="+mn-ea"/>
                          <a:cs typeface="+mn-cs"/>
                        </a:rPr>
                        <a:t>Mucho</a:t>
                      </a:r>
                      <a:r>
                        <a:rPr lang="es-ES" sz="1100" b="0" i="0" u="none" strike="noStrike" kern="1200" baseline="0" noProof="0" smtClean="0">
                          <a:solidFill>
                            <a:srgbClr val="FF0000"/>
                          </a:solidFill>
                          <a:effectLst/>
                          <a:latin typeface="+mn-lt"/>
                          <a:ea typeface="+mn-ea"/>
                          <a:cs typeface="+mn-cs"/>
                        </a:rPr>
                        <a:t> </a:t>
                      </a:r>
                      <a:r>
                        <a:rPr lang="es-ES" sz="1100" b="1" i="0" u="none" strike="noStrike" kern="1200" baseline="0" noProof="0" smtClean="0">
                          <a:solidFill>
                            <a:srgbClr val="FF0000"/>
                          </a:solidFill>
                          <a:effectLst/>
                          <a:latin typeface="+mn-lt"/>
                          <a:ea typeface="+mn-ea"/>
                          <a:cs typeface="+mn-cs"/>
                        </a:rPr>
                        <a:t>menos</a:t>
                      </a:r>
                      <a:r>
                        <a:rPr lang="es-ES" sz="1100" b="0" i="0" u="none" strike="noStrike" kern="1200" baseline="0" noProof="0" smtClean="0">
                          <a:solidFill>
                            <a:srgbClr val="FF0000"/>
                          </a:solidFill>
                          <a:effectLst/>
                          <a:latin typeface="+mn-lt"/>
                          <a:ea typeface="+mn-ea"/>
                          <a:cs typeface="+mn-cs"/>
                        </a:rPr>
                        <a:t> </a:t>
                      </a:r>
                      <a:r>
                        <a:rPr lang="es-ES" sz="1100" b="1" i="0" u="none" strike="noStrike" kern="1200" baseline="0" noProof="0" smtClean="0">
                          <a:solidFill>
                            <a:srgbClr val="FF0000"/>
                          </a:solidFill>
                          <a:effectLst/>
                          <a:latin typeface="+mn-lt"/>
                          <a:ea typeface="+mn-ea"/>
                          <a:cs typeface="+mn-cs"/>
                        </a:rPr>
                        <a:t>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Mucho 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9408782"/>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F8: Individualista </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dirty="0" smtClean="0">
                          <a:solidFill>
                            <a:srgbClr val="00B050"/>
                          </a:solidFill>
                          <a:effectLst/>
                          <a:latin typeface="+mn-lt"/>
                          <a:ea typeface="+mn-ea"/>
                          <a:cs typeface="+mn-cs"/>
                        </a:rPr>
                        <a:t>Mucho mas influyente</a:t>
                      </a:r>
                      <a:endParaRPr lang="es-ES" sz="1100" b="1" i="0" u="none" strike="noStrike" kern="1200" baseline="0" noProof="0" dirty="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baseline="0" noProof="0" smtClean="0">
                          <a:solidFill>
                            <a:schemeClr val="tx1">
                              <a:lumMod val="50000"/>
                            </a:schemeClr>
                          </a:solidFill>
                          <a:effectLst/>
                          <a:latin typeface="+mj-lt"/>
                        </a:rPr>
                        <a:t>promedio</a:t>
                      </a:r>
                      <a:endParaRPr lang="es-ES" sz="1100" b="0" i="0" u="none" strike="noStrike" baseline="0" noProof="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Mucho menos típico</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dirty="0" smtClean="0">
                          <a:solidFill>
                            <a:srgbClr val="FF0000"/>
                          </a:solidFill>
                          <a:effectLst/>
                          <a:latin typeface="+mn-lt"/>
                          <a:ea typeface="+mn-ea"/>
                          <a:cs typeface="+mn-cs"/>
                        </a:rPr>
                        <a:t>Menos</a:t>
                      </a:r>
                      <a:r>
                        <a:rPr lang="es-ES" sz="1100" b="0" i="0" u="none" strike="noStrike" kern="1200" baseline="0" noProof="0" dirty="0" smtClean="0">
                          <a:solidFill>
                            <a:srgbClr val="FF0000"/>
                          </a:solidFill>
                          <a:effectLst/>
                          <a:latin typeface="+mn-lt"/>
                          <a:ea typeface="+mn-ea"/>
                          <a:cs typeface="+mn-cs"/>
                        </a:rPr>
                        <a:t> </a:t>
                      </a:r>
                      <a:r>
                        <a:rPr lang="es-ES" sz="1100" b="1" i="0" u="none" strike="noStrike" kern="1200" baseline="0" noProof="0" dirty="0" smtClean="0">
                          <a:solidFill>
                            <a:srgbClr val="FF0000"/>
                          </a:solidFill>
                          <a:effectLst/>
                          <a:latin typeface="+mn-lt"/>
                          <a:ea typeface="+mn-ea"/>
                          <a:cs typeface="+mn-cs"/>
                        </a:rPr>
                        <a:t>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1" i="0" u="none" strike="noStrike" kern="1200" baseline="0" noProof="0" dirty="0" smtClean="0">
                          <a:solidFill>
                            <a:srgbClr val="FF0000"/>
                          </a:solidFill>
                          <a:effectLst/>
                          <a:latin typeface="+mn-lt"/>
                          <a:ea typeface="+mn-ea"/>
                          <a:cs typeface="+mn-cs"/>
                        </a:rPr>
                        <a:t>Menos</a:t>
                      </a:r>
                      <a:r>
                        <a:rPr lang="es-ES" sz="1100" b="0" i="0" u="none" strike="noStrike" kern="1200" baseline="0" noProof="0" dirty="0" smtClean="0">
                          <a:solidFill>
                            <a:srgbClr val="FF0000"/>
                          </a:solidFill>
                          <a:effectLst/>
                          <a:latin typeface="+mn-lt"/>
                          <a:ea typeface="+mn-ea"/>
                          <a:cs typeface="+mn-cs"/>
                        </a:rPr>
                        <a:t> </a:t>
                      </a:r>
                      <a:r>
                        <a:rPr lang="es-ES" sz="1100" b="1" i="0" u="none" strike="noStrike" kern="1200" baseline="0" noProof="0" dirty="0" smtClean="0">
                          <a:solidFill>
                            <a:srgbClr val="FF0000"/>
                          </a:solidFill>
                          <a:effectLst/>
                          <a:latin typeface="+mn-lt"/>
                          <a:ea typeface="+mn-ea"/>
                          <a:cs typeface="+mn-cs"/>
                        </a:rPr>
                        <a:t>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b"/>
                      <a:r>
                        <a:rPr lang="es-ES" sz="1100" b="0" i="0" u="none" strike="noStrike" kern="1200" baseline="0" noProof="0" smtClean="0">
                          <a:solidFill>
                            <a:schemeClr val="tx1">
                              <a:lumMod val="50000"/>
                            </a:schemeClr>
                          </a:solidFill>
                          <a:effectLst/>
                          <a:latin typeface="+mn-lt"/>
                          <a:ea typeface="+mn-ea"/>
                          <a:cs typeface="+mn-cs"/>
                        </a:rPr>
                        <a:t>promedio</a:t>
                      </a:r>
                      <a:endParaRPr lang="es-ES" sz="1100" b="0" i="0" u="none" strike="noStrike" kern="1200" baseline="0" noProof="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23569445"/>
                  </a:ext>
                </a:extLst>
              </a:tr>
              <a:tr h="222362">
                <a:tc>
                  <a:txBody>
                    <a:bodyPr/>
                    <a:lstStyle/>
                    <a:p>
                      <a:pPr algn="l" rtl="0" fontAlgn="b"/>
                      <a:r>
                        <a:rPr lang="es-ES" sz="1100" b="0" i="0" u="none" strike="noStrike" baseline="0" noProof="0" dirty="0" smtClean="0">
                          <a:solidFill>
                            <a:schemeClr val="tx1">
                              <a:lumMod val="50000"/>
                            </a:schemeClr>
                          </a:solidFill>
                          <a:effectLst/>
                          <a:latin typeface="+mj-lt"/>
                        </a:rPr>
                        <a:t>F9: Ama de casa a tiempo completo</a:t>
                      </a:r>
                      <a:endParaRPr lang="es-ES" sz="1100" b="0" i="0" u="none" strike="noStrike" baseline="0" noProof="0" dirty="0">
                        <a:solidFill>
                          <a:schemeClr val="tx1">
                            <a:lumMod val="50000"/>
                          </a:schemeClr>
                        </a:solidFill>
                        <a:effectLst/>
                        <a:latin typeface="+mj-lt"/>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dirty="0" smtClean="0">
                          <a:solidFill>
                            <a:srgbClr val="FF0000"/>
                          </a:solidFill>
                          <a:effectLst/>
                          <a:latin typeface="+mn-lt"/>
                          <a:ea typeface="+mn-ea"/>
                          <a:cs typeface="+mn-cs"/>
                        </a:rPr>
                        <a:t>Menos 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FF0000"/>
                          </a:solidFill>
                          <a:effectLst/>
                          <a:latin typeface="+mn-lt"/>
                          <a:ea typeface="+mn-ea"/>
                          <a:cs typeface="+mn-cs"/>
                        </a:rPr>
                        <a:t>Mucho Menos 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smtClean="0">
                          <a:solidFill>
                            <a:srgbClr val="00B050"/>
                          </a:solidFill>
                          <a:effectLst/>
                          <a:latin typeface="+mn-lt"/>
                          <a:ea typeface="+mn-ea"/>
                          <a:cs typeface="+mn-cs"/>
                        </a:rPr>
                        <a:t>Más influyente</a:t>
                      </a:r>
                      <a:endParaRPr lang="es-ES" sz="1100" b="1" i="0" u="none" strike="noStrike" kern="1200" baseline="0" noProof="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1" i="0" u="none" strike="noStrike" kern="1200" baseline="0" noProof="0" smtClean="0">
                          <a:solidFill>
                            <a:srgbClr val="FF0000"/>
                          </a:solidFill>
                          <a:effectLst/>
                          <a:latin typeface="+mn-lt"/>
                          <a:ea typeface="+mn-ea"/>
                          <a:cs typeface="+mn-cs"/>
                        </a:rPr>
                        <a:t>Menos</a:t>
                      </a:r>
                      <a:r>
                        <a:rPr lang="es-ES" sz="1100" b="0" i="0" u="none" strike="noStrike" kern="1200" baseline="0" noProof="0" smtClean="0">
                          <a:solidFill>
                            <a:srgbClr val="FF0000"/>
                          </a:solidFill>
                          <a:effectLst/>
                          <a:latin typeface="+mn-lt"/>
                          <a:ea typeface="+mn-ea"/>
                          <a:cs typeface="+mn-cs"/>
                        </a:rPr>
                        <a:t> </a:t>
                      </a:r>
                      <a:r>
                        <a:rPr lang="es-ES" sz="1100" b="1" i="0" u="none" strike="noStrike" kern="1200" baseline="0" noProof="0" smtClean="0">
                          <a:solidFill>
                            <a:srgbClr val="FF0000"/>
                          </a:solidFill>
                          <a:effectLst/>
                          <a:latin typeface="+mn-lt"/>
                          <a:ea typeface="+mn-ea"/>
                          <a:cs typeface="+mn-cs"/>
                        </a:rPr>
                        <a:t>influyente</a:t>
                      </a:r>
                      <a:endParaRPr lang="es-ES" sz="1100" b="1" i="0" u="none" strike="noStrike" kern="1200" baseline="0" noProof="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1100" b="0" i="0" u="none" strike="noStrike" kern="1200" baseline="0" noProof="0" dirty="0" smtClean="0">
                          <a:solidFill>
                            <a:schemeClr val="tx1">
                              <a:lumMod val="50000"/>
                            </a:schemeClr>
                          </a:solidFill>
                          <a:effectLst/>
                          <a:latin typeface="+mn-lt"/>
                          <a:ea typeface="+mn-ea"/>
                          <a:cs typeface="+mn-cs"/>
                        </a:rPr>
                        <a:t>promedio</a:t>
                      </a:r>
                      <a:endParaRPr lang="es-ES" sz="1100" b="0" i="0" u="none" strike="noStrike" kern="1200" baseline="0" noProof="0" dirty="0">
                        <a:solidFill>
                          <a:schemeClr val="tx1">
                            <a:lumMod val="50000"/>
                          </a:schemeClr>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dirty="0" smtClean="0">
                          <a:solidFill>
                            <a:srgbClr val="00B050"/>
                          </a:solidFill>
                          <a:effectLst/>
                          <a:latin typeface="+mn-lt"/>
                          <a:ea typeface="+mn-ea"/>
                          <a:cs typeface="+mn-cs"/>
                        </a:rPr>
                        <a:t>Mucho mas influyente</a:t>
                      </a:r>
                      <a:endParaRPr lang="es-ES" sz="1100" b="1" i="0" u="none" strike="noStrike" kern="1200" baseline="0" noProof="0" dirty="0">
                        <a:solidFill>
                          <a:srgbClr val="00B05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936" rtl="0" eaLnBrk="1" fontAlgn="b" latinLnBrk="0" hangingPunct="1"/>
                      <a:r>
                        <a:rPr lang="es-ES" sz="1100" b="1" i="0" u="none" strike="noStrike" kern="1200" baseline="0" noProof="0" dirty="0" smtClean="0">
                          <a:solidFill>
                            <a:srgbClr val="FF0000"/>
                          </a:solidFill>
                          <a:effectLst/>
                          <a:latin typeface="+mn-lt"/>
                          <a:ea typeface="+mn-ea"/>
                          <a:cs typeface="+mn-cs"/>
                        </a:rPr>
                        <a:t>Mucho mas influyente</a:t>
                      </a:r>
                      <a:endParaRPr lang="es-ES" sz="1100" b="1" i="0" u="none" strike="noStrike" kern="1200" baseline="0" noProof="0" dirty="0">
                        <a:solidFill>
                          <a:srgbClr val="FF0000"/>
                        </a:solidFill>
                        <a:effectLst/>
                        <a:latin typeface="+mn-lt"/>
                        <a:ea typeface="+mn-ea"/>
                        <a:cs typeface="+mn-cs"/>
                      </a:endParaRPr>
                    </a:p>
                  </a:txBody>
                  <a:tcPr marL="9501" marR="9501" marT="9503" marB="456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7439320"/>
                  </a:ext>
                </a:extLst>
              </a:tr>
            </a:tbl>
          </a:graphicData>
        </a:graphic>
      </p:graphicFrame>
      <p:sp>
        <p:nvSpPr>
          <p:cNvPr id="2" name="Title 1"/>
          <p:cNvSpPr>
            <a:spLocks noGrp="1"/>
          </p:cNvSpPr>
          <p:nvPr>
            <p:ph type="title"/>
          </p:nvPr>
        </p:nvSpPr>
        <p:spPr/>
        <p:txBody>
          <a:bodyPr/>
          <a:lstStyle/>
          <a:p>
            <a:r>
              <a:rPr lang="es-ES" noProof="0" smtClean="0"/>
              <a:t>Factores de análisis - actitudes fundamentales - Tabla resumen </a:t>
            </a:r>
            <a:endParaRPr lang="es-ES" noProof="0"/>
          </a:p>
        </p:txBody>
      </p:sp>
      <p:sp>
        <p:nvSpPr>
          <p:cNvPr id="2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12</a:t>
            </a:fld>
            <a:endParaRPr lang="en-GB" dirty="0">
              <a:solidFill>
                <a:srgbClr val="717171"/>
              </a:solidFill>
            </a:endParaRPr>
          </a:p>
        </p:txBody>
      </p:sp>
      <p:sp>
        <p:nvSpPr>
          <p:cNvPr id="32" name="Téglalap 31">
            <a:extLst>
              <a:ext uri="{FF2B5EF4-FFF2-40B4-BE49-F238E27FC236}">
                <a16:creationId xmlns:a16="http://schemas.microsoft.com/office/drawing/2014/main" xmlns="" id="{224BAD21-7780-4A00-82A3-2A66E10A4B1F}"/>
              </a:ext>
            </a:extLst>
          </p:cNvPr>
          <p:cNvSpPr/>
          <p:nvPr/>
        </p:nvSpPr>
        <p:spPr>
          <a:xfrm>
            <a:off x="156632" y="934520"/>
            <a:ext cx="11875561" cy="523220"/>
          </a:xfrm>
          <a:prstGeom prst="rect">
            <a:avLst/>
          </a:prstGeom>
        </p:spPr>
        <p:txBody>
          <a:bodyPr wrap="square">
            <a:spAutoFit/>
          </a:bodyPr>
          <a:lstStyle/>
          <a:p>
            <a:r>
              <a:rPr lang="es-ES" sz="1400" dirty="0" smtClean="0">
                <a:solidFill>
                  <a:srgbClr val="00336E"/>
                </a:solidFill>
              </a:rPr>
              <a:t>El peso de los factores difiere de un país a otro. Mientras que, en España y Alemania, por ejemplo, el estilo de vida saludable y la apariencia atractiva tienen una mayor influencia en el bienestar expresivo, en Francia destacan las relacionadas con el éxito y la carrera. </a:t>
            </a:r>
            <a:endParaRPr lang="es-ES" sz="1400" dirty="0">
              <a:solidFill>
                <a:srgbClr val="00336E"/>
              </a:solidFill>
            </a:endParaRPr>
          </a:p>
        </p:txBody>
      </p:sp>
      <p:graphicFrame>
        <p:nvGraphicFramePr>
          <p:cNvPr id="4" name="Táblázat 3">
            <a:extLst>
              <a:ext uri="{FF2B5EF4-FFF2-40B4-BE49-F238E27FC236}">
                <a16:creationId xmlns:a16="http://schemas.microsoft.com/office/drawing/2014/main" xmlns="" id="{5BC10C85-ED3B-46DF-AD80-6D39F84C5095}"/>
              </a:ext>
            </a:extLst>
          </p:cNvPr>
          <p:cNvGraphicFramePr>
            <a:graphicFrameLocks noGrp="1"/>
          </p:cNvGraphicFramePr>
          <p:nvPr>
            <p:extLst>
              <p:ext uri="{D42A27DB-BD31-4B8C-83A1-F6EECF244321}">
                <p14:modId xmlns:p14="http://schemas.microsoft.com/office/powerpoint/2010/main" val="1862044223"/>
              </p:ext>
            </p:extLst>
          </p:nvPr>
        </p:nvGraphicFramePr>
        <p:xfrm>
          <a:off x="3198812" y="5427324"/>
          <a:ext cx="1047162" cy="1059180"/>
        </p:xfrm>
        <a:graphic>
          <a:graphicData uri="http://schemas.openxmlformats.org/drawingml/2006/table">
            <a:tbl>
              <a:tblPr/>
              <a:tblGrid>
                <a:gridCol w="1047162">
                  <a:extLst>
                    <a:ext uri="{9D8B030D-6E8A-4147-A177-3AD203B41FA5}">
                      <a16:colId xmlns:a16="http://schemas.microsoft.com/office/drawing/2014/main" xmlns="" val="2571228144"/>
                    </a:ext>
                  </a:extLst>
                </a:gridCol>
              </a:tblGrid>
              <a:tr h="190500">
                <a:tc>
                  <a:txBody>
                    <a:bodyPr/>
                    <a:lstStyle/>
                    <a:p>
                      <a:pPr algn="l" rtl="0" fontAlgn="b"/>
                      <a:r>
                        <a:rPr lang="es-ES" sz="1100" b="0" i="0" u="none" strike="noStrike" baseline="0" noProof="0" smtClean="0">
                          <a:solidFill>
                            <a:srgbClr val="000000"/>
                          </a:solidFill>
                          <a:effectLst/>
                          <a:latin typeface="+mj-lt"/>
                        </a:rPr>
                        <a:t>familia</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3388610454"/>
                  </a:ext>
                </a:extLst>
              </a:tr>
              <a:tr h="190500">
                <a:tc>
                  <a:txBody>
                    <a:bodyPr/>
                    <a:lstStyle/>
                    <a:p>
                      <a:pPr algn="l" rtl="0" fontAlgn="b"/>
                      <a:r>
                        <a:rPr lang="es-ES" sz="1100" b="0" i="0" u="none" strike="noStrike" baseline="0" noProof="0" smtClean="0">
                          <a:solidFill>
                            <a:srgbClr val="000000"/>
                          </a:solidFill>
                          <a:effectLst/>
                          <a:latin typeface="+mj-lt"/>
                        </a:rPr>
                        <a:t>salud</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3563314940"/>
                  </a:ext>
                </a:extLst>
              </a:tr>
              <a:tr h="190500">
                <a:tc>
                  <a:txBody>
                    <a:bodyPr/>
                    <a:lstStyle/>
                    <a:p>
                      <a:pPr algn="l" rtl="0" fontAlgn="b"/>
                      <a:r>
                        <a:rPr lang="es-ES" sz="1100" b="0" i="0" u="none" strike="noStrike" baseline="0" noProof="0" smtClean="0">
                          <a:solidFill>
                            <a:srgbClr val="000000"/>
                          </a:solidFill>
                          <a:effectLst/>
                          <a:latin typeface="+mj-lt"/>
                        </a:rPr>
                        <a:t>éxito, Carrera profesional</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9028161"/>
                  </a:ext>
                </a:extLst>
              </a:tr>
              <a:tr h="190500">
                <a:tc>
                  <a:txBody>
                    <a:bodyPr/>
                    <a:lstStyle/>
                    <a:p>
                      <a:pPr algn="l" rtl="0" fontAlgn="b"/>
                      <a:r>
                        <a:rPr lang="es-ES" sz="1100" b="0" i="0" u="none" strike="noStrike" baseline="0" noProof="0" dirty="0" smtClean="0">
                          <a:solidFill>
                            <a:srgbClr val="000000"/>
                          </a:solidFill>
                          <a:effectLst/>
                          <a:latin typeface="+mj-lt"/>
                        </a:rPr>
                        <a:t>individualismo</a:t>
                      </a:r>
                      <a:endParaRPr lang="es-ES" sz="1100" b="0" i="0" u="none" strike="noStrike"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433829546"/>
                  </a:ext>
                </a:extLst>
              </a:tr>
            </a:tbl>
          </a:graphicData>
        </a:graphic>
      </p:graphicFrame>
      <p:graphicFrame>
        <p:nvGraphicFramePr>
          <p:cNvPr id="8" name="Táblázat 7">
            <a:extLst>
              <a:ext uri="{FF2B5EF4-FFF2-40B4-BE49-F238E27FC236}">
                <a16:creationId xmlns:a16="http://schemas.microsoft.com/office/drawing/2014/main" xmlns="" id="{4C0BF16A-A1A8-44F4-A0B8-30F63DDB46AA}"/>
              </a:ext>
            </a:extLst>
          </p:cNvPr>
          <p:cNvGraphicFramePr>
            <a:graphicFrameLocks noGrp="1"/>
          </p:cNvGraphicFramePr>
          <p:nvPr>
            <p:extLst>
              <p:ext uri="{D42A27DB-BD31-4B8C-83A1-F6EECF244321}">
                <p14:modId xmlns:p14="http://schemas.microsoft.com/office/powerpoint/2010/main" val="1484831732"/>
              </p:ext>
            </p:extLst>
          </p:nvPr>
        </p:nvGraphicFramePr>
        <p:xfrm>
          <a:off x="4426454" y="5381625"/>
          <a:ext cx="1058358" cy="836295"/>
        </p:xfrm>
        <a:graphic>
          <a:graphicData uri="http://schemas.openxmlformats.org/drawingml/2006/table">
            <a:tbl>
              <a:tblPr/>
              <a:tblGrid>
                <a:gridCol w="1058358">
                  <a:extLst>
                    <a:ext uri="{9D8B030D-6E8A-4147-A177-3AD203B41FA5}">
                      <a16:colId xmlns:a16="http://schemas.microsoft.com/office/drawing/2014/main" xmlns="" val="1009393532"/>
                    </a:ext>
                  </a:extLst>
                </a:gridCol>
              </a:tblGrid>
              <a:tr h="190500">
                <a:tc>
                  <a:txBody>
                    <a:bodyPr/>
                    <a:lstStyle/>
                    <a:p>
                      <a:pPr algn="l" rtl="0" fontAlgn="b"/>
                      <a:r>
                        <a:rPr lang="es-ES" sz="1100" b="0" i="0" u="none" strike="noStrike" baseline="0" noProof="0" smtClean="0">
                          <a:solidFill>
                            <a:srgbClr val="000000"/>
                          </a:solidFill>
                          <a:effectLst/>
                          <a:latin typeface="+mj-lt"/>
                        </a:rPr>
                        <a:t>familia</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079351676"/>
                  </a:ext>
                </a:extLst>
              </a:tr>
              <a:tr h="190500">
                <a:tc>
                  <a:txBody>
                    <a:bodyPr/>
                    <a:lstStyle/>
                    <a:p>
                      <a:pPr algn="l" rtl="0" fontAlgn="b"/>
                      <a:r>
                        <a:rPr lang="es-ES" sz="1100" b="0" i="0" u="none" strike="noStrike" baseline="0" noProof="0" smtClean="0">
                          <a:solidFill>
                            <a:srgbClr val="000000"/>
                          </a:solidFill>
                          <a:effectLst/>
                          <a:latin typeface="+mj-lt"/>
                        </a:rPr>
                        <a:t>Vida saludable, apariencia</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899587714"/>
                  </a:ext>
                </a:extLst>
              </a:tr>
              <a:tr h="190500">
                <a:tc>
                  <a:txBody>
                    <a:bodyPr/>
                    <a:lstStyle/>
                    <a:p>
                      <a:pPr algn="l" rtl="0" fontAlgn="b"/>
                      <a:r>
                        <a:rPr lang="es-ES" sz="1100" b="0" i="0" u="none" strike="noStrike" baseline="0" noProof="0" dirty="0" smtClean="0">
                          <a:solidFill>
                            <a:srgbClr val="000000"/>
                          </a:solidFill>
                          <a:effectLst/>
                          <a:latin typeface="+mj-lt"/>
                        </a:rPr>
                        <a:t>salud</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335094483"/>
                  </a:ext>
                </a:extLst>
              </a:tr>
            </a:tbl>
          </a:graphicData>
        </a:graphic>
      </p:graphicFrame>
      <p:graphicFrame>
        <p:nvGraphicFramePr>
          <p:cNvPr id="11" name="Táblázat 10">
            <a:extLst>
              <a:ext uri="{FF2B5EF4-FFF2-40B4-BE49-F238E27FC236}">
                <a16:creationId xmlns:a16="http://schemas.microsoft.com/office/drawing/2014/main" xmlns="" id="{667A4D1F-01FC-44C8-AC8B-9982E77ED0AB}"/>
              </a:ext>
            </a:extLst>
          </p:cNvPr>
          <p:cNvGraphicFramePr>
            <a:graphicFrameLocks noGrp="1"/>
          </p:cNvGraphicFramePr>
          <p:nvPr>
            <p:extLst>
              <p:ext uri="{D42A27DB-BD31-4B8C-83A1-F6EECF244321}">
                <p14:modId xmlns:p14="http://schemas.microsoft.com/office/powerpoint/2010/main" val="1529858969"/>
              </p:ext>
            </p:extLst>
          </p:nvPr>
        </p:nvGraphicFramePr>
        <p:xfrm>
          <a:off x="5629021" y="5381625"/>
          <a:ext cx="1074991" cy="1171575"/>
        </p:xfrm>
        <a:graphic>
          <a:graphicData uri="http://schemas.openxmlformats.org/drawingml/2006/table">
            <a:tbl>
              <a:tblPr/>
              <a:tblGrid>
                <a:gridCol w="1074991">
                  <a:extLst>
                    <a:ext uri="{9D8B030D-6E8A-4147-A177-3AD203B41FA5}">
                      <a16:colId xmlns:a16="http://schemas.microsoft.com/office/drawing/2014/main" xmlns="" val="1009393532"/>
                    </a:ext>
                  </a:extLst>
                </a:gridCol>
              </a:tblGrid>
              <a:tr h="190500">
                <a:tc>
                  <a:txBody>
                    <a:bodyPr/>
                    <a:lstStyle/>
                    <a:p>
                      <a:pPr algn="l" rtl="0" fontAlgn="b"/>
                      <a:r>
                        <a:rPr lang="es-ES" sz="1100" b="0" i="0" u="none" strike="noStrike" baseline="0" noProof="0" smtClean="0">
                          <a:solidFill>
                            <a:srgbClr val="000000"/>
                          </a:solidFill>
                          <a:effectLst/>
                          <a:latin typeface="+mj-lt"/>
                        </a:rPr>
                        <a:t>Equilibrio entre familia y vida privada.</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079351676"/>
                  </a:ext>
                </a:extLst>
              </a:tr>
              <a:tr h="190500">
                <a:tc>
                  <a:txBody>
                    <a:bodyPr/>
                    <a:lstStyle/>
                    <a:p>
                      <a:pPr algn="l" rtl="0" fontAlgn="b"/>
                      <a:r>
                        <a:rPr lang="es-ES" sz="1100" b="0" i="0" u="none" strike="noStrike" baseline="0" noProof="0" smtClean="0">
                          <a:solidFill>
                            <a:srgbClr val="000000"/>
                          </a:solidFill>
                          <a:effectLst/>
                          <a:latin typeface="+mj-lt"/>
                        </a:rPr>
                        <a:t>Éxito y Carrera profesional</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899587714"/>
                  </a:ext>
                </a:extLst>
              </a:tr>
              <a:tr h="190500">
                <a:tc>
                  <a:txBody>
                    <a:bodyPr/>
                    <a:lstStyle/>
                    <a:p>
                      <a:pPr algn="l" rtl="0" fontAlgn="b"/>
                      <a:r>
                        <a:rPr lang="es-ES" sz="1100" b="0" i="0" u="none" strike="noStrike" baseline="0" noProof="0" dirty="0" smtClean="0">
                          <a:solidFill>
                            <a:srgbClr val="000000"/>
                          </a:solidFill>
                          <a:effectLst/>
                          <a:latin typeface="+mj-lt"/>
                        </a:rPr>
                        <a:t>Ama de casa</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335094483"/>
                  </a:ext>
                </a:extLst>
              </a:tr>
            </a:tbl>
          </a:graphicData>
        </a:graphic>
      </p:graphicFrame>
      <p:graphicFrame>
        <p:nvGraphicFramePr>
          <p:cNvPr id="12" name="Táblázat 11">
            <a:extLst>
              <a:ext uri="{FF2B5EF4-FFF2-40B4-BE49-F238E27FC236}">
                <a16:creationId xmlns:a16="http://schemas.microsoft.com/office/drawing/2014/main" xmlns="" id="{D3C434C4-8D5B-4959-8C9F-BC2ED07DC325}"/>
              </a:ext>
            </a:extLst>
          </p:cNvPr>
          <p:cNvGraphicFramePr>
            <a:graphicFrameLocks noGrp="1"/>
          </p:cNvGraphicFramePr>
          <p:nvPr>
            <p:extLst>
              <p:ext uri="{D42A27DB-BD31-4B8C-83A1-F6EECF244321}">
                <p14:modId xmlns:p14="http://schemas.microsoft.com/office/powerpoint/2010/main" val="592585398"/>
              </p:ext>
            </p:extLst>
          </p:nvPr>
        </p:nvGraphicFramePr>
        <p:xfrm>
          <a:off x="6856412" y="5381625"/>
          <a:ext cx="1104788" cy="1003935"/>
        </p:xfrm>
        <a:graphic>
          <a:graphicData uri="http://schemas.openxmlformats.org/drawingml/2006/table">
            <a:tbl>
              <a:tblPr/>
              <a:tblGrid>
                <a:gridCol w="1104788">
                  <a:extLst>
                    <a:ext uri="{9D8B030D-6E8A-4147-A177-3AD203B41FA5}">
                      <a16:colId xmlns:a16="http://schemas.microsoft.com/office/drawing/2014/main" xmlns="" val="1009393532"/>
                    </a:ext>
                  </a:extLst>
                </a:gridCol>
              </a:tblGrid>
              <a:tr h="190500">
                <a:tc>
                  <a:txBody>
                    <a:bodyPr/>
                    <a:lstStyle/>
                    <a:p>
                      <a:pPr algn="l" rtl="0" fontAlgn="b"/>
                      <a:r>
                        <a:rPr lang="es-ES" sz="1100" b="0" i="0" u="none" strike="noStrike" baseline="0" noProof="0" smtClean="0">
                          <a:solidFill>
                            <a:srgbClr val="000000"/>
                          </a:solidFill>
                          <a:effectLst/>
                          <a:latin typeface="+mj-lt"/>
                        </a:rPr>
                        <a:t>Estilo de vida, apariencia</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079351676"/>
                  </a:ext>
                </a:extLst>
              </a:tr>
              <a:tr h="190500">
                <a:tc>
                  <a:txBody>
                    <a:bodyPr/>
                    <a:lstStyle/>
                    <a:p>
                      <a:pPr algn="l" rtl="0" fontAlgn="b"/>
                      <a:r>
                        <a:rPr lang="es-ES" sz="1100" b="0" i="0" u="none" strike="noStrike" baseline="0" noProof="0" smtClean="0">
                          <a:solidFill>
                            <a:srgbClr val="000000"/>
                          </a:solidFill>
                          <a:effectLst/>
                          <a:latin typeface="+mj-lt"/>
                        </a:rPr>
                        <a:t>Salud</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899587714"/>
                  </a:ext>
                </a:extLst>
              </a:tr>
              <a:tr h="190500">
                <a:tc>
                  <a:txBody>
                    <a:bodyPr/>
                    <a:lstStyle/>
                    <a:p>
                      <a:pPr algn="l" rtl="0" fontAlgn="b"/>
                      <a:r>
                        <a:rPr lang="es-ES" sz="1100" b="0" i="0" u="none" strike="noStrike" baseline="0" noProof="0" dirty="0" smtClean="0">
                          <a:solidFill>
                            <a:srgbClr val="000000"/>
                          </a:solidFill>
                          <a:effectLst/>
                          <a:latin typeface="+mj-lt"/>
                        </a:rPr>
                        <a:t>Relaciones personales</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2335094483"/>
                  </a:ext>
                </a:extLst>
              </a:tr>
            </a:tbl>
          </a:graphicData>
        </a:graphic>
      </p:graphicFrame>
      <p:graphicFrame>
        <p:nvGraphicFramePr>
          <p:cNvPr id="10" name="Táblázat 9">
            <a:extLst>
              <a:ext uri="{FF2B5EF4-FFF2-40B4-BE49-F238E27FC236}">
                <a16:creationId xmlns:a16="http://schemas.microsoft.com/office/drawing/2014/main" xmlns="" id="{C5C81EC3-790E-4BBA-BBC1-3D569DD973FB}"/>
              </a:ext>
            </a:extLst>
          </p:cNvPr>
          <p:cNvGraphicFramePr>
            <a:graphicFrameLocks noGrp="1"/>
          </p:cNvGraphicFramePr>
          <p:nvPr>
            <p:extLst>
              <p:ext uri="{D42A27DB-BD31-4B8C-83A1-F6EECF244321}">
                <p14:modId xmlns:p14="http://schemas.microsoft.com/office/powerpoint/2010/main" val="2848768124"/>
              </p:ext>
            </p:extLst>
          </p:nvPr>
        </p:nvGraphicFramePr>
        <p:xfrm>
          <a:off x="7999412" y="5374557"/>
          <a:ext cx="1164983" cy="781050"/>
        </p:xfrm>
        <a:graphic>
          <a:graphicData uri="http://schemas.openxmlformats.org/drawingml/2006/table">
            <a:tbl>
              <a:tblPr/>
              <a:tblGrid>
                <a:gridCol w="1164983">
                  <a:extLst>
                    <a:ext uri="{9D8B030D-6E8A-4147-A177-3AD203B41FA5}">
                      <a16:colId xmlns:a16="http://schemas.microsoft.com/office/drawing/2014/main" xmlns="" val="1935620600"/>
                    </a:ext>
                  </a:extLst>
                </a:gridCol>
              </a:tblGrid>
              <a:tr h="156735">
                <a:tc>
                  <a:txBody>
                    <a:bodyPr/>
                    <a:lstStyle/>
                    <a:p>
                      <a:pPr algn="l" rtl="0" fontAlgn="b"/>
                      <a:r>
                        <a:rPr lang="es-ES" sz="1100" b="0" i="0" u="none" strike="noStrike" baseline="0" noProof="0" dirty="0" smtClean="0">
                          <a:solidFill>
                            <a:srgbClr val="000000"/>
                          </a:solidFill>
                          <a:effectLst/>
                          <a:latin typeface="+mj-lt"/>
                        </a:rPr>
                        <a:t>Estabilidad económica</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4192885518"/>
                  </a:ext>
                </a:extLst>
              </a:tr>
              <a:tr h="190500">
                <a:tc>
                  <a:txBody>
                    <a:bodyPr/>
                    <a:lstStyle/>
                    <a:p>
                      <a:pPr algn="l" rtl="0" fontAlgn="b"/>
                      <a:r>
                        <a:rPr lang="es-ES" sz="1100" b="0" i="0" u="none" strike="noStrike" baseline="0" noProof="0" dirty="0" smtClean="0">
                          <a:solidFill>
                            <a:srgbClr val="000000"/>
                          </a:solidFill>
                          <a:effectLst/>
                          <a:latin typeface="+mj-lt"/>
                        </a:rPr>
                        <a:t>Estilo de vida, apariencia</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795441600"/>
                  </a:ext>
                </a:extLst>
              </a:tr>
            </a:tbl>
          </a:graphicData>
        </a:graphic>
      </p:graphicFrame>
      <p:graphicFrame>
        <p:nvGraphicFramePr>
          <p:cNvPr id="15" name="Táblázat 14">
            <a:extLst>
              <a:ext uri="{FF2B5EF4-FFF2-40B4-BE49-F238E27FC236}">
                <a16:creationId xmlns:a16="http://schemas.microsoft.com/office/drawing/2014/main" xmlns="" id="{B5291D1C-C8A4-426C-A4A9-2FEA774800C7}"/>
              </a:ext>
            </a:extLst>
          </p:cNvPr>
          <p:cNvGraphicFramePr>
            <a:graphicFrameLocks noGrp="1"/>
          </p:cNvGraphicFramePr>
          <p:nvPr>
            <p:extLst>
              <p:ext uri="{D42A27DB-BD31-4B8C-83A1-F6EECF244321}">
                <p14:modId xmlns:p14="http://schemas.microsoft.com/office/powerpoint/2010/main" val="651519952"/>
              </p:ext>
            </p:extLst>
          </p:nvPr>
        </p:nvGraphicFramePr>
        <p:xfrm>
          <a:off x="9266448" y="5421205"/>
          <a:ext cx="1178934" cy="445770"/>
        </p:xfrm>
        <a:graphic>
          <a:graphicData uri="http://schemas.openxmlformats.org/drawingml/2006/table">
            <a:tbl>
              <a:tblPr/>
              <a:tblGrid>
                <a:gridCol w="1178934">
                  <a:extLst>
                    <a:ext uri="{9D8B030D-6E8A-4147-A177-3AD203B41FA5}">
                      <a16:colId xmlns:a16="http://schemas.microsoft.com/office/drawing/2014/main" xmlns="" val="1935620600"/>
                    </a:ext>
                  </a:extLst>
                </a:gridCol>
              </a:tblGrid>
              <a:tr h="156735">
                <a:tc>
                  <a:txBody>
                    <a:bodyPr/>
                    <a:lstStyle/>
                    <a:p>
                      <a:pPr algn="l" rtl="0" fontAlgn="b"/>
                      <a:r>
                        <a:rPr lang="es-ES" sz="1100" b="0" i="0" u="none" strike="noStrike" baseline="0" noProof="0" smtClean="0">
                          <a:solidFill>
                            <a:srgbClr val="000000"/>
                          </a:solidFill>
                          <a:effectLst/>
                          <a:latin typeface="+mj-lt"/>
                        </a:rPr>
                        <a:t>Individualismo</a:t>
                      </a:r>
                      <a:endParaRPr lang="es-ES" sz="1100" b="0" i="0" u="none" strike="noStrike" baseline="0" noProof="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4192885518"/>
                  </a:ext>
                </a:extLst>
              </a:tr>
              <a:tr h="190500">
                <a:tc>
                  <a:txBody>
                    <a:bodyPr/>
                    <a:lstStyle/>
                    <a:p>
                      <a:pPr algn="l" rtl="0" fontAlgn="b"/>
                      <a:r>
                        <a:rPr lang="es-ES" sz="1100" b="0" i="0" u="none" strike="noStrike" baseline="0" noProof="0" dirty="0" smtClean="0">
                          <a:solidFill>
                            <a:srgbClr val="000000"/>
                          </a:solidFill>
                          <a:effectLst/>
                          <a:latin typeface="+mj-lt"/>
                        </a:rPr>
                        <a:t>Ama de casa</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795441600"/>
                  </a:ext>
                </a:extLst>
              </a:tr>
            </a:tbl>
          </a:graphicData>
        </a:graphic>
      </p:graphicFrame>
      <p:graphicFrame>
        <p:nvGraphicFramePr>
          <p:cNvPr id="14" name="Táblázat 13">
            <a:extLst>
              <a:ext uri="{FF2B5EF4-FFF2-40B4-BE49-F238E27FC236}">
                <a16:creationId xmlns:a16="http://schemas.microsoft.com/office/drawing/2014/main" xmlns="" id="{D4A52B3B-44EE-48E1-A88E-310E4F451666}"/>
              </a:ext>
            </a:extLst>
          </p:cNvPr>
          <p:cNvGraphicFramePr>
            <a:graphicFrameLocks noGrp="1"/>
          </p:cNvGraphicFramePr>
          <p:nvPr>
            <p:extLst>
              <p:ext uri="{D42A27DB-BD31-4B8C-83A1-F6EECF244321}">
                <p14:modId xmlns:p14="http://schemas.microsoft.com/office/powerpoint/2010/main" val="3953585363"/>
              </p:ext>
            </p:extLst>
          </p:nvPr>
        </p:nvGraphicFramePr>
        <p:xfrm>
          <a:off x="10629362" y="5421208"/>
          <a:ext cx="1065083" cy="222885"/>
        </p:xfrm>
        <a:graphic>
          <a:graphicData uri="http://schemas.openxmlformats.org/drawingml/2006/table">
            <a:tbl>
              <a:tblPr/>
              <a:tblGrid>
                <a:gridCol w="1065083">
                  <a:extLst>
                    <a:ext uri="{9D8B030D-6E8A-4147-A177-3AD203B41FA5}">
                      <a16:colId xmlns:a16="http://schemas.microsoft.com/office/drawing/2014/main" xmlns="" val="1853021927"/>
                    </a:ext>
                  </a:extLst>
                </a:gridCol>
              </a:tblGrid>
              <a:tr h="190500">
                <a:tc>
                  <a:txBody>
                    <a:bodyPr/>
                    <a:lstStyle/>
                    <a:p>
                      <a:pPr algn="l" rtl="0" fontAlgn="b"/>
                      <a:r>
                        <a:rPr lang="es-ES" sz="1100" b="0" i="0" u="none" strike="noStrike" baseline="0" noProof="0" dirty="0" smtClean="0">
                          <a:solidFill>
                            <a:srgbClr val="000000"/>
                          </a:solidFill>
                          <a:effectLst/>
                          <a:latin typeface="+mj-lt"/>
                        </a:rPr>
                        <a:t>Ama de casa</a:t>
                      </a:r>
                      <a:endParaRPr lang="es-ES" sz="1100" b="0" i="0" u="none" strike="noStrike" baseline="0" noProof="0" dirty="0">
                        <a:solidFill>
                          <a:srgbClr val="000000"/>
                        </a:solidFill>
                        <a:effectLst/>
                        <a:latin typeface="+mj-lt"/>
                      </a:endParaRPr>
                    </a:p>
                  </a:txBody>
                  <a:tcPr marL="9523" marR="9523" marT="9525" anchor="b">
                    <a:lnL>
                      <a:noFill/>
                    </a:lnL>
                    <a:lnR>
                      <a:noFill/>
                    </a:lnR>
                    <a:lnT>
                      <a:noFill/>
                    </a:lnT>
                    <a:lnB>
                      <a:noFill/>
                    </a:lnB>
                    <a:solidFill>
                      <a:srgbClr val="FCE4D6"/>
                    </a:solidFill>
                  </a:tcPr>
                </a:tc>
                <a:extLst>
                  <a:ext uri="{0D108BD9-81ED-4DB2-BD59-A6C34878D82A}">
                    <a16:rowId xmlns:a16="http://schemas.microsoft.com/office/drawing/2014/main" xmlns="" val="1049877337"/>
                  </a:ext>
                </a:extLst>
              </a:tr>
            </a:tbl>
          </a:graphicData>
        </a:graphic>
      </p:graphicFrame>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212" y="4628991"/>
            <a:ext cx="1104233" cy="73481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9412" y="4619625"/>
            <a:ext cx="1143000" cy="736966"/>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5582" y="4660225"/>
            <a:ext cx="1098221" cy="730816"/>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4668" y="4619625"/>
            <a:ext cx="1103980" cy="734649"/>
          </a:xfrm>
          <a:prstGeom prst="rect">
            <a:avLst/>
          </a:prstGeom>
        </p:spPr>
      </p:pic>
      <p:pic>
        <p:nvPicPr>
          <p:cNvPr id="26" name="Picture 2" descr="Image result for spain flag"/>
          <p:cNvPicPr>
            <a:picLocks noChangeAspect="1" noChangeArrowheads="1"/>
          </p:cNvPicPr>
          <p:nvPr/>
        </p:nvPicPr>
        <p:blipFill>
          <a:blip r:embed="rId8" cstate="print"/>
          <a:srcRect/>
          <a:stretch>
            <a:fillRect/>
          </a:stretch>
        </p:blipFill>
        <p:spPr bwMode="auto">
          <a:xfrm>
            <a:off x="4397010" y="4660775"/>
            <a:ext cx="1095993" cy="730662"/>
          </a:xfrm>
          <a:prstGeom prst="rect">
            <a:avLst/>
          </a:prstGeom>
          <a:noFill/>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6448" y="4619516"/>
            <a:ext cx="1178934" cy="734758"/>
          </a:xfrm>
          <a:prstGeom prst="rect">
            <a:avLst/>
          </a:prstGeom>
        </p:spPr>
      </p:pic>
      <p:sp>
        <p:nvSpPr>
          <p:cNvPr id="24" name="Rectangle 32"/>
          <p:cNvSpPr/>
          <p:nvPr/>
        </p:nvSpPr>
        <p:spPr>
          <a:xfrm>
            <a:off x="4341812" y="1524000"/>
            <a:ext cx="1219200" cy="316665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Tree>
    <p:extLst>
      <p:ext uri="{BB962C8B-B14F-4D97-AF65-F5344CB8AC3E}">
        <p14:creationId xmlns:p14="http://schemas.microsoft.com/office/powerpoint/2010/main" val="18080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761147328"/>
              </p:ext>
            </p:extLst>
          </p:nvPr>
        </p:nvGraphicFramePr>
        <p:xfrm>
          <a:off x="1065212" y="762000"/>
          <a:ext cx="9525000" cy="4953000"/>
        </p:xfrm>
        <a:graphic>
          <a:graphicData uri="http://schemas.openxmlformats.org/drawingml/2006/chart">
            <c:chart xmlns:c="http://schemas.openxmlformats.org/drawingml/2006/chart" xmlns:r="http://schemas.openxmlformats.org/officeDocument/2006/relationships" r:id="rId2"/>
          </a:graphicData>
        </a:graphic>
      </p:graphicFrame>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t="18350" b="15880"/>
          <a:stretch/>
        </p:blipFill>
        <p:spPr>
          <a:xfrm>
            <a:off x="4176229" y="4718497"/>
            <a:ext cx="717374" cy="471818"/>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638" y="4733374"/>
            <a:ext cx="717374" cy="47738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821" y="4747880"/>
            <a:ext cx="717374" cy="430424"/>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9025" y="4732509"/>
            <a:ext cx="717374" cy="477384"/>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2412" y="4724400"/>
            <a:ext cx="717374" cy="477384"/>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2842" y="4735697"/>
            <a:ext cx="717374" cy="447094"/>
          </a:xfrm>
          <a:prstGeom prst="rect">
            <a:avLst/>
          </a:prstGeom>
        </p:spPr>
      </p:pic>
      <p:pic>
        <p:nvPicPr>
          <p:cNvPr id="50" name="Picture 2" descr="Image result for spain flag"/>
          <p:cNvPicPr>
            <a:picLocks noChangeAspect="1" noChangeArrowheads="1"/>
          </p:cNvPicPr>
          <p:nvPr/>
        </p:nvPicPr>
        <p:blipFill>
          <a:blip r:embed="rId9" cstate="print"/>
          <a:srcRect/>
          <a:stretch>
            <a:fillRect/>
          </a:stretch>
        </p:blipFill>
        <p:spPr bwMode="auto">
          <a:xfrm>
            <a:off x="2853832" y="4718497"/>
            <a:ext cx="717374" cy="478249"/>
          </a:xfrm>
          <a:prstGeom prst="rect">
            <a:avLst/>
          </a:prstGeom>
          <a:noFill/>
        </p:spPr>
      </p:pic>
      <p:sp>
        <p:nvSpPr>
          <p:cNvPr id="3" name="Rectangle 2"/>
          <p:cNvSpPr/>
          <p:nvPr/>
        </p:nvSpPr>
        <p:spPr>
          <a:xfrm>
            <a:off x="3544218" y="5615393"/>
            <a:ext cx="2412008" cy="430887"/>
          </a:xfrm>
          <a:prstGeom prst="rect">
            <a:avLst/>
          </a:prstGeom>
        </p:spPr>
        <p:txBody>
          <a:bodyPr wrap="square">
            <a:spAutoFit/>
          </a:bodyPr>
          <a:lstStyle/>
          <a:p>
            <a:pPr algn="ctr"/>
            <a:r>
              <a:rPr lang="es-ES" sz="1100" dirty="0">
                <a:solidFill>
                  <a:srgbClr val="717171">
                    <a:lumMod val="50000"/>
                  </a:srgbClr>
                </a:solidFill>
              </a:rPr>
              <a:t>(Puntuación general de autoevaluación simple)</a:t>
            </a:r>
            <a:endParaRPr lang="hu-HU" sz="1100" dirty="0">
              <a:solidFill>
                <a:srgbClr val="717171">
                  <a:lumMod val="50000"/>
                </a:srgbClr>
              </a:solidFill>
            </a:endParaRPr>
          </a:p>
        </p:txBody>
      </p:sp>
      <p:sp>
        <p:nvSpPr>
          <p:cNvPr id="9" name="Rectangle 8"/>
          <p:cNvSpPr/>
          <p:nvPr/>
        </p:nvSpPr>
        <p:spPr>
          <a:xfrm>
            <a:off x="5827712" y="5602693"/>
            <a:ext cx="2400300" cy="461665"/>
          </a:xfrm>
          <a:prstGeom prst="rect">
            <a:avLst/>
          </a:prstGeom>
        </p:spPr>
        <p:txBody>
          <a:bodyPr wrap="square">
            <a:spAutoFit/>
          </a:bodyPr>
          <a:lstStyle/>
          <a:p>
            <a:pPr algn="ctr"/>
            <a:r>
              <a:rPr lang="es-ES" sz="1200" smtClean="0">
                <a:solidFill>
                  <a:srgbClr val="717171">
                    <a:lumMod val="50000"/>
                  </a:srgbClr>
                </a:solidFill>
              </a:rPr>
              <a:t>(Índice Individual) – </a:t>
            </a:r>
            <a:r>
              <a:rPr lang="es-ES" sz="1100" smtClean="0">
                <a:solidFill>
                  <a:srgbClr val="717171">
                    <a:lumMod val="50000"/>
                  </a:srgbClr>
                </a:solidFill>
              </a:rPr>
              <a:t>ponderado por la importancia de los factores</a:t>
            </a:r>
            <a:endParaRPr lang="es-ES" sz="1100">
              <a:solidFill>
                <a:srgbClr val="717171">
                  <a:lumMod val="50000"/>
                </a:srgbClr>
              </a:solidFill>
            </a:endParaRPr>
          </a:p>
        </p:txBody>
      </p:sp>
      <p:sp>
        <p:nvSpPr>
          <p:cNvPr id="14" name="Slide Number Placeholder 3"/>
          <p:cNvSpPr>
            <a:spLocks noGrp="1"/>
          </p:cNvSpPr>
          <p:nvPr>
            <p:ph type="sldNum" sz="quarter" idx="4"/>
          </p:nvPr>
        </p:nvSpPr>
        <p:spPr>
          <a:xfrm>
            <a:off x="10854086" y="6394276"/>
            <a:ext cx="969710" cy="196851"/>
          </a:xfrm>
        </p:spPr>
        <p:txBody>
          <a:bodyPr/>
          <a:lstStyle/>
          <a:p>
            <a:fld id="{19AB4E72-7858-48F1-A40D-12FF09E4BFB8}" type="slidenum">
              <a:rPr lang="en-GB" smtClean="0">
                <a:solidFill>
                  <a:srgbClr val="717171"/>
                </a:solidFill>
              </a:rPr>
              <a:pPr/>
              <a:t>13</a:t>
            </a:fld>
            <a:endParaRPr lang="en-GB" dirty="0">
              <a:solidFill>
                <a:srgbClr val="717171"/>
              </a:solidFill>
            </a:endParaRPr>
          </a:p>
        </p:txBody>
      </p:sp>
      <p:sp>
        <p:nvSpPr>
          <p:cNvPr id="6" name="Szöveg helye 5"/>
          <p:cNvSpPr>
            <a:spLocks noGrp="1"/>
          </p:cNvSpPr>
          <p:nvPr>
            <p:ph type="body" sz="quarter" idx="15"/>
          </p:nvPr>
        </p:nvSpPr>
        <p:spPr>
          <a:xfrm>
            <a:off x="379412" y="935725"/>
            <a:ext cx="11083926" cy="512075"/>
          </a:xfrm>
        </p:spPr>
        <p:txBody>
          <a:bodyPr/>
          <a:lstStyle/>
          <a:p>
            <a:r>
              <a:rPr lang="es-ES" sz="1600" noProof="0" dirty="0" smtClean="0">
                <a:solidFill>
                  <a:srgbClr val="00336E"/>
                </a:solidFill>
              </a:rPr>
              <a:t>En general, las portuguesas y españolas son las más satisfechas con sus vidas. Tienen las marcas más altas, tanto en caso de que se les pregunte directamente como en caso de que la marca se calcule a partir de las preguntas individuales. </a:t>
            </a:r>
            <a:endParaRPr lang="es-ES" sz="1600" noProof="0" dirty="0">
              <a:solidFill>
                <a:srgbClr val="00336E"/>
              </a:solidFill>
            </a:endParaRPr>
          </a:p>
        </p:txBody>
      </p:sp>
      <p:sp>
        <p:nvSpPr>
          <p:cNvPr id="2" name="Cím 1"/>
          <p:cNvSpPr>
            <a:spLocks noGrp="1"/>
          </p:cNvSpPr>
          <p:nvPr>
            <p:ph type="title" idx="4294967295"/>
          </p:nvPr>
        </p:nvSpPr>
        <p:spPr>
          <a:xfrm>
            <a:off x="379412" y="280988"/>
            <a:ext cx="11463338" cy="404812"/>
          </a:xfrm>
        </p:spPr>
        <p:txBody>
          <a:bodyPr/>
          <a:lstStyle/>
          <a:p>
            <a:r>
              <a:rPr lang="es-ES" noProof="0" dirty="0" smtClean="0"/>
              <a:t>Índice de Bienestar Expresado vs. Calculado – Por país </a:t>
            </a:r>
            <a:endParaRPr lang="es-ES" noProof="0" dirty="0"/>
          </a:p>
        </p:txBody>
      </p:sp>
    </p:spTree>
    <p:extLst>
      <p:ext uri="{BB962C8B-B14F-4D97-AF65-F5344CB8AC3E}">
        <p14:creationId xmlns:p14="http://schemas.microsoft.com/office/powerpoint/2010/main" val="395670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Conclusiones</a:t>
            </a:r>
            <a:endParaRPr lang="es-ES" noProof="0"/>
          </a:p>
        </p:txBody>
      </p:sp>
      <p:sp>
        <p:nvSpPr>
          <p:cNvPr id="4"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14</a:t>
            </a:fld>
            <a:endParaRPr lang="en-GB" dirty="0">
              <a:solidFill>
                <a:srgbClr val="717171"/>
              </a:solidFill>
            </a:endParaRPr>
          </a:p>
        </p:txBody>
      </p:sp>
      <p:sp>
        <p:nvSpPr>
          <p:cNvPr id="6" name="Téglalap 5">
            <a:extLst>
              <a:ext uri="{FF2B5EF4-FFF2-40B4-BE49-F238E27FC236}">
                <a16:creationId xmlns:a16="http://schemas.microsoft.com/office/drawing/2014/main" xmlns="" id="{2DC01533-788C-4091-93E3-49B3813BF771}"/>
              </a:ext>
            </a:extLst>
          </p:cNvPr>
          <p:cNvSpPr/>
          <p:nvPr/>
        </p:nvSpPr>
        <p:spPr>
          <a:xfrm>
            <a:off x="379412" y="838200"/>
            <a:ext cx="11463161" cy="5247590"/>
          </a:xfrm>
          <a:prstGeom prst="rect">
            <a:avLst/>
          </a:prstGeom>
        </p:spPr>
        <p:txBody>
          <a:bodyPr wrap="square">
            <a:spAutoFit/>
          </a:bodyPr>
          <a:lstStyle/>
          <a:p>
            <a:pPr marL="285750" indent="-285750" algn="just">
              <a:buFont typeface="Wingdings" pitchFamily="2" charset="2"/>
              <a:buChar char="§"/>
            </a:pPr>
            <a:r>
              <a:rPr lang="es-ES" sz="1600" dirty="0" smtClean="0">
                <a:solidFill>
                  <a:srgbClr val="717171"/>
                </a:solidFill>
              </a:rPr>
              <a:t>Alrededor de un quinto del tiempo de las mujeres españolas, lo invirtieron exclusivamente en ellas mismas; las mujeres de entre 29 - 45 años son quienes menos tiempo libre tienen, es cuando el trabajo y los niños ocupan la mayor parte de su tiempo y su carrera se devalúa. El desempleo entre las mujeres españolas fue más alto que en Europa Occidental, con la mayor tasa en el grupo de mayor edad.</a:t>
            </a:r>
          </a:p>
          <a:p>
            <a:pPr marL="285750" indent="-285750" algn="just">
              <a:buFont typeface="Wingdings" pitchFamily="2" charset="2"/>
              <a:buChar char="§"/>
            </a:pPr>
            <a:endParaRPr lang="es-ES" sz="1600" dirty="0" smtClean="0">
              <a:solidFill>
                <a:srgbClr val="717171"/>
              </a:solidFill>
            </a:endParaRPr>
          </a:p>
          <a:p>
            <a:pPr marL="285750" indent="-285750" algn="just">
              <a:buFont typeface="Wingdings" pitchFamily="2" charset="2"/>
              <a:buChar char="§"/>
            </a:pPr>
            <a:r>
              <a:rPr lang="es-ES" sz="1600" dirty="0" smtClean="0">
                <a:solidFill>
                  <a:srgbClr val="717171"/>
                </a:solidFill>
              </a:rPr>
              <a:t>Las españolas estaban mucho más satisfechas con sus vidas que sus contrapartes de Europa occidental, tanto en el caso de que se les preguntara directamente o cuando se analizaban las puntuaciones calculadas.</a:t>
            </a:r>
          </a:p>
          <a:p>
            <a:pPr marL="285750" indent="-285750" algn="just">
              <a:buFont typeface="Wingdings" pitchFamily="2" charset="2"/>
              <a:buChar char="§"/>
            </a:pPr>
            <a:endParaRPr lang="es-ES" sz="1600" dirty="0" smtClean="0">
              <a:solidFill>
                <a:srgbClr val="717171"/>
              </a:solidFill>
            </a:endParaRPr>
          </a:p>
          <a:p>
            <a:pPr marL="285750" indent="-285750" algn="just">
              <a:buFont typeface="Wingdings" pitchFamily="2" charset="2"/>
              <a:buChar char="§"/>
            </a:pPr>
            <a:r>
              <a:rPr lang="es-ES" sz="1600" dirty="0" smtClean="0">
                <a:solidFill>
                  <a:srgbClr val="717171"/>
                </a:solidFill>
              </a:rPr>
              <a:t>Se identificaron nueve </a:t>
            </a:r>
            <a:r>
              <a:rPr lang="es-ES" sz="1600" b="1" u="sng" dirty="0" smtClean="0">
                <a:solidFill>
                  <a:srgbClr val="004D96"/>
                </a:solidFill>
              </a:rPr>
              <a:t>factores que explican el bienestar de las mujeres en general</a:t>
            </a:r>
            <a:r>
              <a:rPr lang="es-ES" sz="1600" dirty="0" smtClean="0">
                <a:solidFill>
                  <a:srgbClr val="717171"/>
                </a:solidFill>
              </a:rPr>
              <a:t>, de las cuales los más influyentes fueron:</a:t>
            </a:r>
          </a:p>
          <a:p>
            <a:pPr marL="895218" lvl="1" indent="-285750" algn="just">
              <a:spcBef>
                <a:spcPts val="600"/>
              </a:spcBef>
              <a:buFont typeface="Wingdings" pitchFamily="2" charset="2"/>
              <a:buChar char="§"/>
            </a:pPr>
            <a:r>
              <a:rPr lang="es-ES" sz="1600" dirty="0" smtClean="0">
                <a:solidFill>
                  <a:srgbClr val="717171"/>
                </a:solidFill>
              </a:rPr>
              <a:t>Los atributos relacionados con la </a:t>
            </a:r>
            <a:r>
              <a:rPr lang="es-ES" sz="1600" b="1" dirty="0" smtClean="0">
                <a:solidFill>
                  <a:srgbClr val="004D96"/>
                </a:solidFill>
              </a:rPr>
              <a:t>familia</a:t>
            </a:r>
            <a:r>
              <a:rPr lang="es-ES" sz="1600" dirty="0" smtClean="0">
                <a:solidFill>
                  <a:srgbClr val="717171"/>
                </a:solidFill>
              </a:rPr>
              <a:t> y la </a:t>
            </a:r>
            <a:r>
              <a:rPr lang="es-ES" sz="1600" b="1" dirty="0" smtClean="0">
                <a:solidFill>
                  <a:srgbClr val="004D96"/>
                </a:solidFill>
              </a:rPr>
              <a:t>vida familiar </a:t>
            </a:r>
            <a:r>
              <a:rPr lang="es-ES" sz="1600" dirty="0" smtClean="0">
                <a:solidFill>
                  <a:srgbClr val="717171"/>
                </a:solidFill>
              </a:rPr>
              <a:t>fueron los más importantes, constituyendo el factor 1 que explicaba alrededor de una cuarta parte del bienestar de las mujeres.</a:t>
            </a:r>
          </a:p>
          <a:p>
            <a:pPr marL="895218" lvl="1" indent="-285750" algn="just">
              <a:spcBef>
                <a:spcPts val="600"/>
              </a:spcBef>
              <a:buFont typeface="Wingdings" pitchFamily="2" charset="2"/>
              <a:buChar char="§"/>
            </a:pPr>
            <a:r>
              <a:rPr lang="es-ES" sz="1600" dirty="0" smtClean="0">
                <a:solidFill>
                  <a:srgbClr val="717171"/>
                </a:solidFill>
              </a:rPr>
              <a:t>Otros factores importantes fueron </a:t>
            </a:r>
            <a:r>
              <a:rPr lang="es-ES" sz="1600" b="1" dirty="0" smtClean="0">
                <a:solidFill>
                  <a:srgbClr val="004D96"/>
                </a:solidFill>
              </a:rPr>
              <a:t>tener estabilidad financiera</a:t>
            </a:r>
            <a:r>
              <a:rPr lang="es-ES" sz="1600" dirty="0" smtClean="0">
                <a:solidFill>
                  <a:srgbClr val="717171"/>
                </a:solidFill>
              </a:rPr>
              <a:t>, llevar un </a:t>
            </a:r>
            <a:r>
              <a:rPr lang="es-ES" sz="1600" b="1" dirty="0" smtClean="0">
                <a:solidFill>
                  <a:srgbClr val="004D96"/>
                </a:solidFill>
              </a:rPr>
              <a:t>estilo de vida saludable </a:t>
            </a:r>
            <a:r>
              <a:rPr lang="es-ES" sz="1600" dirty="0" smtClean="0">
                <a:solidFill>
                  <a:srgbClr val="717171"/>
                </a:solidFill>
              </a:rPr>
              <a:t>y sentir que su </a:t>
            </a:r>
            <a:r>
              <a:rPr lang="es-ES" sz="1600" b="1" dirty="0" smtClean="0">
                <a:solidFill>
                  <a:srgbClr val="004D96"/>
                </a:solidFill>
              </a:rPr>
              <a:t>apariencia</a:t>
            </a:r>
            <a:r>
              <a:rPr lang="es-ES" sz="1600" dirty="0" smtClean="0">
                <a:solidFill>
                  <a:srgbClr val="004D96"/>
                </a:solidFill>
              </a:rPr>
              <a:t> </a:t>
            </a:r>
            <a:r>
              <a:rPr lang="es-ES" sz="1600" dirty="0" smtClean="0">
                <a:solidFill>
                  <a:srgbClr val="717171"/>
                </a:solidFill>
              </a:rPr>
              <a:t>era </a:t>
            </a:r>
            <a:r>
              <a:rPr lang="es-ES" sz="1600" b="1" dirty="0" smtClean="0">
                <a:solidFill>
                  <a:srgbClr val="004D96"/>
                </a:solidFill>
              </a:rPr>
              <a:t>atractiva</a:t>
            </a:r>
            <a:r>
              <a:rPr lang="es-ES" sz="1600" dirty="0" smtClean="0">
                <a:solidFill>
                  <a:srgbClr val="717171"/>
                </a:solidFill>
              </a:rPr>
              <a:t>.</a:t>
            </a:r>
          </a:p>
          <a:p>
            <a:pPr marL="895218" lvl="1" indent="-285750" algn="just">
              <a:spcBef>
                <a:spcPts val="600"/>
              </a:spcBef>
              <a:buFont typeface="Wingdings" pitchFamily="2" charset="2"/>
              <a:buChar char="§"/>
            </a:pPr>
            <a:r>
              <a:rPr lang="es-ES" sz="1600" dirty="0" smtClean="0">
                <a:solidFill>
                  <a:srgbClr val="717171"/>
                </a:solidFill>
              </a:rPr>
              <a:t>El </a:t>
            </a:r>
            <a:r>
              <a:rPr lang="es-ES" sz="1600" b="1" dirty="0" smtClean="0">
                <a:solidFill>
                  <a:srgbClr val="004D96"/>
                </a:solidFill>
              </a:rPr>
              <a:t>equilibrio</a:t>
            </a:r>
            <a:r>
              <a:rPr lang="es-ES" sz="1600" dirty="0" smtClean="0">
                <a:solidFill>
                  <a:srgbClr val="717171"/>
                </a:solidFill>
              </a:rPr>
              <a:t> entre la esfera </a:t>
            </a:r>
            <a:r>
              <a:rPr lang="es-ES" sz="1600" b="1" dirty="0" smtClean="0">
                <a:solidFill>
                  <a:srgbClr val="004D96"/>
                </a:solidFill>
              </a:rPr>
              <a:t>privada / familia / trabajo </a:t>
            </a:r>
            <a:r>
              <a:rPr lang="es-ES" sz="1600" dirty="0" smtClean="0">
                <a:solidFill>
                  <a:srgbClr val="717171"/>
                </a:solidFill>
              </a:rPr>
              <a:t>y tomar en serio la </a:t>
            </a:r>
            <a:r>
              <a:rPr lang="es-ES" sz="1600" b="1" dirty="0" smtClean="0">
                <a:solidFill>
                  <a:srgbClr val="004D96"/>
                </a:solidFill>
              </a:rPr>
              <a:t>salud</a:t>
            </a:r>
            <a:r>
              <a:rPr lang="es-ES" sz="1600" dirty="0" smtClean="0">
                <a:solidFill>
                  <a:srgbClr val="717171"/>
                </a:solidFill>
              </a:rPr>
              <a:t> fueron factores con peso promedio.</a:t>
            </a:r>
          </a:p>
          <a:p>
            <a:pPr marL="285750" indent="-285750" algn="just">
              <a:buFont typeface="Wingdings" pitchFamily="2" charset="2"/>
              <a:buChar char="§"/>
            </a:pPr>
            <a:endParaRPr lang="es-ES" sz="1600" dirty="0" smtClean="0">
              <a:solidFill>
                <a:srgbClr val="717171"/>
              </a:solidFill>
            </a:endParaRPr>
          </a:p>
          <a:p>
            <a:pPr marL="285750" indent="-285750">
              <a:buFont typeface="Wingdings" pitchFamily="2" charset="2"/>
              <a:buChar char="§"/>
            </a:pPr>
            <a:r>
              <a:rPr lang="es-ES" sz="1600" dirty="0" smtClean="0">
                <a:solidFill>
                  <a:srgbClr val="717171"/>
                </a:solidFill>
              </a:rPr>
              <a:t>La influencia del estilo de vida saludable / apariencia atractiva fue visiblemente más alta en el bienestar de las españolas frente al promedio. Tomar la salud en serio y la familia también tuvo una influencia algo mayor. Al mismo tiempo, ser ama de casa a tiempo completo tuvo un impacto débil en el bienestar de las mujeres.</a:t>
            </a:r>
            <a:endParaRPr lang="es-ES" sz="1600" dirty="0">
              <a:solidFill>
                <a:srgbClr val="717171"/>
              </a:solidFill>
            </a:endParaRPr>
          </a:p>
        </p:txBody>
      </p:sp>
    </p:spTree>
    <p:extLst>
      <p:ext uri="{BB962C8B-B14F-4D97-AF65-F5344CB8AC3E}">
        <p14:creationId xmlns:p14="http://schemas.microsoft.com/office/powerpoint/2010/main" val="3160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6934200" cy="738664"/>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Sra. Ana Calderón</a:t>
            </a:r>
          </a:p>
          <a:p>
            <a:pPr>
              <a:spcBef>
                <a:spcPts val="600"/>
              </a:spcBef>
              <a:spcAft>
                <a:spcPts val="600"/>
              </a:spcAft>
            </a:pPr>
            <a:r>
              <a:rPr lang="es-ES" sz="1800" b="1" dirty="0">
                <a:solidFill>
                  <a:srgbClr val="717171"/>
                </a:solidFill>
              </a:rPr>
              <a:t>Presidenta de Las Mujeres Nos Movemos (LMNM)</a:t>
            </a:r>
            <a:endParaRPr lang="es-ES" sz="1400" b="1" dirty="0">
              <a:solidFill>
                <a:srgbClr val="717171"/>
              </a:solidFill>
            </a:endParaRPr>
          </a:p>
        </p:txBody>
      </p:sp>
    </p:spTree>
    <p:extLst>
      <p:ext uri="{BB962C8B-B14F-4D97-AF65-F5344CB8AC3E}">
        <p14:creationId xmlns:p14="http://schemas.microsoft.com/office/powerpoint/2010/main" val="9026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3012" y="300280"/>
            <a:ext cx="9068065" cy="404119"/>
          </a:xfrm>
        </p:spPr>
        <p:txBody>
          <a:bodyPr/>
          <a:lstStyle/>
          <a:p>
            <a:r>
              <a:rPr lang="es-ES" dirty="0"/>
              <a:t>Hábitos saludables:  revisiones médicas </a:t>
            </a:r>
          </a:p>
        </p:txBody>
      </p:sp>
      <p:sp>
        <p:nvSpPr>
          <p:cNvPr id="2" name="Slide Number Placeholder 1"/>
          <p:cNvSpPr>
            <a:spLocks noGrp="1"/>
          </p:cNvSpPr>
          <p:nvPr>
            <p:ph type="sldNum" sz="quarter" idx="4"/>
          </p:nvPr>
        </p:nvSpPr>
        <p:spPr/>
        <p:txBody>
          <a:bodyPr/>
          <a:lstStyle/>
          <a:p>
            <a:fld id="{FC9FC173-E3B9-4767-8F8B-3DEFE44376A6}" type="slidenum">
              <a:rPr lang="en-US" smtClean="0"/>
              <a:pPr/>
              <a:t>16</a:t>
            </a:fld>
            <a:endParaRPr lang="en-US"/>
          </a:p>
        </p:txBody>
      </p:sp>
      <p:graphicFrame>
        <p:nvGraphicFramePr>
          <p:cNvPr id="6" name="Chart Placeholder 16"/>
          <p:cNvGraphicFramePr>
            <a:graphicFrameLocks/>
          </p:cNvGraphicFramePr>
          <p:nvPr>
            <p:extLst>
              <p:ext uri="{D42A27DB-BD31-4B8C-83A1-F6EECF244321}">
                <p14:modId xmlns:p14="http://schemas.microsoft.com/office/powerpoint/2010/main" val="3665882167"/>
              </p:ext>
            </p:extLst>
          </p:nvPr>
        </p:nvGraphicFramePr>
        <p:xfrm>
          <a:off x="760412" y="2266578"/>
          <a:ext cx="11428413" cy="365302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32311" y="949534"/>
            <a:ext cx="10874825" cy="954081"/>
          </a:xfrm>
          <a:prstGeom prst="rect">
            <a:avLst/>
          </a:prstGeom>
        </p:spPr>
        <p:txBody>
          <a:bodyPr wrap="square" lIns="121893" tIns="60947" rIns="121893" bIns="60947">
            <a:spAutoFit/>
          </a:bodyPr>
          <a:lstStyle/>
          <a:p>
            <a:pPr>
              <a:defRPr/>
            </a:pPr>
            <a:r>
              <a:rPr lang="es-ES" sz="1800" b="1" dirty="0"/>
              <a:t>62%las españolas realizan exámenes médicos de forma regula</a:t>
            </a:r>
            <a:r>
              <a:rPr lang="es-ES" sz="1800" dirty="0"/>
              <a:t>r, </a:t>
            </a:r>
            <a:r>
              <a:rPr lang="es-ES" sz="1800" b="1" dirty="0"/>
              <a:t>visiblemente más que el resto de las europeas occidentales. </a:t>
            </a:r>
          </a:p>
          <a:p>
            <a:pPr>
              <a:defRPr/>
            </a:pPr>
            <a:r>
              <a:rPr lang="es-ES" sz="1800" dirty="0"/>
              <a:t>Más del 50% entre 21-28 años acuden regularmente y las de más edad asisten con mayor frecuencia.</a:t>
            </a:r>
          </a:p>
        </p:txBody>
      </p:sp>
      <p:sp>
        <p:nvSpPr>
          <p:cNvPr id="15" name="TextBox 14"/>
          <p:cNvSpPr txBox="1"/>
          <p:nvPr/>
        </p:nvSpPr>
        <p:spPr>
          <a:xfrm>
            <a:off x="213211" y="5919600"/>
            <a:ext cx="838200" cy="169277"/>
          </a:xfrm>
          <a:prstGeom prst="rect">
            <a:avLst/>
          </a:prstGeom>
          <a:noFill/>
        </p:spPr>
        <p:txBody>
          <a:bodyPr wrap="square" lIns="0" tIns="0" rIns="0" bIns="0" rtlCol="0">
            <a:spAutoFit/>
          </a:bodyPr>
          <a:lstStyle/>
          <a:p>
            <a:pPr algn="ctr"/>
            <a:r>
              <a:rPr lang="hu-HU" sz="1100" i="1" dirty="0"/>
              <a:t>Base:</a:t>
            </a:r>
            <a:endParaRPr lang="en-US" sz="1100" i="1" dirty="0"/>
          </a:p>
        </p:txBody>
      </p:sp>
      <p:sp>
        <p:nvSpPr>
          <p:cNvPr id="17" name="TextBox 16"/>
          <p:cNvSpPr txBox="1"/>
          <p:nvPr/>
        </p:nvSpPr>
        <p:spPr>
          <a:xfrm>
            <a:off x="1084071" y="5919600"/>
            <a:ext cx="838200" cy="169277"/>
          </a:xfrm>
          <a:prstGeom prst="rect">
            <a:avLst/>
          </a:prstGeom>
          <a:noFill/>
        </p:spPr>
        <p:txBody>
          <a:bodyPr wrap="square" lIns="0" tIns="0" rIns="0" bIns="0" rtlCol="0">
            <a:spAutoFit/>
          </a:bodyPr>
          <a:lstStyle/>
          <a:p>
            <a:pPr algn="ctr"/>
            <a:r>
              <a:rPr lang="hu-HU" sz="1100" i="1" dirty="0"/>
              <a:t>(7000)</a:t>
            </a:r>
            <a:endParaRPr lang="en-US" sz="1100" i="1" dirty="0"/>
          </a:p>
        </p:txBody>
      </p:sp>
      <p:sp>
        <p:nvSpPr>
          <p:cNvPr id="18" name="TextBox 17"/>
          <p:cNvSpPr txBox="1"/>
          <p:nvPr/>
        </p:nvSpPr>
        <p:spPr>
          <a:xfrm>
            <a:off x="4748345" y="5893623"/>
            <a:ext cx="838200" cy="169277"/>
          </a:xfrm>
          <a:prstGeom prst="rect">
            <a:avLst/>
          </a:prstGeom>
          <a:noFill/>
        </p:spPr>
        <p:txBody>
          <a:bodyPr wrap="square" lIns="0" tIns="0" rIns="0" bIns="0" rtlCol="0">
            <a:spAutoFit/>
          </a:bodyPr>
          <a:lstStyle/>
          <a:p>
            <a:pPr algn="ctr"/>
            <a:r>
              <a:rPr lang="hu-HU" sz="1100" i="1" dirty="0"/>
              <a:t>(</a:t>
            </a:r>
            <a:r>
              <a:rPr lang="en-US" sz="1100" i="1" dirty="0"/>
              <a:t>77</a:t>
            </a:r>
            <a:r>
              <a:rPr lang="hu-HU" sz="1100" i="1" dirty="0"/>
              <a:t>)</a:t>
            </a:r>
            <a:endParaRPr lang="en-US" sz="1100" i="1" dirty="0"/>
          </a:p>
        </p:txBody>
      </p:sp>
      <p:sp>
        <p:nvSpPr>
          <p:cNvPr id="19" name="TextBox 18"/>
          <p:cNvSpPr txBox="1"/>
          <p:nvPr/>
        </p:nvSpPr>
        <p:spPr>
          <a:xfrm>
            <a:off x="5926840" y="5905899"/>
            <a:ext cx="838200" cy="169277"/>
          </a:xfrm>
          <a:prstGeom prst="rect">
            <a:avLst/>
          </a:prstGeom>
          <a:noFill/>
        </p:spPr>
        <p:txBody>
          <a:bodyPr wrap="square" lIns="0" tIns="0" rIns="0" bIns="0" rtlCol="0">
            <a:spAutoFit/>
          </a:bodyPr>
          <a:lstStyle/>
          <a:p>
            <a:pPr algn="ctr"/>
            <a:r>
              <a:rPr lang="hu-HU" sz="1100" i="1" dirty="0"/>
              <a:t>(</a:t>
            </a:r>
            <a:r>
              <a:rPr lang="en-US" sz="1100" i="1" dirty="0"/>
              <a:t>141</a:t>
            </a:r>
            <a:r>
              <a:rPr lang="hu-HU" sz="1100" i="1" dirty="0"/>
              <a:t>)</a:t>
            </a:r>
            <a:endParaRPr lang="en-US" sz="1100" i="1" dirty="0"/>
          </a:p>
        </p:txBody>
      </p:sp>
      <p:sp>
        <p:nvSpPr>
          <p:cNvPr id="20" name="TextBox 19"/>
          <p:cNvSpPr txBox="1"/>
          <p:nvPr/>
        </p:nvSpPr>
        <p:spPr>
          <a:xfrm>
            <a:off x="7196025" y="5902226"/>
            <a:ext cx="838200" cy="169277"/>
          </a:xfrm>
          <a:prstGeom prst="rect">
            <a:avLst/>
          </a:prstGeom>
          <a:noFill/>
        </p:spPr>
        <p:txBody>
          <a:bodyPr wrap="square" lIns="0" tIns="0" rIns="0" bIns="0" rtlCol="0">
            <a:spAutoFit/>
          </a:bodyPr>
          <a:lstStyle/>
          <a:p>
            <a:pPr algn="ctr"/>
            <a:r>
              <a:rPr lang="hu-HU" sz="1100" i="1" dirty="0"/>
              <a:t>(</a:t>
            </a:r>
            <a:r>
              <a:rPr lang="en-US" sz="1100" i="1" dirty="0"/>
              <a:t>444</a:t>
            </a:r>
            <a:r>
              <a:rPr lang="hu-HU" sz="1100" i="1" dirty="0"/>
              <a:t>)</a:t>
            </a:r>
            <a:endParaRPr lang="en-US" sz="1100" i="1" dirty="0"/>
          </a:p>
        </p:txBody>
      </p:sp>
      <p:sp>
        <p:nvSpPr>
          <p:cNvPr id="21" name="TextBox 20"/>
          <p:cNvSpPr txBox="1"/>
          <p:nvPr/>
        </p:nvSpPr>
        <p:spPr>
          <a:xfrm>
            <a:off x="8367713" y="5904032"/>
            <a:ext cx="838200" cy="169277"/>
          </a:xfrm>
          <a:prstGeom prst="rect">
            <a:avLst/>
          </a:prstGeom>
          <a:noFill/>
        </p:spPr>
        <p:txBody>
          <a:bodyPr wrap="square" lIns="0" tIns="0" rIns="0" bIns="0" rtlCol="0">
            <a:spAutoFit/>
          </a:bodyPr>
          <a:lstStyle/>
          <a:p>
            <a:pPr algn="ctr"/>
            <a:r>
              <a:rPr lang="hu-HU" sz="1100" i="1" dirty="0"/>
              <a:t>(3</a:t>
            </a:r>
            <a:r>
              <a:rPr lang="en-US" sz="1100" i="1" dirty="0"/>
              <a:t>38</a:t>
            </a:r>
            <a:r>
              <a:rPr lang="hu-HU" sz="1100" i="1" dirty="0"/>
              <a:t>)</a:t>
            </a:r>
            <a:endParaRPr lang="en-US" sz="1100" i="1" dirty="0"/>
          </a:p>
        </p:txBody>
      </p:sp>
      <p:sp>
        <p:nvSpPr>
          <p:cNvPr id="16" name="TextBox 15">
            <a:extLst>
              <a:ext uri="{FF2B5EF4-FFF2-40B4-BE49-F238E27FC236}">
                <a16:creationId xmlns="" xmlns:a16="http://schemas.microsoft.com/office/drawing/2014/main" id="{09C86FD6-7EB6-4B90-92FD-754FE791E573}"/>
              </a:ext>
            </a:extLst>
          </p:cNvPr>
          <p:cNvSpPr txBox="1"/>
          <p:nvPr/>
        </p:nvSpPr>
        <p:spPr>
          <a:xfrm>
            <a:off x="507868" y="2565404"/>
            <a:ext cx="45719" cy="1384995"/>
          </a:xfrm>
          <a:prstGeom prst="rect">
            <a:avLst/>
          </a:prstGeom>
          <a:noFill/>
        </p:spPr>
        <p:txBody>
          <a:bodyPr wrap="square" lIns="0" tIns="0" rIns="0" bIns="0" rtlCol="0">
            <a:spAutoFit/>
          </a:bodyPr>
          <a:lstStyle/>
          <a:p>
            <a:pPr algn="ctr"/>
            <a:r>
              <a:rPr lang="es-ES" sz="1000" dirty="0"/>
              <a:t>Datos en%</a:t>
            </a:r>
          </a:p>
        </p:txBody>
      </p:sp>
      <p:sp>
        <p:nvSpPr>
          <p:cNvPr id="25" name="Rounded Rectangle 16">
            <a:extLst>
              <a:ext uri="{FF2B5EF4-FFF2-40B4-BE49-F238E27FC236}">
                <a16:creationId xmlns="" xmlns:a16="http://schemas.microsoft.com/office/drawing/2014/main" id="{D84A9631-F77C-4A40-A845-9D17292D0A36}"/>
              </a:ext>
            </a:extLst>
          </p:cNvPr>
          <p:cNvSpPr/>
          <p:nvPr/>
        </p:nvSpPr>
        <p:spPr>
          <a:xfrm>
            <a:off x="895395" y="2000283"/>
            <a:ext cx="1273084" cy="3905296"/>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26" name="TextBox 25">
            <a:extLst>
              <a:ext uri="{FF2B5EF4-FFF2-40B4-BE49-F238E27FC236}">
                <a16:creationId xmlns="" xmlns:a16="http://schemas.microsoft.com/office/drawing/2014/main" id="{EE60ECAD-4D28-4D45-BFE8-82BAFB2E57CC}"/>
              </a:ext>
            </a:extLst>
          </p:cNvPr>
          <p:cNvSpPr txBox="1"/>
          <p:nvPr/>
        </p:nvSpPr>
        <p:spPr>
          <a:xfrm>
            <a:off x="2304507" y="5905579"/>
            <a:ext cx="838200" cy="169277"/>
          </a:xfrm>
          <a:prstGeom prst="rect">
            <a:avLst/>
          </a:prstGeom>
          <a:noFill/>
        </p:spPr>
        <p:txBody>
          <a:bodyPr wrap="square" lIns="0" tIns="0" rIns="0" bIns="0" rtlCol="0">
            <a:spAutoFit/>
          </a:bodyPr>
          <a:lstStyle/>
          <a:p>
            <a:pPr algn="ctr"/>
            <a:r>
              <a:rPr lang="hu-HU" sz="1100" i="1" dirty="0"/>
              <a:t>(1000)</a:t>
            </a:r>
            <a:endParaRPr lang="en-US" sz="1100" i="1" dirty="0"/>
          </a:p>
        </p:txBody>
      </p:sp>
      <p:sp>
        <p:nvSpPr>
          <p:cNvPr id="27" name="RedDown">
            <a:extLst>
              <a:ext uri="{FF2B5EF4-FFF2-40B4-BE49-F238E27FC236}">
                <a16:creationId xmlns="" xmlns:a16="http://schemas.microsoft.com/office/drawing/2014/main" id="{74890C40-6D7D-46B1-B954-F994FC544DDA}"/>
              </a:ext>
            </a:extLst>
          </p:cNvPr>
          <p:cNvSpPr>
            <a:spLocks noChangeShapeType="1"/>
          </p:cNvSpPr>
          <p:nvPr/>
        </p:nvSpPr>
        <p:spPr bwMode="auto">
          <a:xfrm rot="10800000">
            <a:off x="2894012" y="41910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 name="CuadroTexto 2"/>
          <p:cNvSpPr txBox="1"/>
          <p:nvPr/>
        </p:nvSpPr>
        <p:spPr>
          <a:xfrm>
            <a:off x="5484812" y="6308035"/>
            <a:ext cx="6248400" cy="492443"/>
          </a:xfrm>
          <a:prstGeom prst="rect">
            <a:avLst/>
          </a:prstGeom>
          <a:noFill/>
        </p:spPr>
        <p:txBody>
          <a:bodyPr wrap="square" lIns="0" tIns="0" rIns="0" bIns="0" rtlCol="0">
            <a:spAutoFit/>
          </a:bodyPr>
          <a:lstStyle/>
          <a:p>
            <a:r>
              <a:rPr lang="es-ES" sz="800" dirty="0"/>
              <a:t>A3. Por favor, exprese su opinión en esta escala, indicando del 1 al 5: cuánto de acuerdo te sientes? </a:t>
            </a:r>
          </a:p>
          <a:p>
            <a:r>
              <a:rPr lang="es-ES" sz="800" dirty="0"/>
              <a:t>A4. ¿Cómo crees que te caracterizarían tus amigos si tuviesen que describirte según las siguientes afirmaciones?</a:t>
            </a:r>
          </a:p>
          <a:p>
            <a:endParaRPr lang="es-ES_tradnl" sz="1600" dirty="0" err="1"/>
          </a:p>
        </p:txBody>
      </p:sp>
    </p:spTree>
    <p:extLst>
      <p:ext uri="{BB962C8B-B14F-4D97-AF65-F5344CB8AC3E}">
        <p14:creationId xmlns:p14="http://schemas.microsoft.com/office/powerpoint/2010/main" val="116486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s-ES" sz="2200" dirty="0"/>
              <a:t>Medidas saludables: prestar atención a los síntomas que expresa mi cuerpo </a:t>
            </a:r>
          </a:p>
        </p:txBody>
      </p:sp>
      <p:sp>
        <p:nvSpPr>
          <p:cNvPr id="11" name="Slide Number Placeholder 10"/>
          <p:cNvSpPr>
            <a:spLocks noGrp="1"/>
          </p:cNvSpPr>
          <p:nvPr>
            <p:ph type="sldNum" sz="quarter" idx="4"/>
          </p:nvPr>
        </p:nvSpPr>
        <p:spPr/>
        <p:txBody>
          <a:bodyPr/>
          <a:lstStyle/>
          <a:p>
            <a:fld id="{FC9FC173-E3B9-4767-8F8B-3DEFE44376A6}" type="slidenum">
              <a:rPr lang="en-US" smtClean="0"/>
              <a:pPr/>
              <a:t>17</a:t>
            </a:fld>
            <a:endParaRPr lang="en-US"/>
          </a:p>
        </p:txBody>
      </p:sp>
      <p:graphicFrame>
        <p:nvGraphicFramePr>
          <p:cNvPr id="6" name="Chart Placeholder 16"/>
          <p:cNvGraphicFramePr>
            <a:graphicFrameLocks/>
          </p:cNvGraphicFramePr>
          <p:nvPr>
            <p:extLst>
              <p:ext uri="{D42A27DB-BD31-4B8C-83A1-F6EECF244321}">
                <p14:modId xmlns:p14="http://schemas.microsoft.com/office/powerpoint/2010/main" val="4242493653"/>
              </p:ext>
            </p:extLst>
          </p:nvPr>
        </p:nvGraphicFramePr>
        <p:xfrm>
          <a:off x="507868" y="1981200"/>
          <a:ext cx="11680957" cy="393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45410" y="954897"/>
            <a:ext cx="11428491" cy="677082"/>
          </a:xfrm>
          <a:prstGeom prst="rect">
            <a:avLst/>
          </a:prstGeom>
        </p:spPr>
        <p:txBody>
          <a:bodyPr wrap="square" lIns="121893" tIns="60947" rIns="121893" bIns="60947">
            <a:spAutoFit/>
          </a:bodyPr>
          <a:lstStyle/>
          <a:p>
            <a:r>
              <a:rPr lang="es-ES" sz="1800" i="1" dirty="0"/>
              <a:t>E</a:t>
            </a:r>
            <a:r>
              <a:rPr lang="es-ES" sz="1800" dirty="0"/>
              <a:t>xcepto el grupo de los 16-20 años, </a:t>
            </a:r>
            <a:r>
              <a:rPr lang="es-ES" sz="1800" b="1" dirty="0"/>
              <a:t>la mayoría de las españolas solicitan consulta médica cuando tiene algún síntoma.</a:t>
            </a:r>
            <a:endParaRPr lang="es-ES" sz="1800" dirty="0"/>
          </a:p>
        </p:txBody>
      </p:sp>
      <p:sp>
        <p:nvSpPr>
          <p:cNvPr id="16" name="TextBox 15"/>
          <p:cNvSpPr txBox="1"/>
          <p:nvPr/>
        </p:nvSpPr>
        <p:spPr>
          <a:xfrm>
            <a:off x="226552" y="5919600"/>
            <a:ext cx="838200" cy="169277"/>
          </a:xfrm>
          <a:prstGeom prst="rect">
            <a:avLst/>
          </a:prstGeom>
          <a:noFill/>
        </p:spPr>
        <p:txBody>
          <a:bodyPr wrap="square" lIns="0" tIns="0" rIns="0" bIns="0" rtlCol="0">
            <a:spAutoFit/>
          </a:bodyPr>
          <a:lstStyle/>
          <a:p>
            <a:pPr algn="ctr"/>
            <a:r>
              <a:rPr lang="hu-HU" sz="1100" i="1" dirty="0"/>
              <a:t>Base:</a:t>
            </a:r>
            <a:endParaRPr lang="en-US" sz="1100" i="1" dirty="0"/>
          </a:p>
        </p:txBody>
      </p:sp>
      <p:sp>
        <p:nvSpPr>
          <p:cNvPr id="27" name="TextBox 26">
            <a:extLst>
              <a:ext uri="{FF2B5EF4-FFF2-40B4-BE49-F238E27FC236}">
                <a16:creationId xmlns="" xmlns:a16="http://schemas.microsoft.com/office/drawing/2014/main" id="{BB729E4C-A381-4E16-9102-59552456CC51}"/>
              </a:ext>
            </a:extLst>
          </p:cNvPr>
          <p:cNvSpPr txBox="1"/>
          <p:nvPr/>
        </p:nvSpPr>
        <p:spPr>
          <a:xfrm>
            <a:off x="1084071" y="5919600"/>
            <a:ext cx="838200" cy="169277"/>
          </a:xfrm>
          <a:prstGeom prst="rect">
            <a:avLst/>
          </a:prstGeom>
          <a:noFill/>
        </p:spPr>
        <p:txBody>
          <a:bodyPr wrap="square" lIns="0" tIns="0" rIns="0" bIns="0" rtlCol="0">
            <a:spAutoFit/>
          </a:bodyPr>
          <a:lstStyle/>
          <a:p>
            <a:pPr algn="ctr"/>
            <a:r>
              <a:rPr lang="hu-HU" sz="1100" i="1" dirty="0"/>
              <a:t>(7000)</a:t>
            </a:r>
            <a:endParaRPr lang="en-US" sz="1100" i="1" dirty="0"/>
          </a:p>
        </p:txBody>
      </p:sp>
      <p:sp>
        <p:nvSpPr>
          <p:cNvPr id="28" name="TextBox 27">
            <a:extLst>
              <a:ext uri="{FF2B5EF4-FFF2-40B4-BE49-F238E27FC236}">
                <a16:creationId xmlns="" xmlns:a16="http://schemas.microsoft.com/office/drawing/2014/main" id="{AA507EED-748F-4E97-9DAE-9F612E3CFD93}"/>
              </a:ext>
            </a:extLst>
          </p:cNvPr>
          <p:cNvSpPr txBox="1"/>
          <p:nvPr/>
        </p:nvSpPr>
        <p:spPr>
          <a:xfrm>
            <a:off x="4748345" y="5893623"/>
            <a:ext cx="838200" cy="169277"/>
          </a:xfrm>
          <a:prstGeom prst="rect">
            <a:avLst/>
          </a:prstGeom>
          <a:noFill/>
        </p:spPr>
        <p:txBody>
          <a:bodyPr wrap="square" lIns="0" tIns="0" rIns="0" bIns="0" rtlCol="0">
            <a:spAutoFit/>
          </a:bodyPr>
          <a:lstStyle/>
          <a:p>
            <a:pPr algn="ctr"/>
            <a:r>
              <a:rPr lang="hu-HU" sz="1100" i="1" dirty="0"/>
              <a:t>(</a:t>
            </a:r>
            <a:r>
              <a:rPr lang="en-US" sz="1100" i="1" dirty="0"/>
              <a:t>77</a:t>
            </a:r>
            <a:r>
              <a:rPr lang="hu-HU" sz="1100" i="1" dirty="0"/>
              <a:t>)</a:t>
            </a:r>
            <a:endParaRPr lang="en-US" sz="1100" i="1" dirty="0"/>
          </a:p>
        </p:txBody>
      </p:sp>
      <p:sp>
        <p:nvSpPr>
          <p:cNvPr id="29" name="TextBox 28">
            <a:extLst>
              <a:ext uri="{FF2B5EF4-FFF2-40B4-BE49-F238E27FC236}">
                <a16:creationId xmlns="" xmlns:a16="http://schemas.microsoft.com/office/drawing/2014/main" id="{6609F728-0BE0-4794-AD38-C9897443CE10}"/>
              </a:ext>
            </a:extLst>
          </p:cNvPr>
          <p:cNvSpPr txBox="1"/>
          <p:nvPr/>
        </p:nvSpPr>
        <p:spPr>
          <a:xfrm>
            <a:off x="5926840" y="5905899"/>
            <a:ext cx="838200" cy="169277"/>
          </a:xfrm>
          <a:prstGeom prst="rect">
            <a:avLst/>
          </a:prstGeom>
          <a:noFill/>
        </p:spPr>
        <p:txBody>
          <a:bodyPr wrap="square" lIns="0" tIns="0" rIns="0" bIns="0" rtlCol="0">
            <a:spAutoFit/>
          </a:bodyPr>
          <a:lstStyle/>
          <a:p>
            <a:pPr algn="ctr"/>
            <a:r>
              <a:rPr lang="hu-HU" sz="1100" i="1" dirty="0"/>
              <a:t>(</a:t>
            </a:r>
            <a:r>
              <a:rPr lang="en-US" sz="1100" i="1" dirty="0"/>
              <a:t>141</a:t>
            </a:r>
            <a:r>
              <a:rPr lang="hu-HU" sz="1100" i="1" dirty="0"/>
              <a:t>)</a:t>
            </a:r>
            <a:endParaRPr lang="en-US" sz="1100" i="1" dirty="0"/>
          </a:p>
        </p:txBody>
      </p:sp>
      <p:sp>
        <p:nvSpPr>
          <p:cNvPr id="30" name="TextBox 29">
            <a:extLst>
              <a:ext uri="{FF2B5EF4-FFF2-40B4-BE49-F238E27FC236}">
                <a16:creationId xmlns="" xmlns:a16="http://schemas.microsoft.com/office/drawing/2014/main" id="{477C8C5A-9B58-4D96-B546-E6C985ACEE81}"/>
              </a:ext>
            </a:extLst>
          </p:cNvPr>
          <p:cNvSpPr txBox="1"/>
          <p:nvPr/>
        </p:nvSpPr>
        <p:spPr>
          <a:xfrm>
            <a:off x="7196025" y="5902226"/>
            <a:ext cx="838200" cy="169277"/>
          </a:xfrm>
          <a:prstGeom prst="rect">
            <a:avLst/>
          </a:prstGeom>
          <a:noFill/>
        </p:spPr>
        <p:txBody>
          <a:bodyPr wrap="square" lIns="0" tIns="0" rIns="0" bIns="0" rtlCol="0">
            <a:spAutoFit/>
          </a:bodyPr>
          <a:lstStyle/>
          <a:p>
            <a:pPr algn="ctr"/>
            <a:r>
              <a:rPr lang="hu-HU" sz="1100" i="1" dirty="0"/>
              <a:t>(</a:t>
            </a:r>
            <a:r>
              <a:rPr lang="en-US" sz="1100" i="1" dirty="0"/>
              <a:t>444</a:t>
            </a:r>
            <a:r>
              <a:rPr lang="hu-HU" sz="1100" i="1" dirty="0"/>
              <a:t>)</a:t>
            </a:r>
            <a:endParaRPr lang="en-US" sz="1100" i="1" dirty="0"/>
          </a:p>
        </p:txBody>
      </p:sp>
      <p:sp>
        <p:nvSpPr>
          <p:cNvPr id="31" name="TextBox 30">
            <a:extLst>
              <a:ext uri="{FF2B5EF4-FFF2-40B4-BE49-F238E27FC236}">
                <a16:creationId xmlns="" xmlns:a16="http://schemas.microsoft.com/office/drawing/2014/main" id="{80DAE7A3-22E4-4E16-AC38-22E9275313A8}"/>
              </a:ext>
            </a:extLst>
          </p:cNvPr>
          <p:cNvSpPr txBox="1"/>
          <p:nvPr/>
        </p:nvSpPr>
        <p:spPr>
          <a:xfrm>
            <a:off x="8367713" y="5904032"/>
            <a:ext cx="838200" cy="169277"/>
          </a:xfrm>
          <a:prstGeom prst="rect">
            <a:avLst/>
          </a:prstGeom>
          <a:noFill/>
        </p:spPr>
        <p:txBody>
          <a:bodyPr wrap="square" lIns="0" tIns="0" rIns="0" bIns="0" rtlCol="0">
            <a:spAutoFit/>
          </a:bodyPr>
          <a:lstStyle/>
          <a:p>
            <a:pPr algn="ctr"/>
            <a:r>
              <a:rPr lang="hu-HU" sz="1100" i="1" dirty="0"/>
              <a:t>(3</a:t>
            </a:r>
            <a:r>
              <a:rPr lang="en-US" sz="1100" i="1" dirty="0"/>
              <a:t>38</a:t>
            </a:r>
            <a:r>
              <a:rPr lang="hu-HU" sz="1100" i="1" dirty="0"/>
              <a:t>)</a:t>
            </a:r>
            <a:endParaRPr lang="en-US" sz="1100" i="1" dirty="0"/>
          </a:p>
        </p:txBody>
      </p:sp>
      <p:sp>
        <p:nvSpPr>
          <p:cNvPr id="32" name="TextBox 31">
            <a:extLst>
              <a:ext uri="{FF2B5EF4-FFF2-40B4-BE49-F238E27FC236}">
                <a16:creationId xmlns="" xmlns:a16="http://schemas.microsoft.com/office/drawing/2014/main" id="{90F6CF14-638F-49DC-8FF1-BFC79196FD5A}"/>
              </a:ext>
            </a:extLst>
          </p:cNvPr>
          <p:cNvSpPr txBox="1"/>
          <p:nvPr/>
        </p:nvSpPr>
        <p:spPr>
          <a:xfrm>
            <a:off x="2304507" y="5905579"/>
            <a:ext cx="838200" cy="169277"/>
          </a:xfrm>
          <a:prstGeom prst="rect">
            <a:avLst/>
          </a:prstGeom>
          <a:noFill/>
        </p:spPr>
        <p:txBody>
          <a:bodyPr wrap="square" lIns="0" tIns="0" rIns="0" bIns="0" rtlCol="0">
            <a:spAutoFit/>
          </a:bodyPr>
          <a:lstStyle/>
          <a:p>
            <a:pPr algn="ctr"/>
            <a:r>
              <a:rPr lang="hu-HU" sz="1100" i="1" dirty="0"/>
              <a:t>(1000)</a:t>
            </a:r>
            <a:endParaRPr lang="en-US" sz="1100" i="1" dirty="0"/>
          </a:p>
        </p:txBody>
      </p:sp>
      <p:sp>
        <p:nvSpPr>
          <p:cNvPr id="33" name="RedDown">
            <a:extLst>
              <a:ext uri="{FF2B5EF4-FFF2-40B4-BE49-F238E27FC236}">
                <a16:creationId xmlns="" xmlns:a16="http://schemas.microsoft.com/office/drawing/2014/main" id="{B1D0CF1B-09B2-41F9-B978-C7B76457F207}"/>
              </a:ext>
            </a:extLst>
          </p:cNvPr>
          <p:cNvSpPr>
            <a:spLocks noChangeShapeType="1"/>
          </p:cNvSpPr>
          <p:nvPr/>
        </p:nvSpPr>
        <p:spPr bwMode="auto">
          <a:xfrm rot="10800000">
            <a:off x="2894013" y="41148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4" name="Rounded Rectangle 16">
            <a:extLst>
              <a:ext uri="{FF2B5EF4-FFF2-40B4-BE49-F238E27FC236}">
                <a16:creationId xmlns="" xmlns:a16="http://schemas.microsoft.com/office/drawing/2014/main" id="{45BCF27B-C792-4B3C-B9E8-7E1311CD7D1E}"/>
              </a:ext>
            </a:extLst>
          </p:cNvPr>
          <p:cNvSpPr/>
          <p:nvPr/>
        </p:nvSpPr>
        <p:spPr>
          <a:xfrm>
            <a:off x="895395" y="2000283"/>
            <a:ext cx="1273084" cy="3905296"/>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Tree>
    <p:extLst>
      <p:ext uri="{BB962C8B-B14F-4D97-AF65-F5344CB8AC3E}">
        <p14:creationId xmlns:p14="http://schemas.microsoft.com/office/powerpoint/2010/main" val="6375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2000" dirty="0"/>
              <a:t>¿Los hábitos saludables son esenciales en la vida diaria? </a:t>
            </a:r>
          </a:p>
        </p:txBody>
      </p:sp>
      <p:sp>
        <p:nvSpPr>
          <p:cNvPr id="8" name="Text Placeholder 7"/>
          <p:cNvSpPr>
            <a:spLocks noGrp="1"/>
          </p:cNvSpPr>
          <p:nvPr>
            <p:ph type="body" sz="quarter" idx="16"/>
          </p:nvPr>
        </p:nvSpPr>
        <p:spPr>
          <a:xfrm>
            <a:off x="357096" y="898525"/>
            <a:ext cx="11474342" cy="396875"/>
          </a:xfrm>
        </p:spPr>
        <p:txBody>
          <a:bodyPr/>
          <a:lstStyle/>
          <a:p>
            <a:r>
              <a:rPr lang="es-ES" sz="1400" b="1" dirty="0"/>
              <a:t>Las actividades sociales y deportivas son mucho más importantes en la vida de las españolas que el cuidado médico</a:t>
            </a:r>
            <a:r>
              <a:rPr lang="es-ES" sz="1400" dirty="0"/>
              <a:t>, la diferencia es bastante significativa comparado con en el resto de los países. El consumo habitual de vitaminas y suplementos no es nada habitual.</a:t>
            </a:r>
          </a:p>
        </p:txBody>
      </p:sp>
      <p:sp>
        <p:nvSpPr>
          <p:cNvPr id="3" name="Slide Number Placeholder 2"/>
          <p:cNvSpPr>
            <a:spLocks noGrp="1"/>
          </p:cNvSpPr>
          <p:nvPr>
            <p:ph type="sldNum" sz="quarter" idx="4"/>
          </p:nvPr>
        </p:nvSpPr>
        <p:spPr/>
        <p:txBody>
          <a:bodyPr/>
          <a:lstStyle/>
          <a:p>
            <a:fld id="{FC9FC173-E3B9-4767-8F8B-3DEFE44376A6}" type="slidenum">
              <a:rPr lang="en-US" smtClean="0"/>
              <a:pPr/>
              <a:t>18</a:t>
            </a:fld>
            <a:endParaRPr lang="en-US"/>
          </a:p>
        </p:txBody>
      </p:sp>
      <p:graphicFrame>
        <p:nvGraphicFramePr>
          <p:cNvPr id="10" name="Content Placeholder 30"/>
          <p:cNvGraphicFramePr>
            <a:graphicFrameLocks noGrp="1"/>
          </p:cNvGraphicFramePr>
          <p:nvPr>
            <p:extLst>
              <p:ext uri="{D42A27DB-BD31-4B8C-83A1-F6EECF244321}">
                <p14:modId xmlns:p14="http://schemas.microsoft.com/office/powerpoint/2010/main" val="2276698613"/>
              </p:ext>
            </p:extLst>
          </p:nvPr>
        </p:nvGraphicFramePr>
        <p:xfrm>
          <a:off x="341658" y="1947864"/>
          <a:ext cx="9612551" cy="40004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189092" y="1479678"/>
            <a:ext cx="2133600" cy="420083"/>
          </a:xfrm>
          <a:prstGeom prst="rect">
            <a:avLst/>
          </a:prstGeom>
          <a:noFill/>
        </p:spPr>
        <p:txBody>
          <a:bodyPr wrap="square" lIns="47990" tIns="47990" rIns="47990" bIns="47990" rtlCol="0" anchor="b" anchorCtr="0">
            <a:spAutoFit/>
          </a:bodyPr>
          <a:lstStyle/>
          <a:p>
            <a:pPr algn="ctr"/>
            <a:r>
              <a:rPr lang="es-ES" sz="2000" b="1" dirty="0">
                <a:solidFill>
                  <a:schemeClr val="tx1">
                    <a:lumMod val="75000"/>
                  </a:schemeClr>
                </a:solidFill>
                <a:effectLst>
                  <a:outerShdw blurRad="38100" dist="38100" dir="2700000" algn="tl">
                    <a:srgbClr val="000000">
                      <a:alpha val="43137"/>
                    </a:srgbClr>
                  </a:outerShdw>
                </a:effectLst>
              </a:rPr>
              <a:t>Total España</a:t>
            </a:r>
            <a:endParaRPr lang="hu-HU" sz="2000" b="1" dirty="0">
              <a:solidFill>
                <a:schemeClr val="tx1">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9022128" y="1490663"/>
            <a:ext cx="3148780" cy="650915"/>
          </a:xfrm>
          <a:prstGeom prst="rect">
            <a:avLst/>
          </a:prstGeom>
          <a:noFill/>
        </p:spPr>
        <p:txBody>
          <a:bodyPr wrap="square" lIns="47990" tIns="47990" rIns="47990" bIns="47990" rtlCol="0" anchor="b" anchorCtr="0">
            <a:spAutoFit/>
          </a:bodyPr>
          <a:lstStyle/>
          <a:p>
            <a:pPr algn="ctr"/>
            <a:r>
              <a:rPr lang="hu-HU" sz="2000" b="1" dirty="0">
                <a:solidFill>
                  <a:schemeClr val="tx1">
                    <a:lumMod val="75000"/>
                  </a:schemeClr>
                </a:solidFill>
                <a:effectLst>
                  <a:outerShdw blurRad="38100" dist="38100" dir="2700000" algn="tl">
                    <a:srgbClr val="000000">
                      <a:alpha val="43137"/>
                    </a:srgbClr>
                  </a:outerShdw>
                </a:effectLst>
              </a:rPr>
              <a:t>Media de </a:t>
            </a:r>
            <a:r>
              <a:rPr lang="hu-HU" sz="2000" b="1" dirty="0" err="1">
                <a:solidFill>
                  <a:schemeClr val="tx1">
                    <a:lumMod val="75000"/>
                  </a:schemeClr>
                </a:solidFill>
                <a:effectLst>
                  <a:outerShdw blurRad="38100" dist="38100" dir="2700000" algn="tl">
                    <a:srgbClr val="000000">
                      <a:alpha val="43137"/>
                    </a:srgbClr>
                  </a:outerShdw>
                </a:effectLst>
              </a:rPr>
              <a:t>los</a:t>
            </a:r>
            <a:r>
              <a:rPr lang="hu-HU" sz="2000" b="1" dirty="0">
                <a:solidFill>
                  <a:schemeClr val="tx1">
                    <a:lumMod val="75000"/>
                  </a:schemeClr>
                </a:solidFill>
                <a:effectLst>
                  <a:outerShdw blurRad="38100" dist="38100" dir="2700000" algn="tl">
                    <a:srgbClr val="000000">
                      <a:alpha val="43137"/>
                    </a:srgbClr>
                  </a:outerShdw>
                </a:effectLst>
              </a:rPr>
              <a:t> </a:t>
            </a:r>
            <a:r>
              <a:rPr lang="hu-HU" sz="2000" b="1" dirty="0" err="1">
                <a:solidFill>
                  <a:schemeClr val="tx1">
                    <a:lumMod val="75000"/>
                  </a:schemeClr>
                </a:solidFill>
                <a:effectLst>
                  <a:outerShdw blurRad="38100" dist="38100" dir="2700000" algn="tl">
                    <a:srgbClr val="000000">
                      <a:alpha val="43137"/>
                    </a:srgbClr>
                  </a:outerShdw>
                </a:effectLst>
              </a:rPr>
              <a:t>países</a:t>
            </a:r>
            <a:r>
              <a:rPr lang="hu-HU" sz="2000" b="1" dirty="0">
                <a:solidFill>
                  <a:schemeClr val="tx1">
                    <a:lumMod val="75000"/>
                  </a:schemeClr>
                </a:solidFill>
                <a:effectLst>
                  <a:outerShdw blurRad="38100" dist="38100" dir="2700000" algn="tl">
                    <a:srgbClr val="000000">
                      <a:alpha val="43137"/>
                    </a:srgbClr>
                  </a:outerShdw>
                </a:effectLst>
              </a:rPr>
              <a:t/>
            </a:r>
            <a:br>
              <a:rPr lang="hu-HU" sz="2000" b="1" dirty="0">
                <a:solidFill>
                  <a:schemeClr val="tx1">
                    <a:lumMod val="75000"/>
                  </a:schemeClr>
                </a:solidFill>
                <a:effectLst>
                  <a:outerShdw blurRad="38100" dist="38100" dir="2700000" algn="tl">
                    <a:srgbClr val="000000">
                      <a:alpha val="43137"/>
                    </a:srgbClr>
                  </a:outerShdw>
                </a:effectLst>
              </a:rPr>
            </a:br>
            <a:r>
              <a:rPr lang="hu-HU" sz="1600" b="1" dirty="0">
                <a:solidFill>
                  <a:schemeClr val="tx1">
                    <a:lumMod val="75000"/>
                  </a:schemeClr>
                </a:solidFill>
                <a:effectLst>
                  <a:outerShdw blurRad="38100" dist="38100" dir="2700000" algn="tl">
                    <a:srgbClr val="000000">
                      <a:alpha val="43137"/>
                    </a:srgbClr>
                  </a:outerShdw>
                </a:effectLst>
              </a:rPr>
              <a:t>top 1</a:t>
            </a:r>
            <a:endParaRPr lang="hu-HU" sz="2000" b="1" dirty="0">
              <a:solidFill>
                <a:schemeClr val="tx1">
                  <a:lumMod val="75000"/>
                </a:schemeClr>
              </a:solidFill>
              <a:effectLst>
                <a:outerShdw blurRad="38100" dist="38100" dir="2700000" algn="tl">
                  <a:srgbClr val="000000">
                    <a:alpha val="43137"/>
                  </a:srgbClr>
                </a:outerShdw>
              </a:effectLst>
            </a:endParaRPr>
          </a:p>
        </p:txBody>
      </p:sp>
      <p:sp>
        <p:nvSpPr>
          <p:cNvPr id="16" name="TextBox 15"/>
          <p:cNvSpPr txBox="1"/>
          <p:nvPr/>
        </p:nvSpPr>
        <p:spPr>
          <a:xfrm>
            <a:off x="4646612" y="1798439"/>
            <a:ext cx="1537442" cy="343139"/>
          </a:xfrm>
          <a:prstGeom prst="rect">
            <a:avLst/>
          </a:prstGeom>
          <a:noFill/>
        </p:spPr>
        <p:txBody>
          <a:bodyPr wrap="square" lIns="47990" tIns="47990" rIns="47990" bIns="47990" rtlCol="0" anchor="b" anchorCtr="0">
            <a:spAutoFit/>
          </a:bodyPr>
          <a:lstStyle/>
          <a:p>
            <a:pPr algn="ctr"/>
            <a:r>
              <a:rPr lang="hu-HU" sz="1600" b="1" dirty="0">
                <a:solidFill>
                  <a:srgbClr val="004990"/>
                </a:solidFill>
                <a:effectLst>
                  <a:outerShdw blurRad="38100" dist="38100" dir="2700000" algn="tl">
                    <a:srgbClr val="000000">
                      <a:alpha val="43137"/>
                    </a:srgbClr>
                  </a:outerShdw>
                </a:effectLst>
              </a:rPr>
              <a:t>Top 1</a:t>
            </a:r>
          </a:p>
        </p:txBody>
      </p:sp>
      <p:graphicFrame>
        <p:nvGraphicFramePr>
          <p:cNvPr id="22" name="Content Placeholder 28"/>
          <p:cNvGraphicFramePr>
            <a:graphicFrameLocks/>
          </p:cNvGraphicFramePr>
          <p:nvPr>
            <p:extLst>
              <p:ext uri="{D42A27DB-BD31-4B8C-83A1-F6EECF244321}">
                <p14:modId xmlns:p14="http://schemas.microsoft.com/office/powerpoint/2010/main" val="1647920442"/>
              </p:ext>
            </p:extLst>
          </p:nvPr>
        </p:nvGraphicFramePr>
        <p:xfrm>
          <a:off x="9954209" y="1947863"/>
          <a:ext cx="2041176" cy="3525677"/>
        </p:xfrm>
        <a:graphic>
          <a:graphicData uri="http://schemas.openxmlformats.org/drawingml/2006/chart">
            <c:chart xmlns:c="http://schemas.openxmlformats.org/drawingml/2006/chart" xmlns:r="http://schemas.openxmlformats.org/officeDocument/2006/relationships" r:id="rId4"/>
          </a:graphicData>
        </a:graphic>
      </p:graphicFrame>
      <p:sp>
        <p:nvSpPr>
          <p:cNvPr id="27" name="RedDown"/>
          <p:cNvSpPr>
            <a:spLocks noChangeShapeType="1"/>
          </p:cNvSpPr>
          <p:nvPr/>
        </p:nvSpPr>
        <p:spPr bwMode="auto">
          <a:xfrm rot="10800000">
            <a:off x="5494337" y="2986088"/>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8" name="RedDown"/>
          <p:cNvSpPr>
            <a:spLocks noChangeShapeType="1"/>
          </p:cNvSpPr>
          <p:nvPr/>
        </p:nvSpPr>
        <p:spPr bwMode="auto">
          <a:xfrm rot="10800000">
            <a:off x="5646737" y="2185988"/>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RedDown"/>
          <p:cNvSpPr>
            <a:spLocks noChangeShapeType="1"/>
          </p:cNvSpPr>
          <p:nvPr/>
        </p:nvSpPr>
        <p:spPr bwMode="auto">
          <a:xfrm rot="10800000" flipV="1">
            <a:off x="5256212" y="5043488"/>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0" name="RedDown"/>
          <p:cNvSpPr>
            <a:spLocks noChangeShapeType="1"/>
          </p:cNvSpPr>
          <p:nvPr/>
        </p:nvSpPr>
        <p:spPr bwMode="auto">
          <a:xfrm rot="10800000">
            <a:off x="5513387" y="2605088"/>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1" name="TextBox 30"/>
          <p:cNvSpPr txBox="1"/>
          <p:nvPr/>
        </p:nvSpPr>
        <p:spPr>
          <a:xfrm>
            <a:off x="9447212" y="5925235"/>
            <a:ext cx="1828800" cy="169277"/>
          </a:xfrm>
          <a:prstGeom prst="rect">
            <a:avLst/>
          </a:prstGeom>
          <a:noFill/>
        </p:spPr>
        <p:txBody>
          <a:bodyPr wrap="square" lIns="0" tIns="0" rIns="0" bIns="0" rtlCol="0">
            <a:spAutoFit/>
          </a:bodyPr>
          <a:lstStyle/>
          <a:p>
            <a:pPr algn="ctr"/>
            <a:r>
              <a:rPr lang="hu-HU" sz="1100" i="1" dirty="0"/>
              <a:t>(7000)</a:t>
            </a:r>
            <a:endParaRPr lang="en-US" sz="1100" i="1" dirty="0"/>
          </a:p>
        </p:txBody>
      </p:sp>
      <p:cxnSp>
        <p:nvCxnSpPr>
          <p:cNvPr id="32" name="Straight Connector 31"/>
          <p:cNvCxnSpPr/>
          <p:nvPr/>
        </p:nvCxnSpPr>
        <p:spPr>
          <a:xfrm>
            <a:off x="1370012" y="4005263"/>
            <a:ext cx="3352800" cy="0"/>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1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s-ES" sz="2000" dirty="0"/>
              <a:t>Temas de interés sobre salud de la mujer según edad </a:t>
            </a:r>
          </a:p>
        </p:txBody>
      </p:sp>
      <p:graphicFrame>
        <p:nvGraphicFramePr>
          <p:cNvPr id="7" name="Table 6"/>
          <p:cNvGraphicFramePr>
            <a:graphicFrameLocks noGrp="1"/>
          </p:cNvGraphicFramePr>
          <p:nvPr>
            <p:extLst>
              <p:ext uri="{D42A27DB-BD31-4B8C-83A1-F6EECF244321}">
                <p14:modId xmlns:p14="http://schemas.microsoft.com/office/powerpoint/2010/main" val="4283028345"/>
              </p:ext>
            </p:extLst>
          </p:nvPr>
        </p:nvGraphicFramePr>
        <p:xfrm>
          <a:off x="303212" y="1010920"/>
          <a:ext cx="11353802" cy="4704077"/>
        </p:xfrm>
        <a:graphic>
          <a:graphicData uri="http://schemas.openxmlformats.org/drawingml/2006/table">
            <a:tbl>
              <a:tblPr firstRow="1" bandRow="1">
                <a:tableStyleId>{00A15C55-8517-42AA-B614-E9B94910E393}</a:tableStyleId>
              </a:tblPr>
              <a:tblGrid>
                <a:gridCol w="5218517">
                  <a:extLst>
                    <a:ext uri="{9D8B030D-6E8A-4147-A177-3AD203B41FA5}">
                      <a16:colId xmlns="" xmlns:a16="http://schemas.microsoft.com/office/drawing/2014/main" val="20000"/>
                    </a:ext>
                  </a:extLst>
                </a:gridCol>
                <a:gridCol w="1198849">
                  <a:extLst>
                    <a:ext uri="{9D8B030D-6E8A-4147-A177-3AD203B41FA5}">
                      <a16:colId xmlns="" xmlns:a16="http://schemas.microsoft.com/office/drawing/2014/main" val="20001"/>
                    </a:ext>
                  </a:extLst>
                </a:gridCol>
                <a:gridCol w="1269369">
                  <a:extLst>
                    <a:ext uri="{9D8B030D-6E8A-4147-A177-3AD203B41FA5}">
                      <a16:colId xmlns="" xmlns:a16="http://schemas.microsoft.com/office/drawing/2014/main" val="20002"/>
                    </a:ext>
                  </a:extLst>
                </a:gridCol>
                <a:gridCol w="1269369">
                  <a:extLst>
                    <a:ext uri="{9D8B030D-6E8A-4147-A177-3AD203B41FA5}">
                      <a16:colId xmlns="" xmlns:a16="http://schemas.microsoft.com/office/drawing/2014/main" val="20003"/>
                    </a:ext>
                  </a:extLst>
                </a:gridCol>
                <a:gridCol w="1198849">
                  <a:extLst>
                    <a:ext uri="{9D8B030D-6E8A-4147-A177-3AD203B41FA5}">
                      <a16:colId xmlns="" xmlns:a16="http://schemas.microsoft.com/office/drawing/2014/main" val="20004"/>
                    </a:ext>
                  </a:extLst>
                </a:gridCol>
                <a:gridCol w="1198849">
                  <a:extLst>
                    <a:ext uri="{9D8B030D-6E8A-4147-A177-3AD203B41FA5}">
                      <a16:colId xmlns="" xmlns:a16="http://schemas.microsoft.com/office/drawing/2014/main" val="20005"/>
                    </a:ext>
                  </a:extLst>
                </a:gridCol>
              </a:tblGrid>
              <a:tr h="583760">
                <a:tc>
                  <a:txBody>
                    <a:bodyPr/>
                    <a:lstStyle/>
                    <a:p>
                      <a:pPr algn="ctr"/>
                      <a:endParaRPr lang="en-US" sz="1400" dirty="0">
                        <a:latin typeface="+mj-lt"/>
                      </a:endParaRPr>
                    </a:p>
                  </a:txBody>
                  <a:tcPr anchor="ctr">
                    <a:solidFill>
                      <a:srgbClr val="004D96"/>
                    </a:solidFill>
                  </a:tcP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s-ES" sz="1400" noProof="0">
                          <a:latin typeface="+mj-lt"/>
                        </a:rPr>
                        <a:t>Total España</a:t>
                      </a:r>
                    </a:p>
                  </a:txBody>
                  <a:tcPr anchor="ctr">
                    <a:solidFill>
                      <a:srgbClr val="004D96"/>
                    </a:solidFill>
                  </a:tcPr>
                </a:tc>
                <a:tc>
                  <a:txBody>
                    <a:bodyPr/>
                    <a:lstStyle/>
                    <a:p>
                      <a:pPr algn="ctr"/>
                      <a:r>
                        <a:rPr lang="es-ES" sz="1400" noProof="0">
                          <a:latin typeface="+mj-lt"/>
                        </a:rPr>
                        <a:t>de 16-20 años</a:t>
                      </a:r>
                    </a:p>
                  </a:txBody>
                  <a:tcPr anchor="ctr">
                    <a:solidFill>
                      <a:srgbClr val="004D96"/>
                    </a:solidFill>
                  </a:tcPr>
                </a:tc>
                <a:tc>
                  <a:txBody>
                    <a:bodyPr/>
                    <a:lstStyle/>
                    <a:p>
                      <a:pPr algn="ctr"/>
                      <a:r>
                        <a:rPr lang="es-ES" sz="1400" noProof="0">
                          <a:latin typeface="+mj-lt"/>
                        </a:rPr>
                        <a:t>de 21-28 años</a:t>
                      </a:r>
                    </a:p>
                  </a:txBody>
                  <a:tcPr anchor="ctr">
                    <a:solidFill>
                      <a:srgbClr val="004D96"/>
                    </a:solidFill>
                  </a:tcPr>
                </a:tc>
                <a:tc>
                  <a:txBody>
                    <a:bodyPr/>
                    <a:lstStyle/>
                    <a:p>
                      <a:pPr algn="ctr"/>
                      <a:r>
                        <a:rPr lang="es-ES" sz="1400" noProof="0">
                          <a:latin typeface="+mj-lt"/>
                        </a:rPr>
                        <a:t>de 29-45 años</a:t>
                      </a:r>
                    </a:p>
                  </a:txBody>
                  <a:tcPr anchor="ctr">
                    <a:solidFill>
                      <a:srgbClr val="004D96"/>
                    </a:solidFill>
                  </a:tcPr>
                </a:tc>
                <a:tc>
                  <a:txBody>
                    <a:bodyPr/>
                    <a:lstStyle/>
                    <a:p>
                      <a:pPr algn="ctr"/>
                      <a:r>
                        <a:rPr lang="es-ES" sz="1400" noProof="0" dirty="0">
                          <a:latin typeface="+mj-lt"/>
                        </a:rPr>
                        <a:t>de 46-59 años</a:t>
                      </a:r>
                    </a:p>
                  </a:txBody>
                  <a:tcPr anchor="ctr">
                    <a:solidFill>
                      <a:srgbClr val="004D96"/>
                    </a:solidFill>
                  </a:tcPr>
                </a:tc>
                <a:extLst>
                  <a:ext uri="{0D108BD9-81ED-4DB2-BD59-A6C34878D82A}">
                    <a16:rowId xmlns="" xmlns:a16="http://schemas.microsoft.com/office/drawing/2014/main" val="10000"/>
                  </a:ext>
                </a:extLst>
              </a:tr>
              <a:tr h="338210">
                <a:tc>
                  <a:txBody>
                    <a:bodyPr/>
                    <a:lstStyle/>
                    <a:p>
                      <a:pPr algn="l" rtl="0" fontAlgn="ctr"/>
                      <a:r>
                        <a:rPr lang="es-ES" sz="1100" b="0" i="0" u="none" strike="noStrike" noProof="0">
                          <a:solidFill>
                            <a:srgbClr val="000000"/>
                          </a:solidFill>
                          <a:effectLst/>
                          <a:latin typeface="+mj-lt"/>
                        </a:rPr>
                        <a:t>Elegir los métodos anticonceptivos más seguros.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8,6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8,3</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7,1</a:t>
                      </a:r>
                    </a:p>
                  </a:txBody>
                  <a:tcPr marL="9525" marR="9525" marT="9525" marB="0" anchor="ctr">
                    <a:solidFill>
                      <a:srgbClr val="D0F7FC"/>
                    </a:solidFill>
                  </a:tcPr>
                </a:tc>
                <a:extLst>
                  <a:ext uri="{0D108BD9-81ED-4DB2-BD59-A6C34878D82A}">
                    <a16:rowId xmlns="" xmlns:a16="http://schemas.microsoft.com/office/drawing/2014/main" val="10001"/>
                  </a:ext>
                </a:extLst>
              </a:tr>
              <a:tr h="338210">
                <a:tc>
                  <a:txBody>
                    <a:bodyPr/>
                    <a:lstStyle/>
                    <a:p>
                      <a:pPr algn="l" rtl="0" fontAlgn="ctr"/>
                      <a:r>
                        <a:rPr lang="es-ES" sz="1100" b="0" i="0" u="none" strike="noStrike" noProof="0">
                          <a:solidFill>
                            <a:srgbClr val="000000"/>
                          </a:solidFill>
                          <a:effectLst/>
                          <a:latin typeface="+mj-lt"/>
                        </a:rPr>
                        <a:t>Elegir métodos anticonceptivos saludables </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7,7</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8,6</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8,2</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7,8</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7,1</a:t>
                      </a:r>
                    </a:p>
                  </a:txBody>
                  <a:tcPr marL="9525" marR="9525" marT="9525" marB="0" anchor="ctr">
                    <a:solidFill>
                      <a:schemeClr val="bg1"/>
                    </a:solidFill>
                  </a:tcPr>
                </a:tc>
                <a:extLst>
                  <a:ext uri="{0D108BD9-81ED-4DB2-BD59-A6C34878D82A}">
                    <a16:rowId xmlns="" xmlns:a16="http://schemas.microsoft.com/office/drawing/2014/main" val="10002"/>
                  </a:ext>
                </a:extLst>
              </a:tr>
              <a:tr h="400007">
                <a:tc>
                  <a:txBody>
                    <a:bodyPr/>
                    <a:lstStyle/>
                    <a:p>
                      <a:pPr algn="l" rtl="0" fontAlgn="ctr"/>
                      <a:r>
                        <a:rPr lang="es-ES" sz="1100" b="0" i="0" u="none" strike="noStrike" noProof="0">
                          <a:solidFill>
                            <a:srgbClr val="000000"/>
                          </a:solidFill>
                          <a:effectLst/>
                          <a:latin typeface="+mj-lt"/>
                        </a:rPr>
                        <a:t>Evitar síntomas premenstruales: dolor de cabeza, cambios de humor, irritabilidad.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7,3</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7,5</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7,4</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7,0</a:t>
                      </a:r>
                    </a:p>
                  </a:txBody>
                  <a:tcPr marL="9525" marR="9525" marT="9525" marB="0" anchor="ctr">
                    <a:solidFill>
                      <a:srgbClr val="D0F7FC"/>
                    </a:solidFill>
                  </a:tcPr>
                </a:tc>
                <a:extLst>
                  <a:ext uri="{0D108BD9-81ED-4DB2-BD59-A6C34878D82A}">
                    <a16:rowId xmlns="" xmlns:a16="http://schemas.microsoft.com/office/drawing/2014/main" val="10003"/>
                  </a:ext>
                </a:extLst>
              </a:tr>
              <a:tr h="338210">
                <a:tc>
                  <a:txBody>
                    <a:bodyPr/>
                    <a:lstStyle/>
                    <a:p>
                      <a:pPr algn="l" rtl="0" fontAlgn="ctr"/>
                      <a:r>
                        <a:rPr lang="es-ES" sz="1100" b="0" i="0" u="none" strike="noStrike" noProof="0">
                          <a:solidFill>
                            <a:srgbClr val="000000"/>
                          </a:solidFill>
                          <a:effectLst/>
                          <a:latin typeface="+mj-lt"/>
                        </a:rPr>
                        <a:t>Cómo quedarse embarazada. </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6,0</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6,7</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6,8</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6,0</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5,6</a:t>
                      </a:r>
                    </a:p>
                  </a:txBody>
                  <a:tcPr marL="9525" marR="9525" marT="9525" marB="0" anchor="ctr">
                    <a:solidFill>
                      <a:schemeClr val="bg1"/>
                    </a:solidFill>
                  </a:tcPr>
                </a:tc>
                <a:extLst>
                  <a:ext uri="{0D108BD9-81ED-4DB2-BD59-A6C34878D82A}">
                    <a16:rowId xmlns="" xmlns:a16="http://schemas.microsoft.com/office/drawing/2014/main" val="10004"/>
                  </a:ext>
                </a:extLst>
              </a:tr>
              <a:tr h="338210">
                <a:tc>
                  <a:txBody>
                    <a:bodyPr/>
                    <a:lstStyle/>
                    <a:p>
                      <a:pPr algn="l" rtl="0" fontAlgn="ctr"/>
                      <a:r>
                        <a:rPr lang="es-ES" sz="1100" b="0" i="0" u="none" strike="noStrike" noProof="0">
                          <a:solidFill>
                            <a:srgbClr val="000000"/>
                          </a:solidFill>
                          <a:effectLst/>
                          <a:latin typeface="+mj-lt"/>
                        </a:rPr>
                        <a:t>Preparación para el embarazo.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6,3</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7,2</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7,0</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6,3</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5,7</a:t>
                      </a:r>
                    </a:p>
                  </a:txBody>
                  <a:tcPr marL="9525" marR="9525" marT="9525" marB="0" anchor="ctr">
                    <a:solidFill>
                      <a:srgbClr val="D0F7FC"/>
                    </a:solidFill>
                  </a:tcPr>
                </a:tc>
                <a:extLst>
                  <a:ext uri="{0D108BD9-81ED-4DB2-BD59-A6C34878D82A}">
                    <a16:rowId xmlns="" xmlns:a16="http://schemas.microsoft.com/office/drawing/2014/main" val="10005"/>
                  </a:ext>
                </a:extLst>
              </a:tr>
              <a:tr h="338210">
                <a:tc>
                  <a:txBody>
                    <a:bodyPr/>
                    <a:lstStyle/>
                    <a:p>
                      <a:pPr algn="l" rtl="0" fontAlgn="ctr"/>
                      <a:r>
                        <a:rPr lang="es-ES" sz="1100" b="0" i="0" u="none" strike="noStrike" noProof="0">
                          <a:solidFill>
                            <a:srgbClr val="000000"/>
                          </a:solidFill>
                          <a:effectLst/>
                          <a:latin typeface="+mj-lt"/>
                        </a:rPr>
                        <a:t>Prepararse para el nacimiento del bebe. </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6,7</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7,7</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7,2</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6,7</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6,3</a:t>
                      </a:r>
                    </a:p>
                  </a:txBody>
                  <a:tcPr marL="9525" marR="9525" marT="9525" marB="0" anchor="ctr">
                    <a:solidFill>
                      <a:schemeClr val="bg1"/>
                    </a:solidFill>
                  </a:tcPr>
                </a:tc>
                <a:extLst>
                  <a:ext uri="{0D108BD9-81ED-4DB2-BD59-A6C34878D82A}">
                    <a16:rowId xmlns="" xmlns:a16="http://schemas.microsoft.com/office/drawing/2014/main" val="10006"/>
                  </a:ext>
                </a:extLst>
              </a:tr>
              <a:tr h="338210">
                <a:tc>
                  <a:txBody>
                    <a:bodyPr/>
                    <a:lstStyle/>
                    <a:p>
                      <a:pPr algn="l" rtl="0" fontAlgn="ctr"/>
                      <a:r>
                        <a:rPr lang="es-ES" sz="1100" b="0" i="0" u="none" strike="noStrike" noProof="0">
                          <a:solidFill>
                            <a:srgbClr val="000000"/>
                          </a:solidFill>
                          <a:effectLst/>
                          <a:latin typeface="+mj-lt"/>
                        </a:rPr>
                        <a:t>Contracepción tras el nacimiento del bebé.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6,4</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7,2</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6,5</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6,1</a:t>
                      </a:r>
                    </a:p>
                  </a:txBody>
                  <a:tcPr marL="9525" marR="9525" marT="9525" marB="0" anchor="ctr">
                    <a:solidFill>
                      <a:srgbClr val="D0F7FC"/>
                    </a:solidFill>
                  </a:tcPr>
                </a:tc>
                <a:extLst>
                  <a:ext uri="{0D108BD9-81ED-4DB2-BD59-A6C34878D82A}">
                    <a16:rowId xmlns="" xmlns:a16="http://schemas.microsoft.com/office/drawing/2014/main" val="10007"/>
                  </a:ext>
                </a:extLst>
              </a:tr>
              <a:tr h="338210">
                <a:tc>
                  <a:txBody>
                    <a:bodyPr/>
                    <a:lstStyle/>
                    <a:p>
                      <a:pPr algn="l" rtl="0" fontAlgn="ctr"/>
                      <a:r>
                        <a:rPr lang="es-ES" sz="1100" b="0" i="0" u="none" strike="noStrike" noProof="0">
                          <a:solidFill>
                            <a:srgbClr val="000000"/>
                          </a:solidFill>
                          <a:effectLst/>
                          <a:latin typeface="+mj-lt"/>
                        </a:rPr>
                        <a:t>Menstruación anormal. </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7,3</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8,1</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7,6</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7,4</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6,8</a:t>
                      </a:r>
                    </a:p>
                  </a:txBody>
                  <a:tcPr marL="9525" marR="9525" marT="9525" marB="0" anchor="ctr">
                    <a:solidFill>
                      <a:schemeClr val="bg1"/>
                    </a:solidFill>
                  </a:tcPr>
                </a:tc>
                <a:extLst>
                  <a:ext uri="{0D108BD9-81ED-4DB2-BD59-A6C34878D82A}">
                    <a16:rowId xmlns="" xmlns:a16="http://schemas.microsoft.com/office/drawing/2014/main" val="10008"/>
                  </a:ext>
                </a:extLst>
              </a:tr>
              <a:tr h="338210">
                <a:tc>
                  <a:txBody>
                    <a:bodyPr/>
                    <a:lstStyle/>
                    <a:p>
                      <a:pPr algn="l" rtl="0" fontAlgn="ctr"/>
                      <a:r>
                        <a:rPr lang="es-ES" sz="1100" b="0" i="0" u="none" strike="noStrike" noProof="0">
                          <a:solidFill>
                            <a:srgbClr val="000000"/>
                          </a:solidFill>
                          <a:effectLst/>
                          <a:latin typeface="+mj-lt"/>
                        </a:rPr>
                        <a:t>Menstruación dolorosa, dolores en el abdomen bajo y calambres menstruales.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7,3</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8,0</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7,8</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7,4</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6,8</a:t>
                      </a:r>
                    </a:p>
                  </a:txBody>
                  <a:tcPr marL="9525" marR="9525" marT="9525" marB="0" anchor="ctr">
                    <a:solidFill>
                      <a:srgbClr val="D0F7FC"/>
                    </a:solidFill>
                  </a:tcPr>
                </a:tc>
                <a:extLst>
                  <a:ext uri="{0D108BD9-81ED-4DB2-BD59-A6C34878D82A}">
                    <a16:rowId xmlns="" xmlns:a16="http://schemas.microsoft.com/office/drawing/2014/main" val="10009"/>
                  </a:ext>
                </a:extLst>
              </a:tr>
              <a:tr h="338210">
                <a:tc>
                  <a:txBody>
                    <a:bodyPr/>
                    <a:lstStyle/>
                    <a:p>
                      <a:pPr marL="0" marR="0" lvl="0" indent="0" algn="l" defTabSz="1218936" rtl="0" eaLnBrk="1" fontAlgn="ctr" latinLnBrk="0" hangingPunct="1">
                        <a:lnSpc>
                          <a:spcPct val="100000"/>
                        </a:lnSpc>
                        <a:spcBef>
                          <a:spcPts val="0"/>
                        </a:spcBef>
                        <a:spcAft>
                          <a:spcPts val="0"/>
                        </a:spcAft>
                        <a:buClrTx/>
                        <a:buSzTx/>
                        <a:buFontTx/>
                        <a:buNone/>
                        <a:tabLst/>
                        <a:defRPr/>
                      </a:pPr>
                      <a:r>
                        <a:rPr lang="es-ES" sz="1100" b="0" i="0" u="none" strike="noStrike" noProof="0">
                          <a:solidFill>
                            <a:srgbClr val="000000"/>
                          </a:solidFill>
                          <a:effectLst/>
                          <a:latin typeface="+mj-lt"/>
                        </a:rPr>
                        <a:t>Infertilidad</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6,3</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7,3</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6,9</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6,3</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5,8</a:t>
                      </a:r>
                    </a:p>
                  </a:txBody>
                  <a:tcPr marL="9525" marR="9525" marT="9525" marB="0" anchor="ctr">
                    <a:solidFill>
                      <a:schemeClr val="bg1"/>
                    </a:solidFill>
                  </a:tcPr>
                </a:tc>
                <a:extLst>
                  <a:ext uri="{0D108BD9-81ED-4DB2-BD59-A6C34878D82A}">
                    <a16:rowId xmlns="" xmlns:a16="http://schemas.microsoft.com/office/drawing/2014/main" val="10010"/>
                  </a:ext>
                </a:extLst>
              </a:tr>
              <a:tr h="338210">
                <a:tc>
                  <a:txBody>
                    <a:bodyPr/>
                    <a:lstStyle/>
                    <a:p>
                      <a:pPr algn="l" rtl="0" fontAlgn="ctr"/>
                      <a:r>
                        <a:rPr lang="es-ES" sz="1100" b="0" i="0" u="none" strike="noStrike" noProof="0">
                          <a:solidFill>
                            <a:srgbClr val="000000"/>
                          </a:solidFill>
                          <a:effectLst/>
                          <a:latin typeface="+mj-lt"/>
                        </a:rPr>
                        <a:t>Qué hacer contra los síntomas de la menopausia. </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7,2</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6,9</a:t>
                      </a:r>
                    </a:p>
                  </a:txBody>
                  <a:tcPr marL="9525" marR="9525" marT="9525" marB="0" anchor="ctr">
                    <a:solidFill>
                      <a:srgbClr val="D0F7FC"/>
                    </a:solidFill>
                  </a:tcPr>
                </a:tc>
                <a:tc>
                  <a:txBody>
                    <a:bodyPr/>
                    <a:lstStyle/>
                    <a:p>
                      <a:pPr algn="ctr" fontAlgn="b"/>
                      <a:r>
                        <a:rPr lang="hu-HU" sz="1100" b="0" i="0" u="none" strike="noStrike">
                          <a:solidFill>
                            <a:srgbClr val="000000"/>
                          </a:solidFill>
                          <a:effectLst/>
                          <a:latin typeface="+mj-lt"/>
                        </a:rPr>
                        <a:t>6,6</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7,2</a:t>
                      </a:r>
                    </a:p>
                  </a:txBody>
                  <a:tcPr marL="9525" marR="9525" marT="9525" marB="0" anchor="ctr">
                    <a:solidFill>
                      <a:srgbClr val="D0F7FC"/>
                    </a:solidFill>
                  </a:tcPr>
                </a:tc>
                <a:tc>
                  <a:txBody>
                    <a:bodyPr/>
                    <a:lstStyle/>
                    <a:p>
                      <a:pPr algn="ctr" fontAlgn="b"/>
                      <a:r>
                        <a:rPr lang="hu-HU" sz="1100" b="0" i="0" u="none" strike="noStrike" dirty="0">
                          <a:solidFill>
                            <a:srgbClr val="000000"/>
                          </a:solidFill>
                          <a:effectLst/>
                          <a:latin typeface="+mj-lt"/>
                        </a:rPr>
                        <a:t>7,6</a:t>
                      </a:r>
                    </a:p>
                  </a:txBody>
                  <a:tcPr marL="9525" marR="9525" marT="9525" marB="0" anchor="ctr">
                    <a:solidFill>
                      <a:srgbClr val="D0F7FC"/>
                    </a:solidFill>
                  </a:tcPr>
                </a:tc>
                <a:extLst>
                  <a:ext uri="{0D108BD9-81ED-4DB2-BD59-A6C34878D82A}">
                    <a16:rowId xmlns="" xmlns:a16="http://schemas.microsoft.com/office/drawing/2014/main" val="10011"/>
                  </a:ext>
                </a:extLst>
              </a:tr>
              <a:tr h="338210">
                <a:tc>
                  <a:txBody>
                    <a:bodyPr/>
                    <a:lstStyle/>
                    <a:p>
                      <a:pPr algn="l" rtl="0" fontAlgn="ctr"/>
                      <a:r>
                        <a:rPr lang="es-ES" sz="1100" b="0" i="0" u="none" strike="noStrike" noProof="0" dirty="0">
                          <a:solidFill>
                            <a:srgbClr val="000000"/>
                          </a:solidFill>
                          <a:effectLst/>
                          <a:latin typeface="+mj-lt"/>
                        </a:rPr>
                        <a:t>Efectos de la menopausia. </a:t>
                      </a:r>
                    </a:p>
                  </a:txBody>
                  <a:tcPr marL="9525" marR="9525" marT="9525" marB="0" anchor="ctr">
                    <a:solidFill>
                      <a:schemeClr val="bg1"/>
                    </a:solidFill>
                  </a:tcPr>
                </a:tc>
                <a:tc>
                  <a:txBody>
                    <a:bodyPr/>
                    <a:lstStyle/>
                    <a:p>
                      <a:pPr algn="ctr" fontAlgn="b"/>
                      <a:r>
                        <a:rPr lang="hu-HU" sz="1100" b="0" i="0" u="none" strike="noStrike">
                          <a:solidFill>
                            <a:srgbClr val="000000"/>
                          </a:solidFill>
                          <a:effectLst/>
                          <a:latin typeface="+mj-lt"/>
                        </a:rPr>
                        <a:t>7,0</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6,6</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6,3</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6,9</a:t>
                      </a:r>
                    </a:p>
                  </a:txBody>
                  <a:tcPr marL="9525" marR="9525" marT="9525" marB="0" anchor="ctr">
                    <a:solidFill>
                      <a:schemeClr val="bg1"/>
                    </a:solidFill>
                  </a:tcPr>
                </a:tc>
                <a:tc>
                  <a:txBody>
                    <a:bodyPr/>
                    <a:lstStyle/>
                    <a:p>
                      <a:pPr algn="ctr" fontAlgn="b"/>
                      <a:r>
                        <a:rPr lang="hu-HU" sz="1100" b="0" i="0" u="none" strike="noStrike" dirty="0">
                          <a:solidFill>
                            <a:srgbClr val="000000"/>
                          </a:solidFill>
                          <a:effectLst/>
                          <a:latin typeface="+mj-lt"/>
                        </a:rPr>
                        <a:t>7,5</a:t>
                      </a:r>
                    </a:p>
                  </a:txBody>
                  <a:tcPr marL="9525" marR="9525" marT="9525" marB="0" anchor="ctr">
                    <a:solidFill>
                      <a:schemeClr val="bg1"/>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4162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6934200" cy="738664"/>
          </a:xfrm>
          <a:prstGeom prst="rect">
            <a:avLst/>
          </a:prstGeom>
          <a:noFill/>
        </p:spPr>
        <p:txBody>
          <a:bodyPr wrap="square" lIns="0" tIns="0" rIns="0" bIns="0" rtlCol="0">
            <a:spAutoFit/>
          </a:bodyPr>
          <a:lstStyle/>
          <a:p>
            <a:pPr>
              <a:spcBef>
                <a:spcPts val="600"/>
              </a:spcBef>
              <a:spcAft>
                <a:spcPts val="600"/>
              </a:spcAft>
            </a:pPr>
            <a:r>
              <a:rPr lang="es-ES_tradnl" sz="2000" b="1" dirty="0" smtClean="0">
                <a:solidFill>
                  <a:srgbClr val="717171"/>
                </a:solidFill>
              </a:rPr>
              <a:t>Sra. Rosa Vázquez</a:t>
            </a:r>
          </a:p>
          <a:p>
            <a:pPr>
              <a:spcBef>
                <a:spcPts val="600"/>
              </a:spcBef>
              <a:spcAft>
                <a:spcPts val="600"/>
              </a:spcAft>
            </a:pPr>
            <a:r>
              <a:rPr lang="es-ES" sz="1800" b="1" dirty="0">
                <a:solidFill>
                  <a:srgbClr val="717171"/>
                </a:solidFill>
              </a:rPr>
              <a:t>Directora </a:t>
            </a:r>
            <a:r>
              <a:rPr lang="es-ES" sz="1800" b="1" dirty="0" smtClean="0">
                <a:solidFill>
                  <a:srgbClr val="717171"/>
                </a:solidFill>
              </a:rPr>
              <a:t>de Unidad </a:t>
            </a:r>
            <a:r>
              <a:rPr lang="es-ES" sz="1800" b="1" dirty="0">
                <a:solidFill>
                  <a:srgbClr val="717171"/>
                </a:solidFill>
              </a:rPr>
              <a:t>de Ginecología en </a:t>
            </a:r>
            <a:r>
              <a:rPr lang="es-ES" sz="1800" b="1" dirty="0" smtClean="0">
                <a:solidFill>
                  <a:srgbClr val="717171"/>
                </a:solidFill>
              </a:rPr>
              <a:t>Gedeon Richter Ibérica</a:t>
            </a:r>
          </a:p>
        </p:txBody>
      </p:sp>
    </p:spTree>
    <p:extLst>
      <p:ext uri="{BB962C8B-B14F-4D97-AF65-F5344CB8AC3E}">
        <p14:creationId xmlns:p14="http://schemas.microsoft.com/office/powerpoint/2010/main" val="3246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33DB175-6262-4DFC-944B-50CABE26238D}"/>
              </a:ext>
            </a:extLst>
          </p:cNvPr>
          <p:cNvSpPr>
            <a:spLocks noGrp="1"/>
          </p:cNvSpPr>
          <p:nvPr>
            <p:ph type="title"/>
          </p:nvPr>
        </p:nvSpPr>
        <p:spPr/>
        <p:txBody>
          <a:bodyPr/>
          <a:lstStyle/>
          <a:p>
            <a:pPr algn="ctr"/>
            <a:r>
              <a:rPr lang="en-US" dirty="0"/>
              <a:t>CONCLUSIONES</a:t>
            </a:r>
          </a:p>
        </p:txBody>
      </p:sp>
      <p:sp>
        <p:nvSpPr>
          <p:cNvPr id="7" name="Slide Number Placeholder 3"/>
          <p:cNvSpPr>
            <a:spLocks noGrp="1"/>
          </p:cNvSpPr>
          <p:nvPr>
            <p:ph type="sldNum" sz="quarter" idx="4"/>
          </p:nvPr>
        </p:nvSpPr>
        <p:spPr/>
        <p:txBody>
          <a:bodyPr/>
          <a:lstStyle/>
          <a:p>
            <a:fld id="{19AB4E72-7858-48F1-A40D-12FF09E4BFB8}" type="slidenum">
              <a:rPr lang="en-GB" smtClean="0"/>
              <a:pPr/>
              <a:t>20</a:t>
            </a:fld>
            <a:endParaRPr lang="en-GB"/>
          </a:p>
        </p:txBody>
      </p:sp>
      <p:sp>
        <p:nvSpPr>
          <p:cNvPr id="6" name="Text Placeholder 5">
            <a:extLst>
              <a:ext uri="{FF2B5EF4-FFF2-40B4-BE49-F238E27FC236}">
                <a16:creationId xmlns="" xmlns:a16="http://schemas.microsoft.com/office/drawing/2014/main" id="{A620DBDB-F1C6-4422-AE14-52E5A9710A2A}"/>
              </a:ext>
            </a:extLst>
          </p:cNvPr>
          <p:cNvSpPr>
            <a:spLocks noGrp="1"/>
          </p:cNvSpPr>
          <p:nvPr>
            <p:ph type="body" sz="quarter" idx="4294967295"/>
          </p:nvPr>
        </p:nvSpPr>
        <p:spPr>
          <a:xfrm>
            <a:off x="574449" y="1143000"/>
            <a:ext cx="11474450" cy="838200"/>
          </a:xfrm>
          <a:prstGeom prst="rect">
            <a:avLst/>
          </a:prstGeom>
        </p:spPr>
        <p:txBody>
          <a:bodyPr/>
          <a:lstStyle/>
          <a:p>
            <a:pPr algn="ctr"/>
            <a:r>
              <a:rPr lang="es-ES" sz="2000" b="1" dirty="0">
                <a:solidFill>
                  <a:schemeClr val="tx1">
                    <a:lumMod val="75000"/>
                  </a:schemeClr>
                </a:solidFill>
              </a:rPr>
              <a:t>Las españolas están concienciadas con la salud</a:t>
            </a:r>
          </a:p>
        </p:txBody>
      </p:sp>
      <p:sp>
        <p:nvSpPr>
          <p:cNvPr id="2" name="Text Placeholder 1"/>
          <p:cNvSpPr>
            <a:spLocks noGrp="1"/>
          </p:cNvSpPr>
          <p:nvPr>
            <p:ph type="body" sz="quarter" idx="4294967295"/>
          </p:nvPr>
        </p:nvSpPr>
        <p:spPr>
          <a:xfrm>
            <a:off x="1127788" y="1828800"/>
            <a:ext cx="10696007" cy="4017963"/>
          </a:xfrm>
          <a:prstGeom prst="rect">
            <a:avLst/>
          </a:prstGeom>
        </p:spPr>
        <p:txBody>
          <a:bodyPr/>
          <a:lstStyle/>
          <a:p>
            <a:r>
              <a:rPr lang="es-ES" sz="1600" dirty="0">
                <a:solidFill>
                  <a:schemeClr val="tx1">
                    <a:lumMod val="75000"/>
                  </a:schemeClr>
                </a:solidFill>
              </a:rPr>
              <a:t>La mayoría de las españolas se realizan pruebas regularmente y van a su médico cuando lo necesitan, especialmente las mayores de 20 años. Las jóvenes no lo hacen pero están abiertas a cambiar ese hábito. </a:t>
            </a:r>
          </a:p>
          <a:p>
            <a:r>
              <a:rPr lang="es-ES" sz="1600" dirty="0">
                <a:solidFill>
                  <a:schemeClr val="tx1">
                    <a:lumMod val="75000"/>
                  </a:schemeClr>
                </a:solidFill>
              </a:rPr>
              <a:t>La mayoría consulta a su médico en caso de duda, independientemente de la edad que tengan. </a:t>
            </a:r>
          </a:p>
          <a:p>
            <a:r>
              <a:rPr lang="es-ES" sz="1600" dirty="0">
                <a:solidFill>
                  <a:schemeClr val="tx1">
                    <a:lumMod val="75000"/>
                  </a:schemeClr>
                </a:solidFill>
              </a:rPr>
              <a:t>El adoptar un ritmo de vida saludable con la práctica de actividades sociales y deportivas tiene más relevancia que las consultas médicas. Pero, aun así, están más abiertas a hacerlo que la media de europea occidental.</a:t>
            </a:r>
          </a:p>
          <a:p>
            <a:r>
              <a:rPr lang="es-ES" sz="1600" dirty="0">
                <a:solidFill>
                  <a:schemeClr val="tx1">
                    <a:lumMod val="75000"/>
                  </a:schemeClr>
                </a:solidFill>
              </a:rPr>
              <a:t>Los temas que más preocupan respecto a la salud de la mujer son la contracepción, menstruación y menopausia.</a:t>
            </a:r>
          </a:p>
          <a:p>
            <a:r>
              <a:rPr lang="es-ES" sz="2400" b="1" dirty="0">
                <a:solidFill>
                  <a:schemeClr val="tx1">
                    <a:lumMod val="75000"/>
                  </a:schemeClr>
                </a:solidFill>
              </a:rPr>
              <a:t>A mayor edad, mayor es  la preocupación por cuidar su salud pero aun así menos de la mitad de la mujeres lo hacen y sienten que su involucración es suficiente.</a:t>
            </a:r>
          </a:p>
        </p:txBody>
      </p:sp>
    </p:spTree>
    <p:extLst>
      <p:ext uri="{BB962C8B-B14F-4D97-AF65-F5344CB8AC3E}">
        <p14:creationId xmlns:p14="http://schemas.microsoft.com/office/powerpoint/2010/main" val="17738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0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8077200" cy="1446550"/>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Dra. Paloma Lobo </a:t>
            </a:r>
            <a:r>
              <a:rPr lang="es-ES" sz="2000" b="1" dirty="0" smtClean="0">
                <a:solidFill>
                  <a:srgbClr val="717171"/>
                </a:solidFill>
              </a:rPr>
              <a:t>Abascal</a:t>
            </a:r>
          </a:p>
          <a:p>
            <a:pPr>
              <a:spcBef>
                <a:spcPts val="600"/>
              </a:spcBef>
              <a:spcAft>
                <a:spcPts val="600"/>
              </a:spcAft>
            </a:pPr>
            <a:r>
              <a:rPr lang="es-ES" sz="1800" b="1" dirty="0" smtClean="0">
                <a:solidFill>
                  <a:srgbClr val="717171"/>
                </a:solidFill>
              </a:rPr>
              <a:t>Especialista </a:t>
            </a:r>
            <a:r>
              <a:rPr lang="es-ES" sz="1800" b="1" dirty="0">
                <a:solidFill>
                  <a:srgbClr val="717171"/>
                </a:solidFill>
              </a:rPr>
              <a:t>en Ginecología y Obstetricia</a:t>
            </a:r>
            <a:r>
              <a:rPr lang="es-ES" sz="1800" b="1" dirty="0" smtClean="0">
                <a:solidFill>
                  <a:srgbClr val="717171"/>
                </a:solidFill>
              </a:rPr>
              <a:t>, Hospital </a:t>
            </a:r>
            <a:r>
              <a:rPr lang="es-ES" sz="1800" b="1" dirty="0">
                <a:solidFill>
                  <a:srgbClr val="717171"/>
                </a:solidFill>
              </a:rPr>
              <a:t>Universitario Infanta Sofía, San Sebastián de los Reyes, </a:t>
            </a:r>
            <a:r>
              <a:rPr lang="es-ES" sz="1800" b="1" dirty="0" smtClean="0">
                <a:solidFill>
                  <a:srgbClr val="717171"/>
                </a:solidFill>
              </a:rPr>
              <a:t>Madrid</a:t>
            </a:r>
            <a:endParaRPr lang="es-ES" sz="1800" b="1" dirty="0">
              <a:solidFill>
                <a:srgbClr val="717171"/>
              </a:solidFill>
            </a:endParaRPr>
          </a:p>
          <a:p>
            <a:pPr>
              <a:spcBef>
                <a:spcPts val="600"/>
              </a:spcBef>
              <a:spcAft>
                <a:spcPts val="600"/>
              </a:spcAft>
            </a:pPr>
            <a:r>
              <a:rPr lang="es-ES" sz="1800" b="1" dirty="0">
                <a:solidFill>
                  <a:srgbClr val="717171"/>
                </a:solidFill>
              </a:rPr>
              <a:t>Presidenta de la Sociedad Española de </a:t>
            </a:r>
            <a:r>
              <a:rPr lang="es-ES" sz="1800" b="1" dirty="0" smtClean="0">
                <a:solidFill>
                  <a:srgbClr val="717171"/>
                </a:solidFill>
              </a:rPr>
              <a:t>Contracepción</a:t>
            </a:r>
            <a:endParaRPr lang="es-ES" sz="1200" b="1" dirty="0" smtClean="0">
              <a:solidFill>
                <a:srgbClr val="717171"/>
              </a:solidFill>
            </a:endParaRPr>
          </a:p>
        </p:txBody>
      </p:sp>
    </p:spTree>
    <p:extLst>
      <p:ext uri="{BB962C8B-B14F-4D97-AF65-F5344CB8AC3E}">
        <p14:creationId xmlns:p14="http://schemas.microsoft.com/office/powerpoint/2010/main" val="8918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000" noProof="0" dirty="0" smtClean="0"/>
              <a:t>La importancia de la anticoncepción según la edad (16-20 años, 21-28 años, 29-50 años) </a:t>
            </a:r>
            <a:endParaRPr lang="es-ES" sz="2000" noProof="0" dirty="0"/>
          </a:p>
        </p:txBody>
      </p:sp>
      <p:sp>
        <p:nvSpPr>
          <p:cNvPr id="3" name="Text Placeholder 2"/>
          <p:cNvSpPr>
            <a:spLocks noGrp="1"/>
          </p:cNvSpPr>
          <p:nvPr>
            <p:ph type="body" sz="quarter" idx="16"/>
          </p:nvPr>
        </p:nvSpPr>
        <p:spPr/>
        <p:txBody>
          <a:bodyPr/>
          <a:lstStyle/>
          <a:p>
            <a:r>
              <a:rPr lang="es-ES" sz="1600" noProof="0" dirty="0" smtClean="0"/>
              <a:t>La anticoncepción, tanto por seguridad como por su salud, es extremadamente importante para el grupo de edad más joven, después el foco de interés disminuye. La anticoncepción después del parto no se trata como un tema individual importante. </a:t>
            </a:r>
            <a:endParaRPr lang="es-ES" sz="1600" noProof="0" dirty="0"/>
          </a:p>
        </p:txBody>
      </p:sp>
      <p:sp>
        <p:nvSpPr>
          <p:cNvPr id="13" name="Text Placeholder 3"/>
          <p:cNvSpPr>
            <a:spLocks noGrp="1"/>
          </p:cNvSpPr>
          <p:nvPr>
            <p:ph type="body" sz="quarter" idx="15"/>
          </p:nvPr>
        </p:nvSpPr>
        <p:spPr/>
        <p:txBody>
          <a:bodyPr/>
          <a:lstStyle/>
          <a:p>
            <a:r>
              <a:rPr lang="es-ES" noProof="0" smtClean="0"/>
              <a:t>B1: aquí hay una lista de temas relacionados con la salud femenina que pueden surgir en nuestros pensamientos o en conversaciones con otras mujeres, ¿hasta qué punto consideras cada uno? </a:t>
            </a:r>
            <a:endParaRPr lang="es-ES" noProof="0"/>
          </a:p>
        </p:txBody>
      </p:sp>
      <p:sp>
        <p:nvSpPr>
          <p:cNvPr id="30"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23</a:t>
            </a:fld>
            <a:endParaRPr lang="en-GB">
              <a:solidFill>
                <a:srgbClr val="717171"/>
              </a:solidFill>
            </a:endParaRPr>
          </a:p>
        </p:txBody>
      </p:sp>
      <p:graphicFrame>
        <p:nvGraphicFramePr>
          <p:cNvPr id="5" name="Content Placeholder 30"/>
          <p:cNvGraphicFramePr>
            <a:graphicFrameLocks noGrp="1"/>
          </p:cNvGraphicFramePr>
          <p:nvPr>
            <p:extLst>
              <p:ext uri="{D42A27DB-BD31-4B8C-83A1-F6EECF244321}">
                <p14:modId xmlns:p14="http://schemas.microsoft.com/office/powerpoint/2010/main" val="1802783015"/>
              </p:ext>
            </p:extLst>
          </p:nvPr>
        </p:nvGraphicFramePr>
        <p:xfrm>
          <a:off x="150812" y="1752600"/>
          <a:ext cx="3124200" cy="400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0"/>
          <p:cNvGraphicFramePr>
            <a:graphicFrameLocks noGrp="1"/>
          </p:cNvGraphicFramePr>
          <p:nvPr>
            <p:extLst>
              <p:ext uri="{D42A27DB-BD31-4B8C-83A1-F6EECF244321}">
                <p14:modId xmlns:p14="http://schemas.microsoft.com/office/powerpoint/2010/main" val="2720011420"/>
              </p:ext>
            </p:extLst>
          </p:nvPr>
        </p:nvGraphicFramePr>
        <p:xfrm>
          <a:off x="3503612" y="1752600"/>
          <a:ext cx="2362200" cy="4000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0"/>
          <p:cNvGraphicFramePr>
            <a:graphicFrameLocks noGrp="1"/>
          </p:cNvGraphicFramePr>
          <p:nvPr>
            <p:extLst>
              <p:ext uri="{D42A27DB-BD31-4B8C-83A1-F6EECF244321}">
                <p14:modId xmlns:p14="http://schemas.microsoft.com/office/powerpoint/2010/main" val="4125836280"/>
              </p:ext>
            </p:extLst>
          </p:nvPr>
        </p:nvGraphicFramePr>
        <p:xfrm>
          <a:off x="6018212" y="1752600"/>
          <a:ext cx="2895600" cy="40004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0"/>
          <p:cNvGraphicFramePr>
            <a:graphicFrameLocks noGrp="1"/>
          </p:cNvGraphicFramePr>
          <p:nvPr>
            <p:extLst>
              <p:ext uri="{D42A27DB-BD31-4B8C-83A1-F6EECF244321}">
                <p14:modId xmlns:p14="http://schemas.microsoft.com/office/powerpoint/2010/main" val="1261875313"/>
              </p:ext>
            </p:extLst>
          </p:nvPr>
        </p:nvGraphicFramePr>
        <p:xfrm>
          <a:off x="9142412" y="1752600"/>
          <a:ext cx="3020941" cy="400049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68381" y="1435973"/>
            <a:ext cx="1454032" cy="153888"/>
          </a:xfrm>
          <a:prstGeom prst="rect">
            <a:avLst/>
          </a:prstGeom>
          <a:noFill/>
        </p:spPr>
        <p:txBody>
          <a:bodyPr wrap="square" lIns="0" tIns="0" rIns="0" bIns="0" rtlCol="0">
            <a:spAutoFit/>
          </a:bodyPr>
          <a:lstStyle/>
          <a:p>
            <a:pPr algn="ctr"/>
            <a:r>
              <a:rPr lang="es-ES_tradnl" sz="1000" dirty="0" smtClean="0">
                <a:solidFill>
                  <a:srgbClr val="717171"/>
                </a:solidFill>
              </a:rPr>
              <a:t>Puntuaciones promedio</a:t>
            </a:r>
            <a:endParaRPr lang="en-US" sz="1000" dirty="0">
              <a:solidFill>
                <a:srgbClr val="717171"/>
              </a:solidFill>
            </a:endParaRPr>
          </a:p>
        </p:txBody>
      </p:sp>
      <p:sp>
        <p:nvSpPr>
          <p:cNvPr id="14" name="TextBox 13"/>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es-ES_tradnl" sz="1100" i="1" dirty="0" smtClean="0">
                <a:solidFill>
                  <a:srgbClr val="717171"/>
                </a:solidFill>
              </a:rPr>
              <a:t>Total muestra </a:t>
            </a:r>
            <a:r>
              <a:rPr lang="hu-HU" sz="1100" i="1" dirty="0" smtClean="0">
                <a:solidFill>
                  <a:srgbClr val="717171"/>
                </a:solidFill>
              </a:rPr>
              <a:t>(1000</a:t>
            </a:r>
            <a:r>
              <a:rPr lang="hu-HU" sz="1100" i="1" dirty="0">
                <a:solidFill>
                  <a:srgbClr val="717171"/>
                </a:solidFill>
              </a:rPr>
              <a:t>)</a:t>
            </a:r>
            <a:endParaRPr lang="en-US" sz="1100" i="1" dirty="0">
              <a:solidFill>
                <a:srgbClr val="717171"/>
              </a:solidFill>
            </a:endParaRPr>
          </a:p>
        </p:txBody>
      </p:sp>
      <p:sp>
        <p:nvSpPr>
          <p:cNvPr id="17" name="TextBox 16"/>
          <p:cNvSpPr txBox="1"/>
          <p:nvPr/>
        </p:nvSpPr>
        <p:spPr>
          <a:xfrm>
            <a:off x="3798887"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77</a:t>
            </a:r>
            <a:r>
              <a:rPr lang="hu-HU" sz="1100" i="1" dirty="0">
                <a:solidFill>
                  <a:srgbClr val="717171"/>
                </a:solidFill>
              </a:rPr>
              <a:t>)</a:t>
            </a:r>
            <a:endParaRPr lang="en-US" sz="1100" i="1" dirty="0">
              <a:solidFill>
                <a:srgbClr val="717171"/>
              </a:solidFill>
            </a:endParaRPr>
          </a:p>
        </p:txBody>
      </p:sp>
      <p:sp>
        <p:nvSpPr>
          <p:cNvPr id="19" name="TextBox 18"/>
          <p:cNvSpPr txBox="1"/>
          <p:nvPr/>
        </p:nvSpPr>
        <p:spPr>
          <a:xfrm>
            <a:off x="6551612" y="5879098"/>
            <a:ext cx="1895475"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141</a:t>
            </a:r>
            <a:r>
              <a:rPr lang="hu-HU" sz="1100" i="1" dirty="0">
                <a:solidFill>
                  <a:srgbClr val="717171"/>
                </a:solidFill>
              </a:rPr>
              <a:t>)</a:t>
            </a:r>
            <a:endParaRPr lang="en-US" sz="1100" i="1" dirty="0">
              <a:solidFill>
                <a:srgbClr val="717171"/>
              </a:solidFill>
            </a:endParaRPr>
          </a:p>
        </p:txBody>
      </p:sp>
      <p:sp>
        <p:nvSpPr>
          <p:cNvPr id="20" name="TextBox 19"/>
          <p:cNvSpPr txBox="1"/>
          <p:nvPr/>
        </p:nvSpPr>
        <p:spPr>
          <a:xfrm>
            <a:off x="9780587"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585</a:t>
            </a:r>
            <a:r>
              <a:rPr lang="hu-HU" sz="1100" i="1" dirty="0">
                <a:solidFill>
                  <a:srgbClr val="717171"/>
                </a:solidFill>
              </a:rPr>
              <a:t>)</a:t>
            </a:r>
            <a:endParaRPr lang="en-US" sz="1100" i="1" dirty="0">
              <a:solidFill>
                <a:srgbClr val="717171"/>
              </a:solidFill>
            </a:endParaRPr>
          </a:p>
        </p:txBody>
      </p:sp>
      <p:sp>
        <p:nvSpPr>
          <p:cNvPr id="21"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RedDown"/>
          <p:cNvSpPr>
            <a:spLocks noChangeShapeType="1"/>
          </p:cNvSpPr>
          <p:nvPr/>
        </p:nvSpPr>
        <p:spPr bwMode="auto">
          <a:xfrm rot="10800000">
            <a:off x="684212" y="260985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RedDown"/>
          <p:cNvSpPr>
            <a:spLocks noChangeShapeType="1"/>
          </p:cNvSpPr>
          <p:nvPr/>
        </p:nvSpPr>
        <p:spPr bwMode="auto">
          <a:xfrm rot="10800000">
            <a:off x="1655762" y="25908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RedDown"/>
          <p:cNvSpPr>
            <a:spLocks noChangeShapeType="1"/>
          </p:cNvSpPr>
          <p:nvPr/>
        </p:nvSpPr>
        <p:spPr bwMode="auto">
          <a:xfrm rot="10800000">
            <a:off x="2589212" y="28956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7" name="Up Arrow 17">
            <a:extLst>
              <a:ext uri="{FF2B5EF4-FFF2-40B4-BE49-F238E27FC236}">
                <a16:creationId xmlns:a16="http://schemas.microsoft.com/office/drawing/2014/main" xmlns="" id="{FE822A76-C1D7-4866-BD37-9602C24012DE}"/>
              </a:ext>
            </a:extLst>
          </p:cNvPr>
          <p:cNvSpPr/>
          <p:nvPr/>
        </p:nvSpPr>
        <p:spPr>
          <a:xfrm>
            <a:off x="34923" y="1974906"/>
            <a:ext cx="369495" cy="2980146"/>
          </a:xfrm>
          <a:prstGeom prst="upArrow">
            <a:avLst/>
          </a:prstGeom>
          <a:gradFill flip="none" rotWithShape="1">
            <a:gsLst>
              <a:gs pos="0">
                <a:schemeClr val="accent5">
                  <a:lumMod val="20000"/>
                  <a:lumOff val="80000"/>
                </a:schemeClr>
              </a:gs>
              <a:gs pos="49000">
                <a:schemeClr val="accent5">
                  <a:lumMod val="60000"/>
                  <a:lumOff val="40000"/>
                </a:schemeClr>
              </a:gs>
              <a:gs pos="100000">
                <a:srgbClr val="D5B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8" name="TextBox 27">
            <a:extLst>
              <a:ext uri="{FF2B5EF4-FFF2-40B4-BE49-F238E27FC236}">
                <a16:creationId xmlns:a16="http://schemas.microsoft.com/office/drawing/2014/main" xmlns="" id="{6F9D9E67-3BF1-4EB3-8023-A972E4CB4B11}"/>
              </a:ext>
            </a:extLst>
          </p:cNvPr>
          <p:cNvSpPr txBox="1"/>
          <p:nvPr/>
        </p:nvSpPr>
        <p:spPr>
          <a:xfrm>
            <a:off x="68380" y="4943856"/>
            <a:ext cx="153888" cy="1639894"/>
          </a:xfrm>
          <a:prstGeom prst="rect">
            <a:avLst/>
          </a:prstGeom>
          <a:noFill/>
        </p:spPr>
        <p:txBody>
          <a:bodyPr vert="vert270" wrap="square" lIns="0" tIns="0" rIns="0" bIns="0" rtlCol="0">
            <a:spAutoFit/>
          </a:bodyPr>
          <a:lstStyle/>
          <a:p>
            <a:r>
              <a:rPr lang="hu-HU" sz="1000" dirty="0">
                <a:solidFill>
                  <a:srgbClr val="717171"/>
                </a:solidFill>
              </a:rPr>
              <a:t>Sin ninguna importancia (1)</a:t>
            </a:r>
          </a:p>
        </p:txBody>
      </p:sp>
      <p:sp>
        <p:nvSpPr>
          <p:cNvPr id="29" name="TextBox 28">
            <a:extLst>
              <a:ext uri="{FF2B5EF4-FFF2-40B4-BE49-F238E27FC236}">
                <a16:creationId xmlns:a16="http://schemas.microsoft.com/office/drawing/2014/main" xmlns="" id="{37CF63AA-733C-4FDD-A730-773659AE7847}"/>
              </a:ext>
            </a:extLst>
          </p:cNvPr>
          <p:cNvSpPr txBox="1"/>
          <p:nvPr/>
        </p:nvSpPr>
        <p:spPr>
          <a:xfrm>
            <a:off x="0" y="1682789"/>
            <a:ext cx="1872307" cy="153888"/>
          </a:xfrm>
          <a:prstGeom prst="rect">
            <a:avLst/>
          </a:prstGeom>
          <a:noFill/>
        </p:spPr>
        <p:txBody>
          <a:bodyPr wrap="none" lIns="0" tIns="0" rIns="0" bIns="0" rtlCol="0">
            <a:spAutoFit/>
          </a:bodyPr>
          <a:lstStyle/>
          <a:p>
            <a:r>
              <a:rPr lang="es-ES_tradnl" sz="1000" dirty="0" smtClean="0">
                <a:solidFill>
                  <a:srgbClr val="717171"/>
                </a:solidFill>
              </a:rPr>
              <a:t>Extremadamente importante </a:t>
            </a:r>
            <a:r>
              <a:rPr lang="hu-HU" sz="1000" dirty="0" smtClean="0">
                <a:solidFill>
                  <a:srgbClr val="717171"/>
                </a:solidFill>
              </a:rPr>
              <a:t>(10</a:t>
            </a:r>
            <a:r>
              <a:rPr lang="hu-HU" sz="1000" dirty="0">
                <a:solidFill>
                  <a:srgbClr val="717171"/>
                </a:solidFill>
              </a:rPr>
              <a:t>)</a:t>
            </a:r>
            <a:endParaRPr lang="en-US" sz="1000" dirty="0" err="1">
              <a:solidFill>
                <a:srgbClr val="717171"/>
              </a:solidFill>
            </a:endParaRPr>
          </a:p>
        </p:txBody>
      </p:sp>
      <p:sp>
        <p:nvSpPr>
          <p:cNvPr id="31" name="TextBox 23">
            <a:extLst>
              <a:ext uri="{FF2B5EF4-FFF2-40B4-BE49-F238E27FC236}">
                <a16:creationId xmlns:a16="http://schemas.microsoft.com/office/drawing/2014/main" xmlns="" id="{B84E54EC-778C-6242-A9E9-AA1218AE3A98}"/>
              </a:ext>
            </a:extLst>
          </p:cNvPr>
          <p:cNvSpPr txBox="1"/>
          <p:nvPr/>
        </p:nvSpPr>
        <p:spPr>
          <a:xfrm>
            <a:off x="3884612" y="63246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Tree>
    <p:extLst>
      <p:ext uri="{BB962C8B-B14F-4D97-AF65-F5344CB8AC3E}">
        <p14:creationId xmlns:p14="http://schemas.microsoft.com/office/powerpoint/2010/main" val="11625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Concienciación y métodos anticonceptivos según grupo de edad </a:t>
            </a:r>
            <a:endParaRPr lang="es-ES" noProof="0"/>
          </a:p>
        </p:txBody>
      </p:sp>
      <p:sp>
        <p:nvSpPr>
          <p:cNvPr id="5" name="Text Placeholder 4"/>
          <p:cNvSpPr>
            <a:spLocks noGrp="1"/>
          </p:cNvSpPr>
          <p:nvPr>
            <p:ph type="body" sz="quarter" idx="16"/>
          </p:nvPr>
        </p:nvSpPr>
        <p:spPr>
          <a:xfrm>
            <a:off x="357096" y="909637"/>
            <a:ext cx="11604716" cy="396875"/>
          </a:xfrm>
        </p:spPr>
        <p:txBody>
          <a:bodyPr/>
          <a:lstStyle/>
          <a:p>
            <a:r>
              <a:rPr lang="es-ES" sz="1400" noProof="0" dirty="0" smtClean="0"/>
              <a:t>El preservativo, la píldora anticonceptiva y el anillo vaginal son bien conocidos por las mujeres de todas las edades. Las mujeres del grupo de menor edad están menos familiarizadas con otros métodos – excepto por la píldora del día después, que es la más popular en este grupo de edad. </a:t>
            </a:r>
            <a:endParaRPr lang="es-ES" sz="1400" noProof="0" dirty="0"/>
          </a:p>
        </p:txBody>
      </p:sp>
      <p:sp>
        <p:nvSpPr>
          <p:cNvPr id="3" name="Text Placeholder 2"/>
          <p:cNvSpPr>
            <a:spLocks noGrp="1"/>
          </p:cNvSpPr>
          <p:nvPr>
            <p:ph type="body" sz="quarter" idx="15"/>
          </p:nvPr>
        </p:nvSpPr>
        <p:spPr/>
        <p:txBody>
          <a:bodyPr/>
          <a:lstStyle/>
          <a:p>
            <a:r>
              <a:rPr lang="es-ES" noProof="0" smtClean="0"/>
              <a:t>B2_A1: Indica de qué métodos anticonceptivos has oído hablar alguna vez, independientemente de si los has usado antes. B2_B1: Indica de qué métodos anticonceptivos has oído hablar alguna vez, independientemente de si los has usado antes. </a:t>
            </a:r>
            <a:endParaRPr lang="es-ES" noProof="0"/>
          </a:p>
        </p:txBody>
      </p:sp>
      <p:sp>
        <p:nvSpPr>
          <p:cNvPr id="2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24</a:t>
            </a:fld>
            <a:endParaRPr lang="en-GB">
              <a:solidFill>
                <a:srgbClr val="717171"/>
              </a:solidFill>
            </a:endParaRPr>
          </a:p>
        </p:txBody>
      </p:sp>
      <p:graphicFrame>
        <p:nvGraphicFramePr>
          <p:cNvPr id="6" name="Content Placeholder 30"/>
          <p:cNvGraphicFramePr>
            <a:graphicFrameLocks noGrp="1"/>
          </p:cNvGraphicFramePr>
          <p:nvPr>
            <p:extLst>
              <p:ext uri="{D42A27DB-BD31-4B8C-83A1-F6EECF244321}">
                <p14:modId xmlns:p14="http://schemas.microsoft.com/office/powerpoint/2010/main" val="3832168057"/>
              </p:ext>
            </p:extLst>
          </p:nvPr>
        </p:nvGraphicFramePr>
        <p:xfrm>
          <a:off x="379412" y="1589362"/>
          <a:ext cx="11430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27012" y="1447800"/>
            <a:ext cx="838200" cy="153888"/>
          </a:xfrm>
          <a:prstGeom prst="rect">
            <a:avLst/>
          </a:prstGeom>
          <a:noFill/>
        </p:spPr>
        <p:txBody>
          <a:bodyPr wrap="square" lIns="0" tIns="0" rIns="0" bIns="0" rtlCol="0">
            <a:spAutoFit/>
          </a:bodyPr>
          <a:lstStyle/>
          <a:p>
            <a:pPr algn="ctr"/>
            <a:r>
              <a:rPr lang="es-ES_tradnl" sz="1000" dirty="0" smtClean="0">
                <a:solidFill>
                  <a:srgbClr val="717171"/>
                </a:solidFill>
              </a:rPr>
              <a:t>Datos en </a:t>
            </a:r>
            <a:r>
              <a:rPr lang="en-US" sz="1000" dirty="0" smtClean="0">
                <a:solidFill>
                  <a:srgbClr val="717171"/>
                </a:solidFill>
              </a:rPr>
              <a:t>%</a:t>
            </a:r>
            <a:endParaRPr lang="en-US" sz="1000" dirty="0">
              <a:solidFill>
                <a:srgbClr val="717171"/>
              </a:solidFill>
            </a:endParaRPr>
          </a:p>
        </p:txBody>
      </p:sp>
      <p:sp>
        <p:nvSpPr>
          <p:cNvPr id="15" name="TextBox 14"/>
          <p:cNvSpPr txBox="1"/>
          <p:nvPr/>
        </p:nvSpPr>
        <p:spPr>
          <a:xfrm>
            <a:off x="379412" y="5715000"/>
            <a:ext cx="2209800" cy="338554"/>
          </a:xfrm>
          <a:prstGeom prst="rect">
            <a:avLst/>
          </a:prstGeom>
          <a:noFill/>
        </p:spPr>
        <p:txBody>
          <a:bodyPr wrap="square" lIns="0" tIns="0" rIns="0" bIns="0" rtlCol="0">
            <a:spAutoFit/>
          </a:bodyPr>
          <a:lstStyle/>
          <a:p>
            <a:pPr algn="ctr"/>
            <a:r>
              <a:rPr lang="hu-HU" sz="1100" i="1" dirty="0">
                <a:solidFill>
                  <a:srgbClr val="717171"/>
                </a:solidFill>
              </a:rPr>
              <a:t>Base: de 16-50 </a:t>
            </a:r>
            <a:r>
              <a:rPr lang="hu-HU" sz="1100" i="1" dirty="0" err="1">
                <a:solidFill>
                  <a:srgbClr val="717171"/>
                </a:solidFill>
              </a:rPr>
              <a:t>años</a:t>
            </a:r>
            <a:r>
              <a:rPr lang="hu-HU" sz="1100" i="1" dirty="0">
                <a:solidFill>
                  <a:srgbClr val="717171"/>
                </a:solidFill>
              </a:rPr>
              <a:t> (</a:t>
            </a:r>
            <a:r>
              <a:rPr lang="en-US" sz="1100" i="1" dirty="0">
                <a:solidFill>
                  <a:srgbClr val="717171"/>
                </a:solidFill>
              </a:rPr>
              <a:t>608</a:t>
            </a:r>
            <a:r>
              <a:rPr lang="hu-HU" sz="1100" i="1" dirty="0">
                <a:solidFill>
                  <a:srgbClr val="717171"/>
                </a:solidFill>
              </a:rPr>
              <a:t>)</a:t>
            </a:r>
            <a:br>
              <a:rPr lang="hu-HU" sz="1100" i="1" dirty="0">
                <a:solidFill>
                  <a:srgbClr val="717171"/>
                </a:solidFill>
              </a:rPr>
            </a:br>
            <a:r>
              <a:rPr lang="hu-HU" sz="1100" i="1" dirty="0">
                <a:solidFill>
                  <a:srgbClr val="717171"/>
                </a:solidFill>
              </a:rPr>
              <a:t>Promedio de los </a:t>
            </a:r>
            <a:r>
              <a:rPr lang="hu-HU" sz="1100" i="1" dirty="0" smtClean="0">
                <a:solidFill>
                  <a:srgbClr val="717171"/>
                </a:solidFill>
              </a:rPr>
              <a:t>países</a:t>
            </a:r>
            <a:r>
              <a:rPr lang="es-ES_tradnl" sz="1100" i="1" dirty="0" smtClean="0">
                <a:solidFill>
                  <a:srgbClr val="717171"/>
                </a:solidFill>
              </a:rPr>
              <a:t> </a:t>
            </a:r>
            <a:r>
              <a:rPr lang="hu-HU" sz="1100" i="1" dirty="0" smtClean="0">
                <a:solidFill>
                  <a:srgbClr val="717171"/>
                </a:solidFill>
              </a:rPr>
              <a:t>(</a:t>
            </a:r>
            <a:r>
              <a:rPr lang="hu-HU" sz="1100" i="1" dirty="0">
                <a:solidFill>
                  <a:srgbClr val="717171"/>
                </a:solidFill>
              </a:rPr>
              <a:t>4300)</a:t>
            </a:r>
            <a:endParaRPr lang="en-US" sz="1100" i="1" dirty="0">
              <a:solidFill>
                <a:srgbClr val="717171"/>
              </a:solidFill>
            </a:endParaRPr>
          </a:p>
        </p:txBody>
      </p:sp>
      <p:sp>
        <p:nvSpPr>
          <p:cNvPr id="16" name="TextBox 15"/>
          <p:cNvSpPr txBox="1"/>
          <p:nvPr/>
        </p:nvSpPr>
        <p:spPr>
          <a:xfrm>
            <a:off x="3741737" y="57647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77</a:t>
            </a:r>
            <a:r>
              <a:rPr lang="hu-HU" sz="1100" i="1" dirty="0">
                <a:solidFill>
                  <a:srgbClr val="717171"/>
                </a:solidFill>
              </a:rPr>
              <a:t>)</a:t>
            </a:r>
            <a:endParaRPr lang="en-US" sz="1100" i="1" dirty="0">
              <a:solidFill>
                <a:srgbClr val="717171"/>
              </a:solidFill>
            </a:endParaRPr>
          </a:p>
        </p:txBody>
      </p:sp>
      <p:sp>
        <p:nvSpPr>
          <p:cNvPr id="17" name="TextBox 16"/>
          <p:cNvSpPr txBox="1"/>
          <p:nvPr/>
        </p:nvSpPr>
        <p:spPr>
          <a:xfrm>
            <a:off x="5460999" y="57647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141</a:t>
            </a:r>
            <a:r>
              <a:rPr lang="hu-HU" sz="1100" i="1" dirty="0">
                <a:solidFill>
                  <a:srgbClr val="717171"/>
                </a:solidFill>
              </a:rPr>
              <a:t>)</a:t>
            </a:r>
            <a:endParaRPr lang="en-US" sz="1100" i="1" dirty="0">
              <a:solidFill>
                <a:srgbClr val="717171"/>
              </a:solidFill>
            </a:endParaRPr>
          </a:p>
        </p:txBody>
      </p:sp>
      <p:sp>
        <p:nvSpPr>
          <p:cNvPr id="18" name="TextBox 17"/>
          <p:cNvSpPr txBox="1"/>
          <p:nvPr/>
        </p:nvSpPr>
        <p:spPr>
          <a:xfrm>
            <a:off x="7170737" y="57647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390</a:t>
            </a:r>
            <a:r>
              <a:rPr lang="hu-HU" sz="1100" i="1" dirty="0">
                <a:solidFill>
                  <a:srgbClr val="717171"/>
                </a:solidFill>
              </a:rPr>
              <a:t>)</a:t>
            </a:r>
            <a:endParaRPr lang="en-US" sz="1100" i="1" dirty="0">
              <a:solidFill>
                <a:srgbClr val="717171"/>
              </a:solidFill>
            </a:endParaRPr>
          </a:p>
        </p:txBody>
      </p:sp>
      <p:sp>
        <p:nvSpPr>
          <p:cNvPr id="22" name="Rounded Rectangle 21"/>
          <p:cNvSpPr/>
          <p:nvPr/>
        </p:nvSpPr>
        <p:spPr>
          <a:xfrm>
            <a:off x="150812" y="2408512"/>
            <a:ext cx="118110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smtClean="0">
                <a:solidFill>
                  <a:srgbClr val="717171">
                    <a:lumMod val="50000"/>
                  </a:srgbClr>
                </a:solidFill>
              </a:rPr>
              <a:t>Promedio países</a:t>
            </a:r>
            <a:endParaRPr lang="hu-HU" sz="800" dirty="0">
              <a:solidFill>
                <a:srgbClr val="717171">
                  <a:lumMod val="50000"/>
                </a:srgbClr>
              </a:solidFill>
            </a:endParaRPr>
          </a:p>
          <a:p>
            <a:pPr algn="ctr"/>
            <a:r>
              <a:rPr lang="en-US" sz="900" dirty="0">
                <a:solidFill>
                  <a:srgbClr val="717171">
                    <a:lumMod val="50000"/>
                  </a:srgbClr>
                </a:solidFill>
              </a:rPr>
              <a:t>16-20 </a:t>
            </a:r>
            <a:r>
              <a:rPr lang="en-US" sz="900" dirty="0" err="1" smtClean="0">
                <a:solidFill>
                  <a:srgbClr val="717171">
                    <a:lumMod val="50000"/>
                  </a:srgbClr>
                </a:solidFill>
              </a:rPr>
              <a:t>años</a:t>
            </a:r>
            <a:r>
              <a:rPr lang="en-US" sz="900" dirty="0" smtClean="0">
                <a:solidFill>
                  <a:srgbClr val="717171">
                    <a:lumMod val="50000"/>
                  </a:srgbClr>
                </a:solidFill>
              </a:rPr>
              <a:t>:</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92%</a:t>
            </a:r>
          </a:p>
          <a:p>
            <a:pPr algn="ctr"/>
            <a:r>
              <a:rPr lang="hu-HU" sz="900" dirty="0">
                <a:solidFill>
                  <a:srgbClr val="717171">
                    <a:lumMod val="50000"/>
                  </a:srgbClr>
                </a:solidFill>
              </a:rPr>
              <a:t>21-28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87%</a:t>
            </a:r>
          </a:p>
          <a:p>
            <a:pPr algn="ctr"/>
            <a:r>
              <a:rPr lang="hu-HU" sz="900" dirty="0">
                <a:solidFill>
                  <a:srgbClr val="717171">
                    <a:lumMod val="50000"/>
                  </a:srgbClr>
                </a:solidFill>
              </a:rPr>
              <a:t>29-50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86%</a:t>
            </a:r>
            <a:endParaRPr lang="en-US" sz="900" dirty="0">
              <a:solidFill>
                <a:srgbClr val="717171">
                  <a:lumMod val="50000"/>
                </a:srgbClr>
              </a:solidFill>
            </a:endParaRPr>
          </a:p>
        </p:txBody>
      </p:sp>
      <p:sp>
        <p:nvSpPr>
          <p:cNvPr id="23" name="Rounded Rectangle 22"/>
          <p:cNvSpPr/>
          <p:nvPr/>
        </p:nvSpPr>
        <p:spPr>
          <a:xfrm>
            <a:off x="1065212" y="3113362"/>
            <a:ext cx="114300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smtClean="0">
                <a:solidFill>
                  <a:srgbClr val="717171">
                    <a:lumMod val="50000"/>
                  </a:srgbClr>
                </a:solidFill>
              </a:rPr>
              <a:t>16-20 </a:t>
            </a:r>
            <a:r>
              <a:rPr lang="en-US" sz="900" dirty="0" err="1" smtClean="0">
                <a:solidFill>
                  <a:srgbClr val="717171">
                    <a:lumMod val="50000"/>
                  </a:srgbClr>
                </a:solidFill>
              </a:rPr>
              <a:t>años</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79%</a:t>
            </a:r>
          </a:p>
          <a:p>
            <a:pPr algn="ctr"/>
            <a:r>
              <a:rPr lang="hu-HU" sz="900" dirty="0">
                <a:solidFill>
                  <a:srgbClr val="717171">
                    <a:lumMod val="50000"/>
                  </a:srgbClr>
                </a:solidFill>
              </a:rPr>
              <a:t>21-28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81%</a:t>
            </a:r>
          </a:p>
          <a:p>
            <a:pPr algn="ctr"/>
            <a:r>
              <a:rPr lang="hu-HU" sz="900" dirty="0">
                <a:solidFill>
                  <a:srgbClr val="717171">
                    <a:lumMod val="50000"/>
                  </a:srgbClr>
                </a:solidFill>
              </a:rPr>
              <a:t>29-50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81%</a:t>
            </a:r>
            <a:endParaRPr lang="en-US" sz="900" dirty="0">
              <a:solidFill>
                <a:srgbClr val="717171">
                  <a:lumMod val="50000"/>
                </a:srgbClr>
              </a:solidFill>
            </a:endParaRPr>
          </a:p>
        </p:txBody>
      </p:sp>
      <p:sp>
        <p:nvSpPr>
          <p:cNvPr id="24" name="Rounded Rectangle 23"/>
          <p:cNvSpPr/>
          <p:nvPr/>
        </p:nvSpPr>
        <p:spPr>
          <a:xfrm>
            <a:off x="1858961" y="2599010"/>
            <a:ext cx="112395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smtClean="0">
                <a:solidFill>
                  <a:srgbClr val="717171">
                    <a:lumMod val="50000"/>
                  </a:srgbClr>
                </a:solidFill>
              </a:rPr>
              <a:t>16-20 </a:t>
            </a:r>
            <a:r>
              <a:rPr lang="en-US" sz="900" dirty="0" err="1" smtClean="0">
                <a:solidFill>
                  <a:srgbClr val="717171">
                    <a:lumMod val="50000"/>
                  </a:srgbClr>
                </a:solidFill>
              </a:rPr>
              <a:t>años</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58%</a:t>
            </a:r>
          </a:p>
          <a:p>
            <a:pPr algn="ctr"/>
            <a:r>
              <a:rPr lang="hu-HU" sz="900" dirty="0">
                <a:solidFill>
                  <a:srgbClr val="717171">
                    <a:lumMod val="50000"/>
                  </a:srgbClr>
                </a:solidFill>
              </a:rPr>
              <a:t>21-28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57%</a:t>
            </a:r>
          </a:p>
          <a:p>
            <a:pPr algn="ctr"/>
            <a:r>
              <a:rPr lang="hu-HU" sz="900" dirty="0">
                <a:solidFill>
                  <a:srgbClr val="717171">
                    <a:lumMod val="50000"/>
                  </a:srgbClr>
                </a:solidFill>
              </a:rPr>
              <a:t>29-50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60%</a:t>
            </a:r>
            <a:endParaRPr lang="en-US" sz="900" dirty="0">
              <a:solidFill>
                <a:srgbClr val="717171">
                  <a:lumMod val="50000"/>
                </a:srgbClr>
              </a:solidFill>
            </a:endParaRPr>
          </a:p>
        </p:txBody>
      </p:sp>
      <p:sp>
        <p:nvSpPr>
          <p:cNvPr id="27" name="Rounded Rectangle 26"/>
          <p:cNvSpPr/>
          <p:nvPr/>
        </p:nvSpPr>
        <p:spPr>
          <a:xfrm>
            <a:off x="2560635" y="1589362"/>
            <a:ext cx="1152525"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smtClean="0">
                <a:solidFill>
                  <a:srgbClr val="717171">
                    <a:lumMod val="50000"/>
                  </a:srgbClr>
                </a:solidFill>
              </a:rPr>
              <a:t>16-20 </a:t>
            </a:r>
            <a:r>
              <a:rPr lang="en-US" sz="900" dirty="0" err="1" smtClean="0">
                <a:solidFill>
                  <a:srgbClr val="717171">
                    <a:lumMod val="50000"/>
                  </a:srgbClr>
                </a:solidFill>
              </a:rPr>
              <a:t>años</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24%</a:t>
            </a:r>
          </a:p>
          <a:p>
            <a:pPr algn="ctr"/>
            <a:r>
              <a:rPr lang="hu-HU" sz="900" dirty="0">
                <a:solidFill>
                  <a:srgbClr val="717171">
                    <a:lumMod val="50000"/>
                  </a:srgbClr>
                </a:solidFill>
              </a:rPr>
              <a:t>21-28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28%</a:t>
            </a:r>
          </a:p>
          <a:p>
            <a:pPr algn="ctr"/>
            <a:r>
              <a:rPr lang="hu-HU" sz="900" dirty="0">
                <a:solidFill>
                  <a:srgbClr val="717171">
                    <a:lumMod val="50000"/>
                  </a:srgbClr>
                </a:solidFill>
              </a:rPr>
              <a:t>29-50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32%</a:t>
            </a:r>
            <a:endParaRPr lang="en-US" sz="900" dirty="0">
              <a:solidFill>
                <a:srgbClr val="717171">
                  <a:lumMod val="50000"/>
                </a:srgbClr>
              </a:solidFill>
            </a:endParaRPr>
          </a:p>
        </p:txBody>
      </p:sp>
      <p:cxnSp>
        <p:nvCxnSpPr>
          <p:cNvPr id="28" name="Straight Arrow Connector 27"/>
          <p:cNvCxnSpPr/>
          <p:nvPr/>
        </p:nvCxnSpPr>
        <p:spPr>
          <a:xfrm>
            <a:off x="3115466" y="2198962"/>
            <a:ext cx="0" cy="514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0818812" y="4561162"/>
            <a:ext cx="106680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smtClean="0">
                <a:solidFill>
                  <a:srgbClr val="717171">
                    <a:lumMod val="50000"/>
                  </a:srgbClr>
                </a:solidFill>
              </a:rPr>
              <a:t>16-20 </a:t>
            </a:r>
            <a:r>
              <a:rPr lang="en-US" sz="900" dirty="0" err="1" smtClean="0">
                <a:solidFill>
                  <a:srgbClr val="717171">
                    <a:lumMod val="50000"/>
                  </a:srgbClr>
                </a:solidFill>
              </a:rPr>
              <a:t>años</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3%</a:t>
            </a:r>
          </a:p>
          <a:p>
            <a:pPr algn="ctr"/>
            <a:r>
              <a:rPr lang="hu-HU" sz="900" dirty="0">
                <a:solidFill>
                  <a:srgbClr val="717171">
                    <a:lumMod val="50000"/>
                  </a:srgbClr>
                </a:solidFill>
              </a:rPr>
              <a:t>21-28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4%</a:t>
            </a:r>
          </a:p>
          <a:p>
            <a:pPr algn="ctr"/>
            <a:r>
              <a:rPr lang="hu-HU" sz="900" dirty="0">
                <a:solidFill>
                  <a:srgbClr val="717171">
                    <a:lumMod val="50000"/>
                  </a:srgbClr>
                </a:solidFill>
              </a:rPr>
              <a:t>29-50 </a:t>
            </a:r>
            <a:r>
              <a:rPr lang="es-ES_tradnl" sz="900" dirty="0" smtClean="0">
                <a:solidFill>
                  <a:srgbClr val="717171">
                    <a:lumMod val="50000"/>
                  </a:srgbClr>
                </a:solidFill>
              </a:rPr>
              <a:t>años</a:t>
            </a:r>
            <a:r>
              <a:rPr lang="hu-HU" sz="900" dirty="0" smtClean="0">
                <a:solidFill>
                  <a:srgbClr val="717171">
                    <a:lumMod val="50000"/>
                  </a:srgbClr>
                </a:solidFill>
              </a:rPr>
              <a:t>: </a:t>
            </a:r>
            <a:r>
              <a:rPr lang="hu-HU" sz="900" dirty="0">
                <a:solidFill>
                  <a:srgbClr val="717171">
                    <a:lumMod val="50000"/>
                  </a:srgbClr>
                </a:solidFill>
              </a:rPr>
              <a:t>5%</a:t>
            </a:r>
            <a:endParaRPr lang="en-US" sz="900" dirty="0">
              <a:solidFill>
                <a:srgbClr val="717171">
                  <a:lumMod val="50000"/>
                </a:srgbClr>
              </a:solidFill>
            </a:endParaRPr>
          </a:p>
        </p:txBody>
      </p:sp>
      <p:cxnSp>
        <p:nvCxnSpPr>
          <p:cNvPr id="30" name="Straight Arrow Connector 29"/>
          <p:cNvCxnSpPr/>
          <p:nvPr/>
        </p:nvCxnSpPr>
        <p:spPr>
          <a:xfrm flipV="1">
            <a:off x="11352212" y="4227787"/>
            <a:ext cx="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4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Uso de métodos anticonceptivos en los grupos de edad </a:t>
            </a:r>
            <a:endParaRPr lang="es-ES" noProof="0"/>
          </a:p>
        </p:txBody>
      </p:sp>
      <p:sp>
        <p:nvSpPr>
          <p:cNvPr id="5" name="Text Placeholder 4"/>
          <p:cNvSpPr>
            <a:spLocks noGrp="1"/>
          </p:cNvSpPr>
          <p:nvPr>
            <p:ph type="body" sz="quarter" idx="16"/>
          </p:nvPr>
        </p:nvSpPr>
        <p:spPr>
          <a:xfrm>
            <a:off x="357096" y="909637"/>
            <a:ext cx="11474342" cy="969375"/>
          </a:xfrm>
        </p:spPr>
        <p:txBody>
          <a:bodyPr/>
          <a:lstStyle/>
          <a:p>
            <a:r>
              <a:rPr lang="es-ES" sz="1400" noProof="0" dirty="0" smtClean="0"/>
              <a:t>El preservativo es el método más utilizado, </a:t>
            </a:r>
            <a:r>
              <a:rPr lang="es-ES" sz="1400" dirty="0"/>
              <a:t>(mucho más que en el promedio de los otros países</a:t>
            </a:r>
            <a:r>
              <a:rPr lang="es-ES" sz="1400" noProof="0" dirty="0" smtClean="0"/>
              <a:t>) es el método más utilizado entre los grupos de edad más jóvenes. </a:t>
            </a:r>
            <a:r>
              <a:rPr lang="es-ES_tradnl" sz="1400" noProof="0" dirty="0" smtClean="0"/>
              <a:t>También lo son las píldoras, pero su uso está por debajo de la media de los otros países. Alrededor de un tercio de las mujeres pertenecientes al grupo de más edad, en edad de tener hijos o habiéndola pasado, no usa ningún método anticonceptivo. En los grupos más jóvenes, un </a:t>
            </a:r>
            <a:r>
              <a:rPr lang="es-ES_tradnl" sz="1400" noProof="0" dirty="0" err="1" smtClean="0"/>
              <a:t>quin</a:t>
            </a:r>
            <a:r>
              <a:rPr lang="es-ES_tradnl" sz="1400" dirty="0" err="1" smtClean="0"/>
              <a:t>to</a:t>
            </a:r>
            <a:r>
              <a:rPr lang="es-ES_tradnl" sz="1400" dirty="0" smtClean="0"/>
              <a:t> de las mujeres no usa ningún</a:t>
            </a:r>
            <a:r>
              <a:rPr lang="es-ES_tradnl" sz="1400" noProof="0" dirty="0" smtClean="0"/>
              <a:t> método</a:t>
            </a:r>
            <a:r>
              <a:rPr lang="es-ES_tradnl" sz="1400" dirty="0" smtClean="0"/>
              <a:t>.</a:t>
            </a:r>
            <a:endParaRPr lang="es-ES_tradnl" sz="1400" noProof="0" dirty="0"/>
          </a:p>
        </p:txBody>
      </p:sp>
      <p:sp>
        <p:nvSpPr>
          <p:cNvPr id="3" name="Text Placeholder 2"/>
          <p:cNvSpPr>
            <a:spLocks noGrp="1"/>
          </p:cNvSpPr>
          <p:nvPr>
            <p:ph type="body" sz="quarter" idx="15"/>
          </p:nvPr>
        </p:nvSpPr>
        <p:spPr/>
        <p:txBody>
          <a:bodyPr/>
          <a:lstStyle/>
          <a:p>
            <a:r>
              <a:rPr lang="es-ES" noProof="0" smtClean="0"/>
              <a:t>B2_A2: ¿Sueles utilizar actualmente alguno de estos métodos? Si la respuesta es sí, indica cuál. B2_B2: ¿Sueles utilizar actualmente alguno de estos métodos? Si la respuesta es sí, indica cuál. </a:t>
            </a:r>
            <a:endParaRPr lang="es-ES" noProof="0"/>
          </a:p>
        </p:txBody>
      </p:sp>
      <p:sp>
        <p:nvSpPr>
          <p:cNvPr id="2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25</a:t>
            </a:fld>
            <a:endParaRPr lang="en-GB">
              <a:solidFill>
                <a:srgbClr val="717171"/>
              </a:solidFill>
            </a:endParaRPr>
          </a:p>
        </p:txBody>
      </p:sp>
      <p:sp>
        <p:nvSpPr>
          <p:cNvPr id="12" name="TextBox 11"/>
          <p:cNvSpPr txBox="1"/>
          <p:nvPr/>
        </p:nvSpPr>
        <p:spPr>
          <a:xfrm>
            <a:off x="-102639" y="1943011"/>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4" name="Content Placeholder 30"/>
          <p:cNvGraphicFramePr>
            <a:graphicFrameLocks noGrp="1"/>
          </p:cNvGraphicFramePr>
          <p:nvPr>
            <p:extLst>
              <p:ext uri="{D42A27DB-BD31-4B8C-83A1-F6EECF244321}">
                <p14:modId xmlns:p14="http://schemas.microsoft.com/office/powerpoint/2010/main" val="3397682848"/>
              </p:ext>
            </p:extLst>
          </p:nvPr>
        </p:nvGraphicFramePr>
        <p:xfrm>
          <a:off x="455612" y="1828800"/>
          <a:ext cx="11430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3817937" y="59171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77</a:t>
            </a:r>
            <a:r>
              <a:rPr lang="hu-HU" sz="1100" i="1" dirty="0">
                <a:solidFill>
                  <a:srgbClr val="717171"/>
                </a:solidFill>
              </a:rPr>
              <a:t>)</a:t>
            </a:r>
            <a:endParaRPr lang="en-US" sz="1100" i="1" dirty="0">
              <a:solidFill>
                <a:srgbClr val="717171"/>
              </a:solidFill>
            </a:endParaRPr>
          </a:p>
        </p:txBody>
      </p:sp>
      <p:sp>
        <p:nvSpPr>
          <p:cNvPr id="28" name="TextBox 27"/>
          <p:cNvSpPr txBox="1"/>
          <p:nvPr/>
        </p:nvSpPr>
        <p:spPr>
          <a:xfrm>
            <a:off x="5537199" y="59171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141</a:t>
            </a:r>
            <a:r>
              <a:rPr lang="hu-HU" sz="1100" i="1" dirty="0">
                <a:solidFill>
                  <a:srgbClr val="717171"/>
                </a:solidFill>
              </a:rPr>
              <a:t>)</a:t>
            </a:r>
            <a:endParaRPr lang="en-US" sz="1100" i="1" dirty="0">
              <a:solidFill>
                <a:srgbClr val="717171"/>
              </a:solidFill>
            </a:endParaRPr>
          </a:p>
        </p:txBody>
      </p:sp>
      <p:sp>
        <p:nvSpPr>
          <p:cNvPr id="29" name="TextBox 28"/>
          <p:cNvSpPr txBox="1"/>
          <p:nvPr/>
        </p:nvSpPr>
        <p:spPr>
          <a:xfrm>
            <a:off x="7246937" y="59171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390</a:t>
            </a:r>
            <a:r>
              <a:rPr lang="hu-HU" sz="1100" i="1" dirty="0">
                <a:solidFill>
                  <a:srgbClr val="717171"/>
                </a:solidFill>
              </a:rPr>
              <a:t>)</a:t>
            </a:r>
            <a:endParaRPr lang="en-US" sz="1100" i="1" dirty="0">
              <a:solidFill>
                <a:srgbClr val="717171"/>
              </a:solidFill>
            </a:endParaRPr>
          </a:p>
        </p:txBody>
      </p:sp>
      <p:sp>
        <p:nvSpPr>
          <p:cNvPr id="18" name="Rounded Rectangle 17"/>
          <p:cNvSpPr/>
          <p:nvPr/>
        </p:nvSpPr>
        <p:spPr>
          <a:xfrm>
            <a:off x="71440" y="3128960"/>
            <a:ext cx="1217612"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a:solidFill>
                  <a:srgbClr val="717171">
                    <a:lumMod val="50000"/>
                  </a:srgbClr>
                </a:solidFill>
              </a:rPr>
              <a:t>16-20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36%</a:t>
            </a:r>
          </a:p>
          <a:p>
            <a:pPr algn="ctr"/>
            <a:r>
              <a:rPr lang="hu-HU" sz="900" dirty="0">
                <a:solidFill>
                  <a:srgbClr val="717171">
                    <a:lumMod val="50000"/>
                  </a:srgbClr>
                </a:solidFill>
              </a:rPr>
              <a:t>21-28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34%</a:t>
            </a:r>
          </a:p>
          <a:p>
            <a:pPr algn="ctr"/>
            <a:r>
              <a:rPr lang="hu-HU" sz="900" dirty="0">
                <a:solidFill>
                  <a:srgbClr val="717171">
                    <a:lumMod val="50000"/>
                  </a:srgbClr>
                </a:solidFill>
              </a:rPr>
              <a:t>29-50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22%</a:t>
            </a:r>
            <a:endParaRPr lang="en-US" sz="900" dirty="0">
              <a:solidFill>
                <a:srgbClr val="717171">
                  <a:lumMod val="50000"/>
                </a:srgbClr>
              </a:solidFill>
            </a:endParaRPr>
          </a:p>
        </p:txBody>
      </p:sp>
      <p:sp>
        <p:nvSpPr>
          <p:cNvPr id="25" name="Rounded Rectangle 24"/>
          <p:cNvSpPr/>
          <p:nvPr/>
        </p:nvSpPr>
        <p:spPr>
          <a:xfrm>
            <a:off x="1217612" y="1894640"/>
            <a:ext cx="1184274"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smtClean="0">
                <a:solidFill>
                  <a:srgbClr val="717171">
                    <a:lumMod val="50000"/>
                  </a:srgbClr>
                </a:solidFill>
              </a:rPr>
              <a:t>16-20 </a:t>
            </a:r>
            <a:r>
              <a:rPr lang="en-US" sz="900" dirty="0" err="1" smtClean="0">
                <a:solidFill>
                  <a:srgbClr val="717171">
                    <a:lumMod val="50000"/>
                  </a:srgbClr>
                </a:solidFill>
              </a:rPr>
              <a:t>años</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34%</a:t>
            </a:r>
          </a:p>
          <a:p>
            <a:pPr algn="ctr"/>
            <a:r>
              <a:rPr lang="hu-HU" sz="900" dirty="0">
                <a:solidFill>
                  <a:srgbClr val="717171">
                    <a:lumMod val="50000"/>
                  </a:srgbClr>
                </a:solidFill>
              </a:rPr>
              <a:t>21-28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39%</a:t>
            </a:r>
          </a:p>
          <a:p>
            <a:pPr algn="ctr"/>
            <a:r>
              <a:rPr lang="hu-HU" sz="900" dirty="0">
                <a:solidFill>
                  <a:srgbClr val="717171">
                    <a:lumMod val="50000"/>
                  </a:srgbClr>
                </a:solidFill>
              </a:rPr>
              <a:t>29-50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24%</a:t>
            </a:r>
            <a:endParaRPr lang="en-US" sz="900" dirty="0">
              <a:solidFill>
                <a:srgbClr val="717171">
                  <a:lumMod val="50000"/>
                </a:srgbClr>
              </a:solidFill>
            </a:endParaRPr>
          </a:p>
        </p:txBody>
      </p:sp>
      <p:sp>
        <p:nvSpPr>
          <p:cNvPr id="26" name="Rounded Rectangle 25"/>
          <p:cNvSpPr/>
          <p:nvPr/>
        </p:nvSpPr>
        <p:spPr>
          <a:xfrm>
            <a:off x="1884364" y="2895600"/>
            <a:ext cx="116205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a:solidFill>
                  <a:srgbClr val="717171">
                    <a:lumMod val="50000"/>
                  </a:srgbClr>
                </a:solidFill>
              </a:rPr>
              <a:t>16-20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1%</a:t>
            </a:r>
          </a:p>
          <a:p>
            <a:pPr algn="ctr"/>
            <a:r>
              <a:rPr lang="hu-HU" sz="900" dirty="0">
                <a:solidFill>
                  <a:srgbClr val="717171">
                    <a:lumMod val="50000"/>
                  </a:srgbClr>
                </a:solidFill>
              </a:rPr>
              <a:t>21-28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2%</a:t>
            </a:r>
          </a:p>
          <a:p>
            <a:pPr algn="ctr"/>
            <a:r>
              <a:rPr lang="hu-HU" sz="900" dirty="0">
                <a:solidFill>
                  <a:srgbClr val="717171">
                    <a:lumMod val="50000"/>
                  </a:srgbClr>
                </a:solidFill>
              </a:rPr>
              <a:t>29-50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5%</a:t>
            </a:r>
            <a:endParaRPr lang="en-US" sz="900" dirty="0">
              <a:solidFill>
                <a:srgbClr val="717171">
                  <a:lumMod val="50000"/>
                </a:srgbClr>
              </a:solidFill>
            </a:endParaRPr>
          </a:p>
        </p:txBody>
      </p:sp>
      <p:sp>
        <p:nvSpPr>
          <p:cNvPr id="27" name="Rounded Rectangle 26"/>
          <p:cNvSpPr/>
          <p:nvPr/>
        </p:nvSpPr>
        <p:spPr>
          <a:xfrm>
            <a:off x="2513012" y="1879012"/>
            <a:ext cx="121920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a:solidFill>
                  <a:srgbClr val="717171">
                    <a:lumMod val="50000"/>
                  </a:srgbClr>
                </a:solidFill>
              </a:rPr>
              <a:t>16-20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2%</a:t>
            </a:r>
          </a:p>
          <a:p>
            <a:pPr algn="ctr"/>
            <a:r>
              <a:rPr lang="hu-HU" sz="900" dirty="0">
                <a:solidFill>
                  <a:srgbClr val="717171">
                    <a:lumMod val="50000"/>
                  </a:srgbClr>
                </a:solidFill>
              </a:rPr>
              <a:t>21-28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1%</a:t>
            </a:r>
          </a:p>
          <a:p>
            <a:pPr algn="ctr"/>
            <a:r>
              <a:rPr lang="hu-HU" sz="900" dirty="0">
                <a:solidFill>
                  <a:srgbClr val="717171">
                    <a:lumMod val="50000"/>
                  </a:srgbClr>
                </a:solidFill>
              </a:rPr>
              <a:t>29-50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3%</a:t>
            </a:r>
            <a:endParaRPr lang="en-US" sz="900" dirty="0">
              <a:solidFill>
                <a:srgbClr val="717171">
                  <a:lumMod val="50000"/>
                </a:srgbClr>
              </a:solidFill>
            </a:endParaRPr>
          </a:p>
        </p:txBody>
      </p:sp>
      <p:sp>
        <p:nvSpPr>
          <p:cNvPr id="31" name="Rounded Rectangle 30"/>
          <p:cNvSpPr/>
          <p:nvPr/>
        </p:nvSpPr>
        <p:spPr>
          <a:xfrm>
            <a:off x="10895012" y="4729160"/>
            <a:ext cx="1219200" cy="6096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800" dirty="0">
                <a:solidFill>
                  <a:srgbClr val="717171">
                    <a:lumMod val="50000"/>
                  </a:srgbClr>
                </a:solidFill>
              </a:rPr>
              <a:t>Promedio países</a:t>
            </a:r>
            <a:endParaRPr lang="hu-HU" sz="800" dirty="0">
              <a:solidFill>
                <a:srgbClr val="717171">
                  <a:lumMod val="50000"/>
                </a:srgbClr>
              </a:solidFill>
            </a:endParaRPr>
          </a:p>
          <a:p>
            <a:pPr algn="ctr"/>
            <a:r>
              <a:rPr lang="en-US" sz="900" dirty="0">
                <a:solidFill>
                  <a:srgbClr val="717171">
                    <a:lumMod val="50000"/>
                  </a:srgbClr>
                </a:solidFill>
              </a:rPr>
              <a:t>16-20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a:t>
            </a:r>
            <a:r>
              <a:rPr lang="en-US" sz="900" dirty="0" smtClean="0">
                <a:solidFill>
                  <a:srgbClr val="717171">
                    <a:lumMod val="50000"/>
                  </a:srgbClr>
                </a:solidFill>
              </a:rPr>
              <a:t> </a:t>
            </a:r>
            <a:r>
              <a:rPr lang="hu-HU" sz="900" dirty="0">
                <a:solidFill>
                  <a:srgbClr val="717171">
                    <a:lumMod val="50000"/>
                  </a:srgbClr>
                </a:solidFill>
              </a:rPr>
              <a:t>30%</a:t>
            </a:r>
          </a:p>
          <a:p>
            <a:pPr algn="ctr"/>
            <a:r>
              <a:rPr lang="hu-HU" sz="900" dirty="0">
                <a:solidFill>
                  <a:srgbClr val="717171">
                    <a:lumMod val="50000"/>
                  </a:srgbClr>
                </a:solidFill>
              </a:rPr>
              <a:t>21-28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22%</a:t>
            </a:r>
          </a:p>
          <a:p>
            <a:pPr algn="ctr"/>
            <a:r>
              <a:rPr lang="hu-HU" sz="900" dirty="0">
                <a:solidFill>
                  <a:srgbClr val="717171">
                    <a:lumMod val="50000"/>
                  </a:srgbClr>
                </a:solidFill>
              </a:rPr>
              <a:t>29-50 </a:t>
            </a:r>
            <a:r>
              <a:rPr lang="en-US" sz="900" dirty="0" err="1">
                <a:solidFill>
                  <a:srgbClr val="717171">
                    <a:lumMod val="50000"/>
                  </a:srgbClr>
                </a:solidFill>
              </a:rPr>
              <a:t>años</a:t>
            </a:r>
            <a:r>
              <a:rPr lang="en-US" sz="900" dirty="0">
                <a:solidFill>
                  <a:srgbClr val="717171">
                    <a:lumMod val="50000"/>
                  </a:srgbClr>
                </a:solidFill>
              </a:rPr>
              <a:t> </a:t>
            </a:r>
            <a:r>
              <a:rPr lang="hu-HU" sz="900" dirty="0" smtClean="0">
                <a:solidFill>
                  <a:srgbClr val="717171">
                    <a:lumMod val="50000"/>
                  </a:srgbClr>
                </a:solidFill>
              </a:rPr>
              <a:t>: </a:t>
            </a:r>
            <a:r>
              <a:rPr lang="hu-HU" sz="900" dirty="0">
                <a:solidFill>
                  <a:srgbClr val="717171">
                    <a:lumMod val="50000"/>
                  </a:srgbClr>
                </a:solidFill>
              </a:rPr>
              <a:t>33%</a:t>
            </a:r>
            <a:endParaRPr lang="en-US" sz="900" dirty="0">
              <a:solidFill>
                <a:srgbClr val="717171">
                  <a:lumMod val="50000"/>
                </a:srgbClr>
              </a:solidFill>
            </a:endParaRPr>
          </a:p>
        </p:txBody>
      </p:sp>
      <p:cxnSp>
        <p:nvCxnSpPr>
          <p:cNvPr id="33" name="Straight Arrow Connector 32"/>
          <p:cNvCxnSpPr/>
          <p:nvPr/>
        </p:nvCxnSpPr>
        <p:spPr>
          <a:xfrm flipV="1">
            <a:off x="11428412" y="4395785"/>
            <a:ext cx="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46412" y="2595560"/>
            <a:ext cx="0" cy="819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827212" y="2504240"/>
            <a:ext cx="0" cy="2476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9412" y="5734722"/>
            <a:ext cx="1828800" cy="338554"/>
          </a:xfrm>
          <a:prstGeom prst="rect">
            <a:avLst/>
          </a:prstGeom>
          <a:noFill/>
        </p:spPr>
        <p:txBody>
          <a:bodyPr wrap="square" lIns="0" tIns="0" rIns="0" bIns="0" rtlCol="0">
            <a:spAutoFit/>
          </a:bodyPr>
          <a:lstStyle/>
          <a:p>
            <a:pPr algn="ctr"/>
            <a:r>
              <a:rPr lang="hu-HU" sz="1100" i="1" dirty="0">
                <a:solidFill>
                  <a:srgbClr val="717171"/>
                </a:solidFill>
              </a:rPr>
              <a:t>Base: de 16-50 </a:t>
            </a:r>
            <a:r>
              <a:rPr lang="hu-HU" sz="1100" i="1" dirty="0" err="1">
                <a:solidFill>
                  <a:srgbClr val="717171"/>
                </a:solidFill>
              </a:rPr>
              <a:t>años</a:t>
            </a:r>
            <a:r>
              <a:rPr lang="hu-HU" sz="1100" i="1" dirty="0">
                <a:solidFill>
                  <a:srgbClr val="717171"/>
                </a:solidFill>
              </a:rPr>
              <a:t> (</a:t>
            </a:r>
            <a:r>
              <a:rPr lang="en-US" sz="1100" i="1" dirty="0">
                <a:solidFill>
                  <a:srgbClr val="717171"/>
                </a:solidFill>
              </a:rPr>
              <a:t>608</a:t>
            </a:r>
            <a:r>
              <a:rPr lang="hu-HU" sz="1100" i="1" dirty="0">
                <a:solidFill>
                  <a:srgbClr val="717171"/>
                </a:solidFill>
              </a:rPr>
              <a:t>)</a:t>
            </a:r>
            <a:br>
              <a:rPr lang="hu-HU" sz="1100" i="1" dirty="0">
                <a:solidFill>
                  <a:srgbClr val="717171"/>
                </a:solidFill>
              </a:rPr>
            </a:br>
            <a:r>
              <a:rPr lang="hu-HU" sz="1100" i="1" dirty="0" err="1">
                <a:solidFill>
                  <a:srgbClr val="717171"/>
                </a:solidFill>
              </a:rPr>
              <a:t>Promedio</a:t>
            </a:r>
            <a:r>
              <a:rPr lang="hu-HU" sz="1100" i="1" dirty="0">
                <a:solidFill>
                  <a:srgbClr val="717171"/>
                </a:solidFill>
              </a:rPr>
              <a:t> </a:t>
            </a:r>
            <a:r>
              <a:rPr lang="hu-HU" sz="1100" i="1" dirty="0" err="1">
                <a:solidFill>
                  <a:srgbClr val="717171"/>
                </a:solidFill>
              </a:rPr>
              <a:t>países</a:t>
            </a:r>
            <a:r>
              <a:rPr lang="hu-HU" sz="1100" i="1" dirty="0">
                <a:solidFill>
                  <a:srgbClr val="717171"/>
                </a:solidFill>
              </a:rPr>
              <a:t>(4300)</a:t>
            </a:r>
            <a:endParaRPr lang="en-US" sz="1100" i="1" dirty="0">
              <a:solidFill>
                <a:srgbClr val="717171"/>
              </a:solidFill>
            </a:endParaRPr>
          </a:p>
        </p:txBody>
      </p:sp>
    </p:spTree>
    <p:extLst>
      <p:ext uri="{BB962C8B-B14F-4D97-AF65-F5344CB8AC3E}">
        <p14:creationId xmlns:p14="http://schemas.microsoft.com/office/powerpoint/2010/main" val="26507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Motivos para el uso </a:t>
            </a:r>
            <a:r>
              <a:rPr lang="es-ES" noProof="0" dirty="0" smtClean="0"/>
              <a:t>de anticonceptivos orales </a:t>
            </a:r>
            <a:endParaRPr lang="es-ES" noProof="0" dirty="0"/>
          </a:p>
        </p:txBody>
      </p:sp>
      <p:sp>
        <p:nvSpPr>
          <p:cNvPr id="3" name="Text Placeholder 2"/>
          <p:cNvSpPr>
            <a:spLocks noGrp="1"/>
          </p:cNvSpPr>
          <p:nvPr>
            <p:ph type="body" sz="quarter" idx="16"/>
          </p:nvPr>
        </p:nvSpPr>
        <p:spPr/>
        <p:txBody>
          <a:bodyPr/>
          <a:lstStyle/>
          <a:p>
            <a:r>
              <a:rPr lang="es-ES" sz="1600" noProof="0" dirty="0" smtClean="0"/>
              <a:t>Las usuarias de la píldora consideran los anticonceptivos orales efectivos y de confianza. En segundo lugar, valoran la seguridad, estando la media española de este valor por encima de la europea. Regular el ciclo menstrual y por recomendación del médico son motivos menos importantes que para el resto de las europeas. No causar problemas hormonales y aplicación conveniente son los motivos menos importantes para sus usuarias. </a:t>
            </a:r>
            <a:endParaRPr lang="es-ES" sz="1600" noProof="0" dirty="0"/>
          </a:p>
        </p:txBody>
      </p:sp>
      <p:sp>
        <p:nvSpPr>
          <p:cNvPr id="4" name="Text Placeholder 3"/>
          <p:cNvSpPr>
            <a:spLocks noGrp="1"/>
          </p:cNvSpPr>
          <p:nvPr>
            <p:ph type="body" sz="quarter" idx="15"/>
          </p:nvPr>
        </p:nvSpPr>
        <p:spPr/>
        <p:txBody>
          <a:bodyPr/>
          <a:lstStyle/>
          <a:p>
            <a:r>
              <a:rPr lang="es-ES" noProof="0" smtClean="0"/>
              <a:t>B2_A3: ¿Cuáles serían los 3 factores más importantes a tener en cuenta en la decisión de qué tipo de anticonceptivo usar? </a:t>
            </a:r>
            <a:endParaRPr lang="es-ES" noProof="0"/>
          </a:p>
        </p:txBody>
      </p:sp>
      <p:sp>
        <p:nvSpPr>
          <p:cNvPr id="1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26</a:t>
            </a:fld>
            <a:endParaRPr lang="en-GB">
              <a:solidFill>
                <a:srgbClr val="717171"/>
              </a:solidFill>
            </a:endParaRPr>
          </a:p>
        </p:txBody>
      </p:sp>
      <p:graphicFrame>
        <p:nvGraphicFramePr>
          <p:cNvPr id="5" name="Content Placeholder 30"/>
          <p:cNvGraphicFramePr>
            <a:graphicFrameLocks noGrp="1"/>
          </p:cNvGraphicFramePr>
          <p:nvPr>
            <p:extLst>
              <p:ext uri="{D42A27DB-BD31-4B8C-83A1-F6EECF244321}">
                <p14:modId xmlns:p14="http://schemas.microsoft.com/office/powerpoint/2010/main" val="4016084642"/>
              </p:ext>
            </p:extLst>
          </p:nvPr>
        </p:nvGraphicFramePr>
        <p:xfrm>
          <a:off x="379412" y="1905000"/>
          <a:ext cx="12024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57096" y="2133600"/>
            <a:ext cx="1165316" cy="461665"/>
          </a:xfrm>
          <a:prstGeom prst="rect">
            <a:avLst/>
          </a:prstGeom>
          <a:noFill/>
        </p:spPr>
        <p:txBody>
          <a:bodyPr wrap="square" lIns="0" tIns="0" rIns="0" bIns="0" rtlCol="0">
            <a:spAutoFit/>
          </a:bodyPr>
          <a:lstStyle/>
          <a:p>
            <a:r>
              <a:rPr lang="es-ES" sz="1000" i="1" dirty="0">
                <a:solidFill>
                  <a:srgbClr val="717171"/>
                </a:solidFill>
              </a:rPr>
              <a:t>Datos en %</a:t>
            </a:r>
            <a:endParaRPr lang="hu-HU" sz="1000" i="1" dirty="0">
              <a:solidFill>
                <a:srgbClr val="717171"/>
              </a:solidFill>
            </a:endParaRPr>
          </a:p>
          <a:p>
            <a:r>
              <a:rPr lang="hu-HU" sz="1000" i="1" dirty="0" err="1">
                <a:solidFill>
                  <a:srgbClr val="717171"/>
                </a:solidFill>
              </a:rPr>
              <a:t>Solo</a:t>
            </a:r>
            <a:r>
              <a:rPr lang="hu-HU" sz="1000" i="1" dirty="0">
                <a:solidFill>
                  <a:srgbClr val="717171"/>
                </a:solidFill>
              </a:rPr>
              <a:t> se </a:t>
            </a:r>
            <a:r>
              <a:rPr lang="hu-HU" sz="1000" i="1" dirty="0" err="1">
                <a:solidFill>
                  <a:srgbClr val="717171"/>
                </a:solidFill>
              </a:rPr>
              <a:t>menciona</a:t>
            </a:r>
            <a:r>
              <a:rPr lang="hu-HU" sz="1000" i="1" dirty="0">
                <a:solidFill>
                  <a:srgbClr val="717171"/>
                </a:solidFill>
              </a:rPr>
              <a:t> el 10% o más.</a:t>
            </a:r>
            <a:endParaRPr lang="en-US" sz="1000" i="1" dirty="0">
              <a:solidFill>
                <a:srgbClr val="717171"/>
              </a:solidFill>
            </a:endParaRPr>
          </a:p>
        </p:txBody>
      </p:sp>
      <p:sp>
        <p:nvSpPr>
          <p:cNvPr id="11" name="TextBox 10"/>
          <p:cNvSpPr txBox="1"/>
          <p:nvPr/>
        </p:nvSpPr>
        <p:spPr>
          <a:xfrm>
            <a:off x="379412" y="5660023"/>
            <a:ext cx="3429000" cy="338554"/>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16-50 </a:t>
            </a:r>
            <a:r>
              <a:rPr lang="en-US" sz="1100" i="1" dirty="0" err="1">
                <a:solidFill>
                  <a:srgbClr val="717171"/>
                </a:solidFill>
              </a:rPr>
              <a:t>años</a:t>
            </a:r>
            <a:r>
              <a:rPr lang="en-US" sz="1100" i="1" dirty="0">
                <a:solidFill>
                  <a:srgbClr val="717171"/>
                </a:solidFill>
              </a:rPr>
              <a:t>, </a:t>
            </a:r>
            <a:r>
              <a:rPr lang="es-ES" sz="1100" i="1" dirty="0">
                <a:solidFill>
                  <a:srgbClr val="717171"/>
                </a:solidFill>
              </a:rPr>
              <a:t>usuarias de píldora</a:t>
            </a:r>
            <a:r>
              <a:rPr lang="en-US" sz="1100" i="1" dirty="0">
                <a:solidFill>
                  <a:srgbClr val="717171"/>
                </a:solidFill>
              </a:rPr>
              <a:t> </a:t>
            </a:r>
            <a:r>
              <a:rPr lang="hu-HU" sz="1100" i="1" dirty="0">
                <a:solidFill>
                  <a:srgbClr val="717171"/>
                </a:solidFill>
              </a:rPr>
              <a:t>(</a:t>
            </a:r>
            <a:r>
              <a:rPr lang="en-US" sz="1100" i="1" dirty="0">
                <a:solidFill>
                  <a:srgbClr val="717171"/>
                </a:solidFill>
              </a:rPr>
              <a:t>79</a:t>
            </a:r>
            <a:r>
              <a:rPr lang="hu-HU" sz="1100" i="1" dirty="0">
                <a:solidFill>
                  <a:srgbClr val="717171"/>
                </a:solidFill>
              </a:rPr>
              <a:t>)</a:t>
            </a:r>
            <a:br>
              <a:rPr lang="hu-HU" sz="1100" i="1" dirty="0">
                <a:solidFill>
                  <a:srgbClr val="717171"/>
                </a:solidFill>
              </a:rPr>
            </a:br>
            <a:r>
              <a:rPr lang="hu-HU" sz="1100" i="1" dirty="0" err="1">
                <a:solidFill>
                  <a:srgbClr val="717171"/>
                </a:solidFill>
              </a:rPr>
              <a:t>Promedio</a:t>
            </a:r>
            <a:r>
              <a:rPr lang="hu-HU" sz="1100" i="1" dirty="0">
                <a:solidFill>
                  <a:srgbClr val="717171"/>
                </a:solidFill>
              </a:rPr>
              <a:t> </a:t>
            </a:r>
            <a:r>
              <a:rPr lang="hu-HU" sz="1100" i="1" dirty="0" err="1">
                <a:solidFill>
                  <a:srgbClr val="717171"/>
                </a:solidFill>
              </a:rPr>
              <a:t>países</a:t>
            </a:r>
            <a:r>
              <a:rPr lang="hu-HU" sz="1100" i="1" dirty="0">
                <a:solidFill>
                  <a:srgbClr val="717171"/>
                </a:solidFill>
              </a:rPr>
              <a:t>(723)</a:t>
            </a:r>
            <a:endParaRPr lang="en-US" sz="1100" i="1" dirty="0">
              <a:solidFill>
                <a:srgbClr val="717171"/>
              </a:solidFill>
            </a:endParaRPr>
          </a:p>
        </p:txBody>
      </p:sp>
    </p:spTree>
    <p:extLst>
      <p:ext uri="{BB962C8B-B14F-4D97-AF65-F5344CB8AC3E}">
        <p14:creationId xmlns:p14="http://schemas.microsoft.com/office/powerpoint/2010/main" val="20725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0"/>
          <p:cNvGraphicFramePr>
            <a:graphicFrameLocks noGrp="1"/>
          </p:cNvGraphicFramePr>
          <p:nvPr>
            <p:extLst>
              <p:ext uri="{D42A27DB-BD31-4B8C-83A1-F6EECF244321}">
                <p14:modId xmlns:p14="http://schemas.microsoft.com/office/powerpoint/2010/main" val="398760705"/>
              </p:ext>
            </p:extLst>
          </p:nvPr>
        </p:nvGraphicFramePr>
        <p:xfrm>
          <a:off x="379412" y="2057400"/>
          <a:ext cx="114300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s-ES" noProof="0" dirty="0" smtClean="0"/>
              <a:t>Los grupos de influencia a la hora de elegir entre anticonceptivos orales o no </a:t>
            </a:r>
            <a:endParaRPr lang="es-ES" noProof="0" dirty="0"/>
          </a:p>
        </p:txBody>
      </p:sp>
      <p:sp>
        <p:nvSpPr>
          <p:cNvPr id="5" name="Text Placeholder 4"/>
          <p:cNvSpPr>
            <a:spLocks noGrp="1"/>
          </p:cNvSpPr>
          <p:nvPr>
            <p:ph type="body" sz="quarter" idx="16"/>
          </p:nvPr>
        </p:nvSpPr>
        <p:spPr>
          <a:xfrm>
            <a:off x="357096" y="909637"/>
            <a:ext cx="11474342" cy="1071563"/>
          </a:xfrm>
        </p:spPr>
        <p:txBody>
          <a:bodyPr/>
          <a:lstStyle/>
          <a:p>
            <a:pPr>
              <a:spcBef>
                <a:spcPts val="0"/>
              </a:spcBef>
            </a:pPr>
            <a:r>
              <a:rPr lang="es-ES" sz="1600" noProof="0" dirty="0" smtClean="0"/>
              <a:t>La mitad de las mujeres españolas confían en las recomendaciones del médico: un tercio en los </a:t>
            </a:r>
            <a:r>
              <a:rPr lang="es-ES" dirty="0" smtClean="0"/>
              <a:t>ginecólogos </a:t>
            </a:r>
            <a:r>
              <a:rPr lang="es-ES" dirty="0"/>
              <a:t>y el 17% en </a:t>
            </a:r>
            <a:r>
              <a:rPr lang="es-ES" dirty="0" smtClean="0"/>
              <a:t>médicos de Atención </a:t>
            </a:r>
            <a:r>
              <a:rPr lang="es-ES" dirty="0"/>
              <a:t>Primaria. Este índice se dobla en el caso de las </a:t>
            </a:r>
            <a:r>
              <a:rPr lang="es-ES" dirty="0" smtClean="0"/>
              <a:t>usuarias de la </a:t>
            </a:r>
            <a:r>
              <a:rPr lang="es-ES" dirty="0"/>
              <a:t>píldora, donde la influencia de los ginecólogos es muy superior a la media de Europa </a:t>
            </a:r>
            <a:r>
              <a:rPr lang="es-ES" dirty="0" smtClean="0"/>
              <a:t>occidental. Otros </a:t>
            </a:r>
            <a:r>
              <a:rPr lang="es-ES" dirty="0"/>
              <a:t>de los canales de comunicación por los que </a:t>
            </a:r>
            <a:r>
              <a:rPr lang="es-ES" dirty="0" smtClean="0"/>
              <a:t>las </a:t>
            </a:r>
            <a:r>
              <a:rPr lang="es-ES" dirty="0"/>
              <a:t>usuarias </a:t>
            </a:r>
            <a:r>
              <a:rPr lang="es-ES" sz="1600" noProof="0" dirty="0" smtClean="0"/>
              <a:t>eligen consumir la píldora son internet, familia y centros de planificación, farmacéuticos y prensa.</a:t>
            </a:r>
            <a:endParaRPr lang="es-ES" sz="1600" noProof="0" dirty="0"/>
          </a:p>
        </p:txBody>
      </p:sp>
      <p:sp>
        <p:nvSpPr>
          <p:cNvPr id="3" name="Text Placeholder 2"/>
          <p:cNvSpPr>
            <a:spLocks noGrp="1"/>
          </p:cNvSpPr>
          <p:nvPr>
            <p:ph type="body" sz="quarter" idx="15"/>
          </p:nvPr>
        </p:nvSpPr>
        <p:spPr/>
        <p:txBody>
          <a:bodyPr/>
          <a:lstStyle/>
          <a:p>
            <a:r>
              <a:rPr lang="es-ES" noProof="0" smtClean="0"/>
              <a:t>B2_A5. ¿Quién o qué influencia a la hora de elegir el tipo qué de anticonceptivo utilizar?</a:t>
            </a:r>
            <a:endParaRPr lang="es-ES" noProof="0"/>
          </a:p>
        </p:txBody>
      </p:sp>
      <p:sp>
        <p:nvSpPr>
          <p:cNvPr id="1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27</a:t>
            </a:fld>
            <a:endParaRPr lang="en-GB">
              <a:solidFill>
                <a:srgbClr val="717171"/>
              </a:solidFill>
            </a:endParaRPr>
          </a:p>
        </p:txBody>
      </p:sp>
      <p:sp>
        <p:nvSpPr>
          <p:cNvPr id="12" name="TextBox 11"/>
          <p:cNvSpPr txBox="1"/>
          <p:nvPr/>
        </p:nvSpPr>
        <p:spPr>
          <a:xfrm>
            <a:off x="397489" y="2337391"/>
            <a:ext cx="838200" cy="153888"/>
          </a:xfrm>
          <a:prstGeom prst="rect">
            <a:avLst/>
          </a:prstGeom>
          <a:noFill/>
        </p:spPr>
        <p:txBody>
          <a:bodyPr wrap="square" lIns="0" tIns="0" rIns="0" bIns="0" rtlCol="0">
            <a:spAutoFit/>
          </a:bodyPr>
          <a:lstStyle/>
          <a:p>
            <a:pPr algn="ctr"/>
            <a:r>
              <a:rPr lang="es-ES_tradnl" sz="1000" dirty="0" smtClean="0">
                <a:solidFill>
                  <a:srgbClr val="717171"/>
                </a:solidFill>
              </a:rPr>
              <a:t>Datos en </a:t>
            </a:r>
            <a:r>
              <a:rPr lang="en-US" sz="1000" dirty="0" smtClean="0">
                <a:solidFill>
                  <a:srgbClr val="717171"/>
                </a:solidFill>
              </a:rPr>
              <a:t>%</a:t>
            </a:r>
            <a:endParaRPr lang="en-US" sz="1000" dirty="0">
              <a:solidFill>
                <a:srgbClr val="717171"/>
              </a:solidFill>
            </a:endParaRPr>
          </a:p>
        </p:txBody>
      </p:sp>
      <p:sp>
        <p:nvSpPr>
          <p:cNvPr id="13" name="TextBox 12"/>
          <p:cNvSpPr txBox="1"/>
          <p:nvPr/>
        </p:nvSpPr>
        <p:spPr>
          <a:xfrm>
            <a:off x="379412" y="5867400"/>
            <a:ext cx="34290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err="1">
                <a:solidFill>
                  <a:srgbClr val="717171"/>
                </a:solidFill>
              </a:rPr>
              <a:t>edad</a:t>
            </a:r>
            <a:r>
              <a:rPr lang="en-US" sz="1100" i="1" dirty="0">
                <a:solidFill>
                  <a:srgbClr val="717171"/>
                </a:solidFill>
              </a:rPr>
              <a:t> 16-50 </a:t>
            </a:r>
            <a:r>
              <a:rPr lang="en-US" sz="1100" i="1" dirty="0" err="1">
                <a:solidFill>
                  <a:srgbClr val="717171"/>
                </a:solidFill>
              </a:rPr>
              <a:t>años</a:t>
            </a:r>
            <a:r>
              <a:rPr lang="hu-HU" sz="1100" i="1" dirty="0">
                <a:solidFill>
                  <a:srgbClr val="717171"/>
                </a:solidFill>
              </a:rPr>
              <a:t> (</a:t>
            </a:r>
            <a:r>
              <a:rPr lang="en-US" sz="1100" i="1" dirty="0">
                <a:solidFill>
                  <a:srgbClr val="717171"/>
                </a:solidFill>
              </a:rPr>
              <a:t>350</a:t>
            </a:r>
            <a:r>
              <a:rPr lang="hu-HU" sz="1100" i="1" dirty="0">
                <a:solidFill>
                  <a:srgbClr val="717171"/>
                </a:solidFill>
              </a:rPr>
              <a:t>), usuarias de </a:t>
            </a:r>
            <a:r>
              <a:rPr lang="hu-HU" sz="1100" i="1" dirty="0" smtClean="0">
                <a:solidFill>
                  <a:srgbClr val="717171"/>
                </a:solidFill>
              </a:rPr>
              <a:t>pildoras</a:t>
            </a:r>
            <a:r>
              <a:rPr lang="es-ES_tradnl" sz="1100" i="1" dirty="0" smtClean="0">
                <a:solidFill>
                  <a:srgbClr val="717171"/>
                </a:solidFill>
              </a:rPr>
              <a:t> </a:t>
            </a:r>
            <a:r>
              <a:rPr lang="hu-HU" sz="1100" i="1" dirty="0" smtClean="0">
                <a:solidFill>
                  <a:srgbClr val="717171"/>
                </a:solidFill>
              </a:rPr>
              <a:t>(</a:t>
            </a:r>
            <a:r>
              <a:rPr lang="en-US" sz="1100" i="1" dirty="0">
                <a:solidFill>
                  <a:srgbClr val="717171"/>
                </a:solidFill>
              </a:rPr>
              <a:t>79</a:t>
            </a:r>
            <a:r>
              <a:rPr lang="hu-HU" sz="1100" i="1" dirty="0">
                <a:solidFill>
                  <a:srgbClr val="717171"/>
                </a:solidFill>
              </a:rPr>
              <a:t>)</a:t>
            </a:r>
            <a:endParaRPr lang="en-US" sz="1100" i="1" dirty="0">
              <a:solidFill>
                <a:srgbClr val="717171"/>
              </a:solidFill>
            </a:endParaRPr>
          </a:p>
        </p:txBody>
      </p:sp>
      <p:sp>
        <p:nvSpPr>
          <p:cNvPr id="23" name="Rounded Rectangle 22"/>
          <p:cNvSpPr/>
          <p:nvPr/>
        </p:nvSpPr>
        <p:spPr>
          <a:xfrm>
            <a:off x="8107361" y="2523340"/>
            <a:ext cx="1066800" cy="824163"/>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hu-HU" sz="800" dirty="0" err="1">
                <a:solidFill>
                  <a:srgbClr val="717171">
                    <a:lumMod val="50000"/>
                  </a:srgbClr>
                </a:solidFill>
              </a:rPr>
              <a:t>Promedio</a:t>
            </a:r>
            <a:r>
              <a:rPr lang="hu-HU" sz="800" dirty="0">
                <a:solidFill>
                  <a:srgbClr val="717171">
                    <a:lumMod val="50000"/>
                  </a:srgbClr>
                </a:solidFill>
              </a:rPr>
              <a:t> de </a:t>
            </a:r>
            <a:r>
              <a:rPr lang="hu-HU" sz="800" dirty="0" err="1">
                <a:solidFill>
                  <a:srgbClr val="717171">
                    <a:lumMod val="50000"/>
                  </a:srgbClr>
                </a:solidFill>
              </a:rPr>
              <a:t>los</a:t>
            </a:r>
            <a:r>
              <a:rPr lang="hu-HU" sz="800" dirty="0">
                <a:solidFill>
                  <a:srgbClr val="717171">
                    <a:lumMod val="50000"/>
                  </a:srgbClr>
                </a:solidFill>
              </a:rPr>
              <a:t> </a:t>
            </a:r>
            <a:r>
              <a:rPr lang="hu-HU" sz="800" dirty="0" err="1">
                <a:solidFill>
                  <a:srgbClr val="717171">
                    <a:lumMod val="50000"/>
                  </a:srgbClr>
                </a:solidFill>
              </a:rPr>
              <a:t>países</a:t>
            </a:r>
            <a:endParaRPr lang="hu-HU" sz="800" dirty="0">
              <a:solidFill>
                <a:srgbClr val="717171">
                  <a:lumMod val="50000"/>
                </a:srgbClr>
              </a:solidFill>
            </a:endParaRPr>
          </a:p>
          <a:p>
            <a:pPr algn="ctr"/>
            <a:r>
              <a:rPr lang="hu-HU" sz="800" dirty="0">
                <a:solidFill>
                  <a:srgbClr val="717171">
                    <a:lumMod val="50000"/>
                  </a:srgbClr>
                </a:solidFill>
              </a:rPr>
              <a:t>Total: 17%</a:t>
            </a:r>
          </a:p>
          <a:p>
            <a:pPr algn="ctr"/>
            <a:r>
              <a:rPr lang="hu-HU" sz="800" dirty="0" err="1">
                <a:solidFill>
                  <a:srgbClr val="717171">
                    <a:lumMod val="50000"/>
                  </a:srgbClr>
                </a:solidFill>
              </a:rPr>
              <a:t>Usuarios</a:t>
            </a:r>
            <a:r>
              <a:rPr lang="hu-HU" sz="800" dirty="0">
                <a:solidFill>
                  <a:srgbClr val="717171">
                    <a:lumMod val="50000"/>
                  </a:srgbClr>
                </a:solidFill>
              </a:rPr>
              <a:t> de </a:t>
            </a:r>
            <a:r>
              <a:rPr lang="hu-HU" sz="800" dirty="0" err="1">
                <a:solidFill>
                  <a:srgbClr val="717171">
                    <a:lumMod val="50000"/>
                  </a:srgbClr>
                </a:solidFill>
              </a:rPr>
              <a:t>píldoras</a:t>
            </a:r>
            <a:r>
              <a:rPr lang="hu-HU" sz="800" dirty="0">
                <a:solidFill>
                  <a:srgbClr val="717171">
                    <a:lumMod val="50000"/>
                  </a:srgbClr>
                </a:solidFill>
              </a:rPr>
              <a:t>: 31%</a:t>
            </a:r>
            <a:endParaRPr lang="hu-HU" sz="900" dirty="0">
              <a:solidFill>
                <a:srgbClr val="717171">
                  <a:lumMod val="50000"/>
                </a:srgbClr>
              </a:solidFill>
            </a:endParaRPr>
          </a:p>
        </p:txBody>
      </p:sp>
      <p:sp>
        <p:nvSpPr>
          <p:cNvPr id="25" name="Rounded Rectangle 24"/>
          <p:cNvSpPr/>
          <p:nvPr/>
        </p:nvSpPr>
        <p:spPr>
          <a:xfrm>
            <a:off x="6685366" y="2843210"/>
            <a:ext cx="1066800" cy="77075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hu-HU" sz="800" dirty="0" err="1">
                <a:solidFill>
                  <a:srgbClr val="717171">
                    <a:lumMod val="50000"/>
                  </a:srgbClr>
                </a:solidFill>
              </a:rPr>
              <a:t>Promedio</a:t>
            </a:r>
            <a:r>
              <a:rPr lang="hu-HU" sz="800" dirty="0">
                <a:solidFill>
                  <a:srgbClr val="717171">
                    <a:lumMod val="50000"/>
                  </a:srgbClr>
                </a:solidFill>
              </a:rPr>
              <a:t> de </a:t>
            </a:r>
            <a:r>
              <a:rPr lang="hu-HU" sz="800" dirty="0" err="1">
                <a:solidFill>
                  <a:srgbClr val="717171">
                    <a:lumMod val="50000"/>
                  </a:srgbClr>
                </a:solidFill>
              </a:rPr>
              <a:t>los</a:t>
            </a:r>
            <a:r>
              <a:rPr lang="hu-HU" sz="800" dirty="0">
                <a:solidFill>
                  <a:srgbClr val="717171">
                    <a:lumMod val="50000"/>
                  </a:srgbClr>
                </a:solidFill>
              </a:rPr>
              <a:t> </a:t>
            </a:r>
            <a:r>
              <a:rPr lang="hu-HU" sz="800" dirty="0" err="1">
                <a:solidFill>
                  <a:srgbClr val="717171">
                    <a:lumMod val="50000"/>
                  </a:srgbClr>
                </a:solidFill>
              </a:rPr>
              <a:t>países</a:t>
            </a:r>
            <a:endParaRPr lang="hu-HU" sz="800" dirty="0">
              <a:solidFill>
                <a:srgbClr val="717171">
                  <a:lumMod val="50000"/>
                </a:srgbClr>
              </a:solidFill>
            </a:endParaRPr>
          </a:p>
          <a:p>
            <a:pPr algn="ctr"/>
            <a:r>
              <a:rPr lang="hu-HU" sz="800" dirty="0">
                <a:solidFill>
                  <a:srgbClr val="717171">
                    <a:lumMod val="50000"/>
                  </a:srgbClr>
                </a:solidFill>
              </a:rPr>
              <a:t>Total: 13%</a:t>
            </a:r>
          </a:p>
          <a:p>
            <a:pPr algn="ctr"/>
            <a:r>
              <a:rPr lang="hu-HU" sz="800" dirty="0" err="1">
                <a:solidFill>
                  <a:srgbClr val="717171">
                    <a:lumMod val="50000"/>
                  </a:srgbClr>
                </a:solidFill>
              </a:rPr>
              <a:t>Usuarios</a:t>
            </a:r>
            <a:r>
              <a:rPr lang="hu-HU" sz="800" dirty="0">
                <a:solidFill>
                  <a:srgbClr val="717171">
                    <a:lumMod val="50000"/>
                  </a:srgbClr>
                </a:solidFill>
              </a:rPr>
              <a:t> de </a:t>
            </a:r>
            <a:r>
              <a:rPr lang="hu-HU" sz="800" dirty="0" err="1">
                <a:solidFill>
                  <a:srgbClr val="717171">
                    <a:lumMod val="50000"/>
                  </a:srgbClr>
                </a:solidFill>
              </a:rPr>
              <a:t>píldoras</a:t>
            </a:r>
            <a:r>
              <a:rPr lang="hu-HU" sz="800" dirty="0">
                <a:solidFill>
                  <a:srgbClr val="717171">
                    <a:lumMod val="50000"/>
                  </a:srgbClr>
                </a:solidFill>
              </a:rPr>
              <a:t>: 10%.</a:t>
            </a:r>
            <a:endParaRPr lang="hu-HU" sz="900" dirty="0">
              <a:solidFill>
                <a:srgbClr val="717171">
                  <a:lumMod val="50000"/>
                </a:srgbClr>
              </a:solidFill>
            </a:endParaRPr>
          </a:p>
        </p:txBody>
      </p:sp>
      <p:sp>
        <p:nvSpPr>
          <p:cNvPr id="26" name="Rounded Rectangle 25"/>
          <p:cNvSpPr/>
          <p:nvPr/>
        </p:nvSpPr>
        <p:spPr>
          <a:xfrm>
            <a:off x="9218612" y="2050536"/>
            <a:ext cx="1066800" cy="806962"/>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hu-HU" sz="800" dirty="0" err="1">
                <a:solidFill>
                  <a:srgbClr val="717171">
                    <a:lumMod val="50000"/>
                  </a:srgbClr>
                </a:solidFill>
              </a:rPr>
              <a:t>Promedio</a:t>
            </a:r>
            <a:r>
              <a:rPr lang="hu-HU" sz="800" dirty="0">
                <a:solidFill>
                  <a:srgbClr val="717171">
                    <a:lumMod val="50000"/>
                  </a:srgbClr>
                </a:solidFill>
              </a:rPr>
              <a:t> de </a:t>
            </a:r>
            <a:r>
              <a:rPr lang="hu-HU" sz="800" dirty="0" err="1">
                <a:solidFill>
                  <a:srgbClr val="717171">
                    <a:lumMod val="50000"/>
                  </a:srgbClr>
                </a:solidFill>
              </a:rPr>
              <a:t>los</a:t>
            </a:r>
            <a:r>
              <a:rPr lang="hu-HU" sz="800" dirty="0">
                <a:solidFill>
                  <a:srgbClr val="717171">
                    <a:lumMod val="50000"/>
                  </a:srgbClr>
                </a:solidFill>
              </a:rPr>
              <a:t> </a:t>
            </a:r>
            <a:r>
              <a:rPr lang="hu-HU" sz="800" dirty="0" err="1">
                <a:solidFill>
                  <a:srgbClr val="717171">
                    <a:lumMod val="50000"/>
                  </a:srgbClr>
                </a:solidFill>
              </a:rPr>
              <a:t>países</a:t>
            </a:r>
            <a:endParaRPr lang="hu-HU" sz="800" dirty="0">
              <a:solidFill>
                <a:srgbClr val="717171">
                  <a:lumMod val="50000"/>
                </a:srgbClr>
              </a:solidFill>
            </a:endParaRPr>
          </a:p>
          <a:p>
            <a:pPr algn="ctr"/>
            <a:r>
              <a:rPr lang="hu-HU" sz="800" dirty="0">
                <a:solidFill>
                  <a:srgbClr val="717171">
                    <a:lumMod val="50000"/>
                  </a:srgbClr>
                </a:solidFill>
              </a:rPr>
              <a:t>Total: 31%</a:t>
            </a:r>
          </a:p>
          <a:p>
            <a:pPr algn="ctr"/>
            <a:r>
              <a:rPr lang="hu-HU" sz="800" dirty="0" err="1">
                <a:solidFill>
                  <a:srgbClr val="717171">
                    <a:lumMod val="50000"/>
                  </a:srgbClr>
                </a:solidFill>
              </a:rPr>
              <a:t>Usuarios</a:t>
            </a:r>
            <a:r>
              <a:rPr lang="hu-HU" sz="800" dirty="0">
                <a:solidFill>
                  <a:srgbClr val="717171">
                    <a:lumMod val="50000"/>
                  </a:srgbClr>
                </a:solidFill>
              </a:rPr>
              <a:t> de </a:t>
            </a:r>
            <a:r>
              <a:rPr lang="hu-HU" sz="800" dirty="0" err="1">
                <a:solidFill>
                  <a:srgbClr val="717171">
                    <a:lumMod val="50000"/>
                  </a:srgbClr>
                </a:solidFill>
              </a:rPr>
              <a:t>píldoras</a:t>
            </a:r>
            <a:r>
              <a:rPr lang="hu-HU" sz="800" dirty="0">
                <a:solidFill>
                  <a:srgbClr val="717171">
                    <a:lumMod val="50000"/>
                  </a:srgbClr>
                </a:solidFill>
              </a:rPr>
              <a:t>: 48%.</a:t>
            </a:r>
            <a:endParaRPr lang="hu-HU" sz="900" dirty="0">
              <a:solidFill>
                <a:srgbClr val="717171">
                  <a:lumMod val="50000"/>
                </a:srgbClr>
              </a:solidFill>
            </a:endParaRPr>
          </a:p>
        </p:txBody>
      </p:sp>
      <p:cxnSp>
        <p:nvCxnSpPr>
          <p:cNvPr id="28" name="Straight Arrow Connector 27"/>
          <p:cNvCxnSpPr>
            <a:cxnSpLocks/>
          </p:cNvCxnSpPr>
          <p:nvPr/>
        </p:nvCxnSpPr>
        <p:spPr>
          <a:xfrm>
            <a:off x="7161212" y="2628898"/>
            <a:ext cx="914400"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6124872" y="2935422"/>
            <a:ext cx="533400"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EDF8F16F-E43D-4C5D-A29C-2724570783FC}"/>
              </a:ext>
            </a:extLst>
          </p:cNvPr>
          <p:cNvCxnSpPr>
            <a:cxnSpLocks/>
          </p:cNvCxnSpPr>
          <p:nvPr/>
        </p:nvCxnSpPr>
        <p:spPr>
          <a:xfrm>
            <a:off x="8429194" y="2164450"/>
            <a:ext cx="759255"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5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905" y="281681"/>
            <a:ext cx="11373307" cy="404119"/>
          </a:xfrm>
        </p:spPr>
        <p:txBody>
          <a:bodyPr/>
          <a:lstStyle/>
          <a:p>
            <a:r>
              <a:rPr lang="es-ES" sz="1800" noProof="0" dirty="0" smtClean="0"/>
              <a:t>Cómo se guían las </a:t>
            </a:r>
            <a:r>
              <a:rPr lang="es-ES" sz="1800" dirty="0"/>
              <a:t>usuarias </a:t>
            </a:r>
            <a:r>
              <a:rPr lang="es-ES" sz="1800" noProof="0" dirty="0" smtClean="0"/>
              <a:t>de anticonceptivos hormonales para elegir su método anticonceptivo </a:t>
            </a:r>
            <a:endParaRPr lang="es-ES" sz="1800" noProof="0" dirty="0"/>
          </a:p>
        </p:txBody>
      </p:sp>
      <p:sp>
        <p:nvSpPr>
          <p:cNvPr id="5" name="Text Placeholder 4"/>
          <p:cNvSpPr>
            <a:spLocks noGrp="1"/>
          </p:cNvSpPr>
          <p:nvPr>
            <p:ph type="body" sz="quarter" idx="16"/>
          </p:nvPr>
        </p:nvSpPr>
        <p:spPr>
          <a:xfrm>
            <a:off x="357096" y="909637"/>
            <a:ext cx="11604716" cy="614363"/>
          </a:xfrm>
        </p:spPr>
        <p:txBody>
          <a:bodyPr/>
          <a:lstStyle/>
          <a:p>
            <a:r>
              <a:rPr lang="es-ES" sz="1600" noProof="0" dirty="0" smtClean="0"/>
              <a:t>En España, donde el miedo a la anticoncepción hormonal es alto, las recomendaciones de los médicos son clave. También se confía más en los farmacéuticos españoles que en el resto de Europa </a:t>
            </a:r>
            <a:r>
              <a:rPr lang="es-ES" dirty="0" err="1" smtClean="0"/>
              <a:t>oc</a:t>
            </a:r>
            <a:r>
              <a:rPr lang="es-ES" sz="1600" noProof="0" dirty="0" err="1" smtClean="0"/>
              <a:t>cidental</a:t>
            </a:r>
            <a:r>
              <a:rPr lang="es-ES" sz="1600" noProof="0" dirty="0" smtClean="0"/>
              <a:t>, por lo que los roles de asesores profesionales son más apreciados en España.</a:t>
            </a:r>
            <a:endParaRPr lang="es-ES" sz="1600" noProof="0" dirty="0"/>
          </a:p>
        </p:txBody>
      </p:sp>
      <p:sp>
        <p:nvSpPr>
          <p:cNvPr id="3" name="Text Placeholder 2"/>
          <p:cNvSpPr>
            <a:spLocks noGrp="1"/>
          </p:cNvSpPr>
          <p:nvPr>
            <p:ph type="body" sz="quarter" idx="15"/>
          </p:nvPr>
        </p:nvSpPr>
        <p:spPr/>
        <p:txBody>
          <a:bodyPr/>
          <a:lstStyle/>
          <a:p>
            <a:r>
              <a:rPr lang="es-ES" noProof="0" smtClean="0"/>
              <a:t>B2_A6. ¿De qué manera has sido informada sobre los anticonceptivos que puedes usar? ¿de qué manera has reunido la información? </a:t>
            </a:r>
            <a:endParaRPr lang="es-ES" noProof="0"/>
          </a:p>
        </p:txBody>
      </p:sp>
      <p:sp>
        <p:nvSpPr>
          <p:cNvPr id="2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28</a:t>
            </a:fld>
            <a:endParaRPr lang="en-GB">
              <a:solidFill>
                <a:srgbClr val="717171"/>
              </a:solidFill>
            </a:endParaRPr>
          </a:p>
        </p:txBody>
      </p:sp>
      <p:sp>
        <p:nvSpPr>
          <p:cNvPr id="12" name="TextBox 11"/>
          <p:cNvSpPr txBox="1"/>
          <p:nvPr/>
        </p:nvSpPr>
        <p:spPr>
          <a:xfrm>
            <a:off x="227012" y="1827312"/>
            <a:ext cx="838200" cy="153888"/>
          </a:xfrm>
          <a:prstGeom prst="rect">
            <a:avLst/>
          </a:prstGeom>
          <a:noFill/>
        </p:spPr>
        <p:txBody>
          <a:bodyPr wrap="square" lIns="0" tIns="0" rIns="0" bIns="0" rtlCol="0">
            <a:spAutoFit/>
          </a:bodyPr>
          <a:lstStyle/>
          <a:p>
            <a:pPr algn="ctr"/>
            <a:r>
              <a:rPr lang="es-ES_tradnl" sz="1000" dirty="0" smtClean="0">
                <a:solidFill>
                  <a:srgbClr val="717171"/>
                </a:solidFill>
              </a:rPr>
              <a:t>Datos en </a:t>
            </a:r>
            <a:r>
              <a:rPr lang="hu-HU" sz="1000" dirty="0" smtClean="0">
                <a:solidFill>
                  <a:srgbClr val="717171"/>
                </a:solidFill>
              </a:rPr>
              <a:t> </a:t>
            </a:r>
            <a:r>
              <a:rPr lang="en-US" sz="1000" dirty="0">
                <a:solidFill>
                  <a:srgbClr val="717171"/>
                </a:solidFill>
              </a:rPr>
              <a:t>%</a:t>
            </a:r>
          </a:p>
        </p:txBody>
      </p:sp>
      <p:sp>
        <p:nvSpPr>
          <p:cNvPr id="13" name="TextBox 12"/>
          <p:cNvSpPr txBox="1"/>
          <p:nvPr/>
        </p:nvSpPr>
        <p:spPr>
          <a:xfrm>
            <a:off x="379412" y="5867400"/>
            <a:ext cx="34290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16-50 </a:t>
            </a:r>
            <a:r>
              <a:rPr lang="en-US" sz="1100" i="1" dirty="0" err="1">
                <a:solidFill>
                  <a:srgbClr val="717171"/>
                </a:solidFill>
              </a:rPr>
              <a:t>años</a:t>
            </a:r>
            <a:r>
              <a:rPr lang="hu-HU" sz="1100" i="1" dirty="0">
                <a:solidFill>
                  <a:srgbClr val="717171"/>
                </a:solidFill>
              </a:rPr>
              <a:t>, </a:t>
            </a:r>
            <a:r>
              <a:rPr lang="hu-HU" sz="1100" i="1" dirty="0" err="1">
                <a:solidFill>
                  <a:srgbClr val="717171"/>
                </a:solidFill>
              </a:rPr>
              <a:t>usuarias</a:t>
            </a:r>
            <a:r>
              <a:rPr lang="hu-HU" sz="1100" i="1" dirty="0">
                <a:solidFill>
                  <a:srgbClr val="717171"/>
                </a:solidFill>
              </a:rPr>
              <a:t> de </a:t>
            </a:r>
            <a:r>
              <a:rPr lang="hu-HU" sz="1100" i="1" dirty="0" err="1">
                <a:solidFill>
                  <a:srgbClr val="717171"/>
                </a:solidFill>
              </a:rPr>
              <a:t>píldoras</a:t>
            </a:r>
            <a:r>
              <a:rPr lang="hu-HU" sz="1100" i="1" dirty="0">
                <a:solidFill>
                  <a:srgbClr val="717171"/>
                </a:solidFill>
              </a:rPr>
              <a:t> (</a:t>
            </a:r>
            <a:r>
              <a:rPr lang="en-US" sz="1100" i="1" dirty="0">
                <a:solidFill>
                  <a:srgbClr val="717171"/>
                </a:solidFill>
              </a:rPr>
              <a:t>79</a:t>
            </a:r>
            <a:r>
              <a:rPr lang="hu-HU" sz="1100" i="1" dirty="0">
                <a:solidFill>
                  <a:srgbClr val="717171"/>
                </a:solidFill>
              </a:rPr>
              <a:t>)</a:t>
            </a:r>
            <a:endParaRPr lang="en-US" sz="1100" i="1" dirty="0">
              <a:solidFill>
                <a:srgbClr val="717171"/>
              </a:solidFill>
            </a:endParaRPr>
          </a:p>
        </p:txBody>
      </p:sp>
      <p:graphicFrame>
        <p:nvGraphicFramePr>
          <p:cNvPr id="14" name="Content Placeholder 30"/>
          <p:cNvGraphicFramePr>
            <a:graphicFrameLocks/>
          </p:cNvGraphicFramePr>
          <p:nvPr>
            <p:extLst>
              <p:ext uri="{D42A27DB-BD31-4B8C-83A1-F6EECF244321}">
                <p14:modId xmlns:p14="http://schemas.microsoft.com/office/powerpoint/2010/main" val="4088557830"/>
              </p:ext>
            </p:extLst>
          </p:nvPr>
        </p:nvGraphicFramePr>
        <p:xfrm>
          <a:off x="379412" y="1981200"/>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5109202" y="1763712"/>
            <a:ext cx="3603207" cy="343139"/>
          </a:xfrm>
          <a:prstGeom prst="rect">
            <a:avLst/>
          </a:prstGeom>
          <a:noFill/>
        </p:spPr>
        <p:txBody>
          <a:bodyPr wrap="square" lIns="47990" tIns="47990" rIns="47990" bIns="47990" rtlCol="0" anchor="b" anchorCtr="0">
            <a:spAutoFit/>
          </a:bodyPr>
          <a:lstStyle/>
          <a:p>
            <a:pPr algn="ctr"/>
            <a:r>
              <a:rPr lang="en-US" sz="1600" dirty="0" err="1" smtClean="0">
                <a:solidFill>
                  <a:srgbClr val="717171"/>
                </a:solidFill>
              </a:rPr>
              <a:t>Usuarias</a:t>
            </a:r>
            <a:r>
              <a:rPr lang="en-US" sz="1600" dirty="0" smtClean="0">
                <a:solidFill>
                  <a:srgbClr val="717171"/>
                </a:solidFill>
              </a:rPr>
              <a:t> </a:t>
            </a:r>
            <a:r>
              <a:rPr lang="en-US" sz="1600" dirty="0" err="1">
                <a:solidFill>
                  <a:srgbClr val="717171"/>
                </a:solidFill>
              </a:rPr>
              <a:t>españolas</a:t>
            </a:r>
            <a:r>
              <a:rPr lang="en-US" sz="1600" dirty="0">
                <a:solidFill>
                  <a:srgbClr val="717171"/>
                </a:solidFill>
              </a:rPr>
              <a:t> de </a:t>
            </a:r>
            <a:r>
              <a:rPr lang="en-US" sz="1600" dirty="0" err="1" smtClean="0">
                <a:solidFill>
                  <a:srgbClr val="717171"/>
                </a:solidFill>
              </a:rPr>
              <a:t>píldora</a:t>
            </a:r>
            <a:endParaRPr lang="hu-HU" sz="1600" dirty="0">
              <a:solidFill>
                <a:srgbClr val="71717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50334963"/>
              </p:ext>
            </p:extLst>
          </p:nvPr>
        </p:nvGraphicFramePr>
        <p:xfrm>
          <a:off x="9066212" y="2152651"/>
          <a:ext cx="1828800" cy="36576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406400">
                <a:tc>
                  <a:txBody>
                    <a:bodyPr/>
                    <a:lstStyle/>
                    <a:p>
                      <a:pPr algn="ctr" fontAlgn="b"/>
                      <a:r>
                        <a:rPr lang="en-US" sz="1600" b="0" i="0" u="none" strike="noStrike" dirty="0">
                          <a:solidFill>
                            <a:schemeClr val="tx1"/>
                          </a:solidFill>
                          <a:latin typeface="+mj-lt"/>
                        </a:rPr>
                        <a:t>54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06400">
                <a:tc>
                  <a:txBody>
                    <a:bodyPr/>
                    <a:lstStyle/>
                    <a:p>
                      <a:pPr algn="ctr" fontAlgn="b"/>
                      <a:r>
                        <a:rPr lang="en-US" sz="1600" b="0" i="0" u="none" strike="noStrike" dirty="0">
                          <a:solidFill>
                            <a:schemeClr val="tx1"/>
                          </a:solidFill>
                          <a:latin typeface="+mj-lt"/>
                        </a:rPr>
                        <a:t>39</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6400">
                <a:tc>
                  <a:txBody>
                    <a:bodyPr/>
                    <a:lstStyle/>
                    <a:p>
                      <a:pPr algn="ctr" fontAlgn="b"/>
                      <a:r>
                        <a:rPr lang="en-US" sz="1600" b="0" i="0" u="none" strike="noStrike" dirty="0">
                          <a:solidFill>
                            <a:schemeClr val="tx1"/>
                          </a:solidFill>
                          <a:latin typeface="+mj-lt"/>
                        </a:rPr>
                        <a:t>31</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6400">
                <a:tc>
                  <a:txBody>
                    <a:bodyPr/>
                    <a:lstStyle/>
                    <a:p>
                      <a:pPr algn="ctr" fontAlgn="b"/>
                      <a:r>
                        <a:rPr lang="en-US" sz="1600" b="0" i="0" u="none" strike="noStrike" dirty="0">
                          <a:solidFill>
                            <a:schemeClr val="tx1"/>
                          </a:solidFill>
                          <a:latin typeface="+mj-lt"/>
                        </a:rPr>
                        <a:t>22</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6400">
                <a:tc>
                  <a:txBody>
                    <a:bodyPr/>
                    <a:lstStyle/>
                    <a:p>
                      <a:pPr algn="ctr" fontAlgn="b"/>
                      <a:r>
                        <a:rPr lang="en-US" sz="1600" b="0" i="0" u="none" strike="noStrike" dirty="0">
                          <a:solidFill>
                            <a:schemeClr val="tx1"/>
                          </a:solidFill>
                          <a:latin typeface="+mj-lt"/>
                        </a:rPr>
                        <a:t>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6400">
                <a:tc>
                  <a:txBody>
                    <a:bodyPr/>
                    <a:lstStyle/>
                    <a:p>
                      <a:pPr algn="ctr" fontAlgn="b"/>
                      <a:r>
                        <a:rPr lang="en-US" sz="1600" b="0" i="0" u="none" strike="noStrike" dirty="0">
                          <a:solidFill>
                            <a:schemeClr val="tx1"/>
                          </a:solidFill>
                          <a:latin typeface="+mj-lt"/>
                        </a:rPr>
                        <a:t>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06400">
                <a:tc>
                  <a:txBody>
                    <a:bodyPr/>
                    <a:lstStyle/>
                    <a:p>
                      <a:pPr algn="ctr" fontAlgn="b"/>
                      <a:r>
                        <a:rPr lang="en-US" sz="1600" b="0" i="0" u="none" strike="noStrike" dirty="0">
                          <a:solidFill>
                            <a:schemeClr val="tx1"/>
                          </a:solidFill>
                          <a:latin typeface="+mj-lt"/>
                        </a:rPr>
                        <a:t>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06400">
                <a:tc>
                  <a:txBody>
                    <a:bodyPr/>
                    <a:lstStyle/>
                    <a:p>
                      <a:pPr algn="ctr" fontAlgn="b"/>
                      <a:r>
                        <a:rPr lang="en-US" sz="1600" b="0" i="0" u="none" strike="noStrike" dirty="0">
                          <a:solidFill>
                            <a:schemeClr val="tx1"/>
                          </a:solidFill>
                          <a:latin typeface="+mj-lt"/>
                        </a:rPr>
                        <a:t>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06400">
                <a:tc>
                  <a:txBody>
                    <a:bodyPr/>
                    <a:lstStyle/>
                    <a:p>
                      <a:pPr algn="ctr" fontAlgn="b"/>
                      <a:r>
                        <a:rPr lang="en-US" sz="1600" b="0" i="0" u="none" strike="noStrike" dirty="0">
                          <a:solidFill>
                            <a:schemeClr val="tx1"/>
                          </a:solidFill>
                          <a:latin typeface="+mj-lt"/>
                        </a:rPr>
                        <a:t>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21" name="TextBox 20"/>
          <p:cNvSpPr txBox="1"/>
          <p:nvPr/>
        </p:nvSpPr>
        <p:spPr>
          <a:xfrm>
            <a:off x="8761412" y="1752600"/>
            <a:ext cx="236220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sp>
        <p:nvSpPr>
          <p:cNvPr id="17"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2" name="TextBox 21"/>
          <p:cNvSpPr txBox="1"/>
          <p:nvPr/>
        </p:nvSpPr>
        <p:spPr>
          <a:xfrm>
            <a:off x="3827462" y="6400800"/>
            <a:ext cx="1828800" cy="276999"/>
          </a:xfrm>
          <a:prstGeom prst="rect">
            <a:avLst/>
          </a:prstGeom>
          <a:noFill/>
        </p:spPr>
        <p:txBody>
          <a:bodyPr wrap="square" lIns="0" tIns="0" rIns="0" bIns="0" rtlCol="0">
            <a:spAutoFit/>
          </a:bodyPr>
          <a:lstStyle/>
          <a:p>
            <a:r>
              <a:rPr lang="en-US" sz="900" i="1" dirty="0">
                <a:solidFill>
                  <a:srgbClr val="717171"/>
                </a:solidFill>
              </a:rPr>
              <a:t>Significantly above/below vs Countries’ </a:t>
            </a:r>
            <a:r>
              <a:rPr lang="en-US" sz="900" i="1" dirty="0" err="1">
                <a:solidFill>
                  <a:srgbClr val="717171"/>
                </a:solidFill>
              </a:rPr>
              <a:t>promedio</a:t>
            </a:r>
            <a:endParaRPr lang="en-US" sz="900" i="1" dirty="0">
              <a:solidFill>
                <a:srgbClr val="717171"/>
              </a:solidFill>
            </a:endParaRPr>
          </a:p>
        </p:txBody>
      </p:sp>
      <p:sp>
        <p:nvSpPr>
          <p:cNvPr id="23"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RedDown"/>
          <p:cNvSpPr>
            <a:spLocks noChangeShapeType="1"/>
          </p:cNvSpPr>
          <p:nvPr/>
        </p:nvSpPr>
        <p:spPr bwMode="auto">
          <a:xfrm rot="10800000">
            <a:off x="6551612" y="387667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TextBox 28"/>
          <p:cNvSpPr txBox="1"/>
          <p:nvPr/>
        </p:nvSpPr>
        <p:spPr>
          <a:xfrm>
            <a:off x="6780212" y="5867400"/>
            <a:ext cx="3429000" cy="169277"/>
          </a:xfrm>
          <a:prstGeom prst="rect">
            <a:avLst/>
          </a:prstGeom>
          <a:noFill/>
        </p:spPr>
        <p:txBody>
          <a:bodyPr wrap="square" lIns="0" tIns="0" rIns="0" bIns="0" rtlCol="0">
            <a:spAutoFit/>
          </a:bodyPr>
          <a:lstStyle/>
          <a:p>
            <a:pPr algn="r"/>
            <a:r>
              <a:rPr lang="hu-HU" sz="1100" i="1" dirty="0">
                <a:solidFill>
                  <a:srgbClr val="717171"/>
                </a:solidFill>
              </a:rPr>
              <a:t>(723)</a:t>
            </a:r>
            <a:endParaRPr lang="en-US" sz="1100" i="1" dirty="0">
              <a:solidFill>
                <a:srgbClr val="717171"/>
              </a:solidFill>
            </a:endParaRPr>
          </a:p>
        </p:txBody>
      </p:sp>
    </p:spTree>
    <p:extLst>
      <p:ext uri="{BB962C8B-B14F-4D97-AF65-F5344CB8AC3E}">
        <p14:creationId xmlns:p14="http://schemas.microsoft.com/office/powerpoint/2010/main" val="57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30"/>
          <p:cNvGraphicFramePr>
            <a:graphicFrameLocks/>
          </p:cNvGraphicFramePr>
          <p:nvPr>
            <p:extLst>
              <p:ext uri="{D42A27DB-BD31-4B8C-83A1-F6EECF244321}">
                <p14:modId xmlns:p14="http://schemas.microsoft.com/office/powerpoint/2010/main" val="1847964558"/>
              </p:ext>
            </p:extLst>
          </p:nvPr>
        </p:nvGraphicFramePr>
        <p:xfrm>
          <a:off x="379412" y="1892523"/>
          <a:ext cx="10404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s-ES" noProof="0" smtClean="0"/>
              <a:t>Anticoncepción y vida sexual </a:t>
            </a:r>
            <a:endParaRPr lang="es-ES" noProof="0"/>
          </a:p>
        </p:txBody>
      </p:sp>
      <p:sp>
        <p:nvSpPr>
          <p:cNvPr id="5" name="Text Placeholder 4"/>
          <p:cNvSpPr>
            <a:spLocks noGrp="1"/>
          </p:cNvSpPr>
          <p:nvPr>
            <p:ph type="body" sz="quarter" idx="16"/>
          </p:nvPr>
        </p:nvSpPr>
        <p:spPr>
          <a:xfrm>
            <a:off x="357096" y="909637"/>
            <a:ext cx="11474342" cy="842963"/>
          </a:xfrm>
        </p:spPr>
        <p:txBody>
          <a:bodyPr/>
          <a:lstStyle/>
          <a:p>
            <a:r>
              <a:rPr lang="es-ES" sz="1600" noProof="0" dirty="0" smtClean="0"/>
              <a:t>Únicamente, la mitad de las mujeres españolas que usan la píldora anticonceptiva están felices con su elección. Parte de las usuarias no quieren tolerar ningún inconveniente durante el sexo. Pero otra parte están de acuerdo con tolerar algún inconveniente por su seguridad y para no sufrir efectos secundarios. Ambos grupos son más numerosos que en Europa. </a:t>
            </a:r>
            <a:endParaRPr lang="es-ES" sz="1600" noProof="0" dirty="0"/>
          </a:p>
        </p:txBody>
      </p:sp>
      <p:sp>
        <p:nvSpPr>
          <p:cNvPr id="3" name="Text Placeholder 2"/>
          <p:cNvSpPr>
            <a:spLocks noGrp="1"/>
          </p:cNvSpPr>
          <p:nvPr>
            <p:ph type="body" sz="quarter" idx="15"/>
          </p:nvPr>
        </p:nvSpPr>
        <p:spPr/>
        <p:txBody>
          <a:bodyPr/>
          <a:lstStyle/>
          <a:p>
            <a:r>
              <a:rPr lang="es-ES" noProof="0" smtClean="0"/>
              <a:t>B2_A4. ¿En cuál de las siguientes afirmaciones te encuentras identificada, de acuerdo con la anticoncepción y tu vida sexual? </a:t>
            </a:r>
            <a:endParaRPr lang="es-ES" noProof="0"/>
          </a:p>
        </p:txBody>
      </p:sp>
      <p:sp>
        <p:nvSpPr>
          <p:cNvPr id="2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29</a:t>
            </a:fld>
            <a:endParaRPr lang="en-GB">
              <a:solidFill>
                <a:srgbClr val="717171"/>
              </a:solidFill>
            </a:endParaRPr>
          </a:p>
        </p:txBody>
      </p:sp>
      <p:sp>
        <p:nvSpPr>
          <p:cNvPr id="12" name="TextBox 11"/>
          <p:cNvSpPr txBox="1"/>
          <p:nvPr/>
        </p:nvSpPr>
        <p:spPr>
          <a:xfrm>
            <a:off x="227012" y="1752600"/>
            <a:ext cx="1524000" cy="153888"/>
          </a:xfrm>
          <a:prstGeom prst="rect">
            <a:avLst/>
          </a:prstGeom>
          <a:noFill/>
        </p:spPr>
        <p:txBody>
          <a:bodyPr wrap="square" lIns="0" tIns="0" rIns="0" bIns="0" rtlCol="0">
            <a:spAutoFit/>
          </a:bodyPr>
          <a:lstStyle/>
          <a:p>
            <a:pPr algn="ctr"/>
            <a:r>
              <a:rPr lang="hu-HU" sz="1000" dirty="0">
                <a:solidFill>
                  <a:srgbClr val="717171"/>
                </a:solidFill>
              </a:rPr>
              <a:t>Se </a:t>
            </a:r>
            <a:r>
              <a:rPr lang="hu-HU" sz="1000" dirty="0" err="1">
                <a:solidFill>
                  <a:srgbClr val="717171"/>
                </a:solidFill>
              </a:rPr>
              <a:t>adapta</a:t>
            </a:r>
            <a:r>
              <a:rPr lang="hu-HU" sz="1000" dirty="0">
                <a:solidFill>
                  <a:srgbClr val="717171"/>
                </a:solidFill>
              </a:rPr>
              <a:t> a mi %</a:t>
            </a:r>
            <a:endParaRPr lang="en-US" sz="1000" dirty="0">
              <a:solidFill>
                <a:srgbClr val="71717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317128522"/>
              </p:ext>
            </p:extLst>
          </p:nvPr>
        </p:nvGraphicFramePr>
        <p:xfrm>
          <a:off x="9066212" y="2066926"/>
          <a:ext cx="1828800" cy="37338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533400">
                <a:tc>
                  <a:txBody>
                    <a:bodyPr/>
                    <a:lstStyle/>
                    <a:p>
                      <a:pPr algn="ctr" fontAlgn="b"/>
                      <a:r>
                        <a:rPr lang="en-US" sz="1600" b="0" i="0" u="none" strike="noStrike">
                          <a:solidFill>
                            <a:schemeClr val="tx1"/>
                          </a:solidFill>
                          <a:latin typeface="+mj-lt"/>
                        </a:rPr>
                        <a:t>56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33400">
                <a:tc>
                  <a:txBody>
                    <a:bodyPr/>
                    <a:lstStyle/>
                    <a:p>
                      <a:pPr algn="ctr" fontAlgn="b"/>
                      <a:r>
                        <a:rPr lang="en-US" sz="1600" b="0" i="0" u="none" strike="noStrike">
                          <a:solidFill>
                            <a:schemeClr val="tx1"/>
                          </a:solidFill>
                          <a:latin typeface="+mj-lt"/>
                        </a:rPr>
                        <a:t>19</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33400">
                <a:tc>
                  <a:txBody>
                    <a:bodyPr/>
                    <a:lstStyle/>
                    <a:p>
                      <a:pPr algn="ctr" fontAlgn="b"/>
                      <a:r>
                        <a:rPr lang="en-US" sz="1600" b="0" i="0" u="none" strike="noStrike">
                          <a:solidFill>
                            <a:schemeClr val="tx1"/>
                          </a:solidFill>
                          <a:latin typeface="+mj-lt"/>
                        </a:rPr>
                        <a:t>20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33400">
                <a:tc>
                  <a:txBody>
                    <a:bodyPr/>
                    <a:lstStyle/>
                    <a:p>
                      <a:pPr algn="ctr" fontAlgn="b"/>
                      <a:r>
                        <a:rPr lang="en-US" sz="1600" b="0" i="0" u="none" strike="noStrike">
                          <a:solidFill>
                            <a:schemeClr val="tx1"/>
                          </a:solidFill>
                          <a:latin typeface="+mj-lt"/>
                        </a:rPr>
                        <a:t>8</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33400">
                <a:tc>
                  <a:txBody>
                    <a:bodyPr/>
                    <a:lstStyle/>
                    <a:p>
                      <a:pPr algn="ctr" fontAlgn="b"/>
                      <a:r>
                        <a:rPr lang="en-US" sz="1600" b="0" i="0" u="none" strike="noStrike">
                          <a:solidFill>
                            <a:schemeClr val="tx1"/>
                          </a:solidFill>
                          <a:latin typeface="+mj-lt"/>
                        </a:rPr>
                        <a:t>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33400">
                <a:tc>
                  <a:txBody>
                    <a:bodyPr/>
                    <a:lstStyle/>
                    <a:p>
                      <a:pPr algn="ctr" fontAlgn="b"/>
                      <a:r>
                        <a:rPr lang="en-US" sz="1600" b="0" i="0" u="none" strike="noStrike">
                          <a:solidFill>
                            <a:schemeClr val="tx1"/>
                          </a:solidFill>
                          <a:latin typeface="+mj-lt"/>
                        </a:rPr>
                        <a:t>8</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33400">
                <a:tc>
                  <a:txBody>
                    <a:bodyPr/>
                    <a:lstStyle/>
                    <a:p>
                      <a:pPr algn="ctr" fontAlgn="b"/>
                      <a:r>
                        <a:rPr lang="en-US" sz="1600" b="0" i="0" u="none" strike="noStrike" dirty="0">
                          <a:solidFill>
                            <a:schemeClr val="tx1"/>
                          </a:solidFill>
                          <a:latin typeface="+mj-lt"/>
                        </a:rPr>
                        <a:t>9</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17"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18" name="TextBox 17"/>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2"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TextBox 22"/>
          <p:cNvSpPr txBox="1"/>
          <p:nvPr/>
        </p:nvSpPr>
        <p:spPr>
          <a:xfrm>
            <a:off x="379412" y="5867400"/>
            <a:ext cx="34290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16-50 </a:t>
            </a:r>
            <a:r>
              <a:rPr lang="en-US" sz="1100" i="1" dirty="0" err="1">
                <a:solidFill>
                  <a:srgbClr val="717171"/>
                </a:solidFill>
              </a:rPr>
              <a:t>años</a:t>
            </a:r>
            <a:r>
              <a:rPr lang="hu-HU" sz="1100" i="1" dirty="0">
                <a:solidFill>
                  <a:srgbClr val="717171"/>
                </a:solidFill>
              </a:rPr>
              <a:t>, </a:t>
            </a:r>
            <a:r>
              <a:rPr lang="hu-HU" sz="1100" i="1" dirty="0" err="1">
                <a:solidFill>
                  <a:srgbClr val="717171"/>
                </a:solidFill>
              </a:rPr>
              <a:t>usuarias</a:t>
            </a:r>
            <a:r>
              <a:rPr lang="hu-HU" sz="1100" i="1" dirty="0">
                <a:solidFill>
                  <a:srgbClr val="717171"/>
                </a:solidFill>
              </a:rPr>
              <a:t> de  </a:t>
            </a:r>
            <a:r>
              <a:rPr lang="hu-HU" sz="1100" i="1" dirty="0" err="1">
                <a:solidFill>
                  <a:srgbClr val="717171"/>
                </a:solidFill>
              </a:rPr>
              <a:t>píldora</a:t>
            </a:r>
            <a:r>
              <a:rPr lang="hu-HU" sz="1100" i="1" dirty="0">
                <a:solidFill>
                  <a:srgbClr val="717171"/>
                </a:solidFill>
              </a:rPr>
              <a:t> (</a:t>
            </a:r>
            <a:r>
              <a:rPr lang="en-US" sz="1100" i="1" dirty="0">
                <a:solidFill>
                  <a:srgbClr val="717171"/>
                </a:solidFill>
              </a:rPr>
              <a:t>79</a:t>
            </a:r>
            <a:r>
              <a:rPr lang="hu-HU" sz="1100" i="1" dirty="0">
                <a:solidFill>
                  <a:srgbClr val="717171"/>
                </a:solidFill>
              </a:rPr>
              <a:t>)</a:t>
            </a:r>
            <a:endParaRPr lang="en-US" sz="1100" i="1" dirty="0">
              <a:solidFill>
                <a:srgbClr val="717171"/>
              </a:solidFill>
            </a:endParaRPr>
          </a:p>
        </p:txBody>
      </p:sp>
      <p:sp>
        <p:nvSpPr>
          <p:cNvPr id="24" name="RedDown"/>
          <p:cNvSpPr>
            <a:spLocks noChangeShapeType="1"/>
          </p:cNvSpPr>
          <p:nvPr/>
        </p:nvSpPr>
        <p:spPr bwMode="auto">
          <a:xfrm rot="10800000">
            <a:off x="6780213" y="433387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xmlns="" id="{581CC57B-54D3-47AE-BFBE-C411FF8791D4}"/>
              </a:ext>
            </a:extLst>
          </p:cNvPr>
          <p:cNvSpPr txBox="1"/>
          <p:nvPr/>
        </p:nvSpPr>
        <p:spPr>
          <a:xfrm>
            <a:off x="5612025" y="1811179"/>
            <a:ext cx="2768387" cy="246221"/>
          </a:xfrm>
          <a:prstGeom prst="rect">
            <a:avLst/>
          </a:prstGeom>
          <a:noFill/>
        </p:spPr>
        <p:txBody>
          <a:bodyPr wrap="none" lIns="0" tIns="0" rIns="0" bIns="0" rtlCol="0">
            <a:spAutoFit/>
          </a:bodyPr>
          <a:lstStyle/>
          <a:p>
            <a:r>
              <a:rPr lang="hu-HU" sz="1600" i="1" dirty="0" err="1">
                <a:solidFill>
                  <a:srgbClr val="717171"/>
                </a:solidFill>
              </a:rPr>
              <a:t>Usuarias</a:t>
            </a:r>
            <a:r>
              <a:rPr lang="hu-HU" sz="1600" i="1" dirty="0">
                <a:solidFill>
                  <a:srgbClr val="717171"/>
                </a:solidFill>
              </a:rPr>
              <a:t> </a:t>
            </a:r>
            <a:r>
              <a:rPr lang="hu-HU" sz="1600" i="1" dirty="0" err="1">
                <a:solidFill>
                  <a:srgbClr val="717171"/>
                </a:solidFill>
              </a:rPr>
              <a:t>españolas</a:t>
            </a:r>
            <a:r>
              <a:rPr lang="hu-HU" sz="1600" i="1" dirty="0">
                <a:solidFill>
                  <a:srgbClr val="717171"/>
                </a:solidFill>
              </a:rPr>
              <a:t> de </a:t>
            </a:r>
            <a:r>
              <a:rPr lang="hu-HU" sz="1600" i="1" dirty="0" err="1">
                <a:solidFill>
                  <a:srgbClr val="717171"/>
                </a:solidFill>
              </a:rPr>
              <a:t>píldora</a:t>
            </a:r>
            <a:endParaRPr lang="en-US" sz="1600" i="1" dirty="0" err="1">
              <a:solidFill>
                <a:srgbClr val="717171"/>
              </a:solidFill>
            </a:endParaRPr>
          </a:p>
        </p:txBody>
      </p:sp>
      <p:sp>
        <p:nvSpPr>
          <p:cNvPr id="25" name="TextBox 24">
            <a:extLst>
              <a:ext uri="{FF2B5EF4-FFF2-40B4-BE49-F238E27FC236}">
                <a16:creationId xmlns:a16="http://schemas.microsoft.com/office/drawing/2014/main" xmlns="" id="{23DE1CA7-E298-4A4C-8ED4-D52FF721AC70}"/>
              </a:ext>
            </a:extLst>
          </p:cNvPr>
          <p:cNvSpPr txBox="1"/>
          <p:nvPr/>
        </p:nvSpPr>
        <p:spPr>
          <a:xfrm>
            <a:off x="8685212" y="1752600"/>
            <a:ext cx="3146226" cy="589360"/>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r>
              <a:rPr lang="hu-HU" sz="1600" b="1" dirty="0">
                <a:solidFill>
                  <a:srgbClr val="717171"/>
                </a:solidFill>
              </a:rPr>
              <a:t> de </a:t>
            </a:r>
            <a:r>
              <a:rPr lang="hu-HU" sz="1600" b="1" dirty="0" err="1">
                <a:solidFill>
                  <a:srgbClr val="717171"/>
                </a:solidFill>
              </a:rPr>
              <a:t>uso</a:t>
            </a:r>
            <a:r>
              <a:rPr lang="hu-HU" sz="1600" b="1" dirty="0">
                <a:solidFill>
                  <a:srgbClr val="717171"/>
                </a:solidFill>
              </a:rPr>
              <a:t> de la </a:t>
            </a:r>
            <a:r>
              <a:rPr lang="hu-HU" sz="1600" b="1" dirty="0" err="1">
                <a:solidFill>
                  <a:srgbClr val="717171"/>
                </a:solidFill>
              </a:rPr>
              <a:t>píldora</a:t>
            </a:r>
            <a:r>
              <a:rPr lang="hu-HU" sz="1600" b="1" dirty="0">
                <a:solidFill>
                  <a:srgbClr val="717171"/>
                </a:solidFill>
              </a:rPr>
              <a:t>.</a:t>
            </a:r>
          </a:p>
        </p:txBody>
      </p:sp>
      <p:sp>
        <p:nvSpPr>
          <p:cNvPr id="21" name="Oval 20">
            <a:extLst>
              <a:ext uri="{FF2B5EF4-FFF2-40B4-BE49-F238E27FC236}">
                <a16:creationId xmlns:a16="http://schemas.microsoft.com/office/drawing/2014/main" xmlns="" id="{8180B42E-3174-4BFD-A99E-C85A86EE2FE5}"/>
              </a:ext>
            </a:extLst>
          </p:cNvPr>
          <p:cNvSpPr/>
          <p:nvPr/>
        </p:nvSpPr>
        <p:spPr>
          <a:xfrm>
            <a:off x="5536404" y="2558528"/>
            <a:ext cx="2005808" cy="10191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6" name="Oval 25">
            <a:extLst>
              <a:ext uri="{FF2B5EF4-FFF2-40B4-BE49-F238E27FC236}">
                <a16:creationId xmlns:a16="http://schemas.microsoft.com/office/drawing/2014/main" xmlns="" id="{DB6DF58B-DB1F-4498-9405-CB7E8B2FA73C}"/>
              </a:ext>
            </a:extLst>
          </p:cNvPr>
          <p:cNvSpPr/>
          <p:nvPr/>
        </p:nvSpPr>
        <p:spPr>
          <a:xfrm>
            <a:off x="5536404" y="3693464"/>
            <a:ext cx="1701008" cy="95473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9" name="TextBox 28"/>
          <p:cNvSpPr txBox="1"/>
          <p:nvPr/>
        </p:nvSpPr>
        <p:spPr>
          <a:xfrm>
            <a:off x="9132151" y="5893021"/>
            <a:ext cx="1696921" cy="169277"/>
          </a:xfrm>
          <a:prstGeom prst="rect">
            <a:avLst/>
          </a:prstGeom>
          <a:noFill/>
        </p:spPr>
        <p:txBody>
          <a:bodyPr wrap="square" lIns="0" tIns="0" rIns="0" bIns="0" rtlCol="0">
            <a:spAutoFit/>
          </a:bodyPr>
          <a:lstStyle/>
          <a:p>
            <a:pPr algn="ctr"/>
            <a:r>
              <a:rPr lang="hu-HU" sz="1100" i="1" dirty="0">
                <a:solidFill>
                  <a:srgbClr val="717171"/>
                </a:solidFill>
              </a:rPr>
              <a:t>(723)</a:t>
            </a:r>
            <a:endParaRPr lang="en-US" sz="1100" i="1" dirty="0">
              <a:solidFill>
                <a:srgbClr val="717171"/>
              </a:solidFill>
            </a:endParaRPr>
          </a:p>
        </p:txBody>
      </p:sp>
    </p:spTree>
    <p:extLst>
      <p:ext uri="{BB962C8B-B14F-4D97-AF65-F5344CB8AC3E}">
        <p14:creationId xmlns:p14="http://schemas.microsoft.com/office/powerpoint/2010/main" val="46888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Antecedentes generales y objetivos de la investigación </a:t>
            </a:r>
            <a:endParaRPr lang="es-ES" noProof="0" dirty="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a:t>
            </a:fld>
            <a:endParaRPr lang="en-GB" dirty="0">
              <a:solidFill>
                <a:srgbClr val="717171"/>
              </a:solidFill>
            </a:endParaRPr>
          </a:p>
        </p:txBody>
      </p:sp>
      <p:sp>
        <p:nvSpPr>
          <p:cNvPr id="5" name="Text Placeholder 4"/>
          <p:cNvSpPr>
            <a:spLocks noGrp="1"/>
          </p:cNvSpPr>
          <p:nvPr>
            <p:ph type="body" sz="quarter" idx="4294967295"/>
          </p:nvPr>
        </p:nvSpPr>
        <p:spPr>
          <a:xfrm>
            <a:off x="303212" y="1371600"/>
            <a:ext cx="11463338" cy="2940050"/>
          </a:xfrm>
          <a:prstGeom prst="rect">
            <a:avLst/>
          </a:prstGeom>
        </p:spPr>
        <p:txBody>
          <a:bodyPr/>
          <a:lstStyle/>
          <a:p>
            <a:r>
              <a:rPr lang="es-ES" sz="1800" dirty="0"/>
              <a:t>Gedeon Richter, Compañía farmacéutica internacional líder en salud de la mujer, posee una visión excepcional de la situación de las mujeres desde su fundación hace más de 100 años. </a:t>
            </a:r>
          </a:p>
          <a:p>
            <a:r>
              <a:rPr lang="es-ES" sz="1800" dirty="0"/>
              <a:t>La Compañía, que desarrolla y comercializa un amplio portafolio de productos que contribuyen a mejorar la calidad de vida de las mujeres en todas las etapas de su vida, desde la adolescencia hasta la menopausia, presta especial atención no solo a la preservación de su salud, sino también a su bienestar psicológico y social. </a:t>
            </a:r>
          </a:p>
          <a:p>
            <a:r>
              <a:rPr lang="es-ES" sz="1800" noProof="0" dirty="0" smtClean="0"/>
              <a:t>Como fruto de este compromiso, Gedeon Richter lanzó </a:t>
            </a:r>
            <a:r>
              <a:rPr lang="es-ES" sz="1800" dirty="0" smtClean="0"/>
              <a:t>el </a:t>
            </a:r>
            <a:r>
              <a:rPr lang="es-ES" sz="1800" dirty="0"/>
              <a:t>Programa “</a:t>
            </a:r>
            <a:r>
              <a:rPr lang="es-ES" sz="1800" dirty="0" err="1"/>
              <a:t>iMujer</a:t>
            </a:r>
            <a:r>
              <a:rPr lang="es-ES" sz="1800" dirty="0"/>
              <a:t>” en </a:t>
            </a:r>
            <a:r>
              <a:rPr lang="es-ES" sz="1800" dirty="0" smtClean="0"/>
              <a:t>España en 2017, </a:t>
            </a:r>
            <a:r>
              <a:rPr lang="es-ES" sz="1800" dirty="0"/>
              <a:t>una iniciativa englobada en los proyectos de Responsabilidad Social Corporativa de la Compañía. Dentro del marco de este proyecto, se celebraron los primeros “Premios </a:t>
            </a:r>
            <a:r>
              <a:rPr lang="es-ES" sz="1800" dirty="0" err="1"/>
              <a:t>iMujer</a:t>
            </a:r>
            <a:r>
              <a:rPr lang="es-ES" sz="1800" dirty="0"/>
              <a:t>” para reconocer públicamente a aquellas mujeres que han destacado y potenciado el papel de la mujer en diversos ámbitos como son la innovación, el emprendimiento, la comunicación, la mejora de la salud y la promoción del compromiso social. </a:t>
            </a:r>
            <a:endParaRPr lang="es-ES" sz="1800" noProof="0" dirty="0"/>
          </a:p>
        </p:txBody>
      </p:sp>
    </p:spTree>
    <p:extLst>
      <p:ext uri="{BB962C8B-B14F-4D97-AF65-F5344CB8AC3E}">
        <p14:creationId xmlns:p14="http://schemas.microsoft.com/office/powerpoint/2010/main" val="12275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713412" y="1295400"/>
            <a:ext cx="6096000" cy="4038600"/>
          </a:xfrm>
          <a:prstGeom prst="rect">
            <a:avLst/>
          </a:prstGeom>
          <a:gradFill flip="none" rotWithShape="1">
            <a:gsLst>
              <a:gs pos="0">
                <a:srgbClr val="D5B000">
                  <a:tint val="66000"/>
                  <a:satMod val="160000"/>
                  <a:alpha val="0"/>
                </a:srgbClr>
              </a:gs>
              <a:gs pos="50000">
                <a:srgbClr val="D5B000">
                  <a:tint val="44500"/>
                  <a:satMod val="16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717171"/>
              </a:solidFill>
            </a:endParaRPr>
          </a:p>
        </p:txBody>
      </p:sp>
      <p:sp>
        <p:nvSpPr>
          <p:cNvPr id="20" name="Title 3"/>
          <p:cNvSpPr>
            <a:spLocks noGrp="1"/>
          </p:cNvSpPr>
          <p:nvPr>
            <p:ph type="title"/>
          </p:nvPr>
        </p:nvSpPr>
        <p:spPr/>
        <p:txBody>
          <a:bodyPr/>
          <a:lstStyle/>
          <a:p>
            <a:r>
              <a:rPr lang="es-ES" sz="2000" noProof="0" smtClean="0"/>
              <a:t>Miedo a sufrir efectos secundarios por el consumo de anticonceptivos hormonales </a:t>
            </a:r>
            <a:endParaRPr lang="es-ES" sz="2000" noProof="0"/>
          </a:p>
        </p:txBody>
      </p:sp>
      <p:sp>
        <p:nvSpPr>
          <p:cNvPr id="5" name="Text Placeholder 4"/>
          <p:cNvSpPr>
            <a:spLocks noGrp="1"/>
          </p:cNvSpPr>
          <p:nvPr>
            <p:ph type="body" sz="quarter" idx="16"/>
          </p:nvPr>
        </p:nvSpPr>
        <p:spPr/>
        <p:txBody>
          <a:bodyPr/>
          <a:lstStyle/>
          <a:p>
            <a:r>
              <a:rPr lang="es-ES" sz="1600" noProof="0" dirty="0" smtClean="0"/>
              <a:t>Las mujeres españolas, especialmente las usuarias del preservativo tienen más miedo a sufrir efectos secundarios por los anticonceptivos hormonales, que en el resto de los países promedio. Prefieren tolerar algún inconveniente. </a:t>
            </a:r>
            <a:endParaRPr lang="es-ES" sz="1600" noProof="0" dirty="0"/>
          </a:p>
        </p:txBody>
      </p:sp>
      <p:sp>
        <p:nvSpPr>
          <p:cNvPr id="3" name="Text Placeholder 2"/>
          <p:cNvSpPr>
            <a:spLocks noGrp="1"/>
          </p:cNvSpPr>
          <p:nvPr>
            <p:ph type="body" sz="quarter" idx="15"/>
          </p:nvPr>
        </p:nvSpPr>
        <p:spPr/>
        <p:txBody>
          <a:bodyPr/>
          <a:lstStyle/>
          <a:p>
            <a:r>
              <a:rPr lang="es-ES" noProof="0" smtClean="0"/>
              <a:t>B2_A4. ¿En cuál de las siguientes afirmaciones te encuentras identificada, de acuerdo con la anticoncepción y tu vida sexual? </a:t>
            </a:r>
            <a:endParaRPr lang="es-ES" noProof="0"/>
          </a:p>
        </p:txBody>
      </p:sp>
      <p:sp>
        <p:nvSpPr>
          <p:cNvPr id="3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30</a:t>
            </a:fld>
            <a:endParaRPr lang="en-GB">
              <a:solidFill>
                <a:srgbClr val="717171"/>
              </a:solidFill>
            </a:endParaRPr>
          </a:p>
        </p:txBody>
      </p:sp>
      <p:graphicFrame>
        <p:nvGraphicFramePr>
          <p:cNvPr id="6" name="Chart 5"/>
          <p:cNvGraphicFramePr/>
          <p:nvPr>
            <p:extLst>
              <p:ext uri="{D42A27DB-BD31-4B8C-83A1-F6EECF244321}">
                <p14:modId xmlns:p14="http://schemas.microsoft.com/office/powerpoint/2010/main" val="2983444457"/>
              </p:ext>
            </p:extLst>
          </p:nvPr>
        </p:nvGraphicFramePr>
        <p:xfrm>
          <a:off x="150812" y="1600200"/>
          <a:ext cx="4952999"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762002779"/>
              </p:ext>
            </p:extLst>
          </p:nvPr>
        </p:nvGraphicFramePr>
        <p:xfrm>
          <a:off x="5713412" y="1295400"/>
          <a:ext cx="60960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Chevron 22"/>
          <p:cNvSpPr/>
          <p:nvPr/>
        </p:nvSpPr>
        <p:spPr>
          <a:xfrm>
            <a:off x="4037012" y="3276600"/>
            <a:ext cx="1676400" cy="609600"/>
          </a:xfrm>
          <a:prstGeom prst="chevron">
            <a:avLst/>
          </a:prstGeom>
          <a:gradFill flip="none" rotWithShape="1">
            <a:gsLst>
              <a:gs pos="0">
                <a:srgbClr val="D5B000">
                  <a:tint val="66000"/>
                  <a:satMod val="160000"/>
                </a:srgbClr>
              </a:gs>
              <a:gs pos="50000">
                <a:srgbClr val="D5B000">
                  <a:tint val="44500"/>
                  <a:satMod val="160000"/>
                </a:srgbClr>
              </a:gs>
              <a:gs pos="100000">
                <a:srgbClr val="D5B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717171"/>
              </a:solidFill>
            </a:endParaRPr>
          </a:p>
        </p:txBody>
      </p:sp>
      <p:sp>
        <p:nvSpPr>
          <p:cNvPr id="22" name="TextBox 21"/>
          <p:cNvSpPr txBox="1"/>
          <p:nvPr/>
        </p:nvSpPr>
        <p:spPr>
          <a:xfrm>
            <a:off x="227012" y="1796435"/>
            <a:ext cx="1143000" cy="215444"/>
          </a:xfrm>
          <a:prstGeom prst="rect">
            <a:avLst/>
          </a:prstGeom>
          <a:noFill/>
        </p:spPr>
        <p:txBody>
          <a:bodyPr wrap="square" lIns="0" tIns="0" rIns="0" bIns="0" rtlCol="0">
            <a:spAutoFit/>
          </a:bodyPr>
          <a:lstStyle/>
          <a:p>
            <a:pPr algn="ctr"/>
            <a:r>
              <a:rPr lang="hu-HU" sz="1400" dirty="0" smtClean="0">
                <a:solidFill>
                  <a:srgbClr val="717171"/>
                </a:solidFill>
              </a:rPr>
              <a:t>De</a:t>
            </a:r>
            <a:r>
              <a:rPr lang="es-ES_tradnl" sz="1400" dirty="0" smtClean="0">
                <a:solidFill>
                  <a:srgbClr val="717171"/>
                </a:solidFill>
              </a:rPr>
              <a:t> </a:t>
            </a:r>
            <a:r>
              <a:rPr lang="hu-HU" sz="1400" dirty="0" smtClean="0">
                <a:solidFill>
                  <a:srgbClr val="717171"/>
                </a:solidFill>
              </a:rPr>
              <a:t>acuerdo </a:t>
            </a:r>
            <a:r>
              <a:rPr lang="en-US" sz="1400" dirty="0">
                <a:solidFill>
                  <a:srgbClr val="717171"/>
                </a:solidFill>
              </a:rPr>
              <a:t>%</a:t>
            </a:r>
          </a:p>
        </p:txBody>
      </p:sp>
      <p:sp>
        <p:nvSpPr>
          <p:cNvPr id="21" name="TextBox 20"/>
          <p:cNvSpPr txBox="1"/>
          <p:nvPr/>
        </p:nvSpPr>
        <p:spPr>
          <a:xfrm>
            <a:off x="250824" y="5736208"/>
            <a:ext cx="1828800" cy="338554"/>
          </a:xfrm>
          <a:prstGeom prst="rect">
            <a:avLst/>
          </a:prstGeom>
          <a:noFill/>
        </p:spPr>
        <p:txBody>
          <a:bodyPr wrap="square" lIns="0" tIns="0" rIns="0" bIns="0" rtlCol="0">
            <a:spAutoFit/>
          </a:bodyPr>
          <a:lstStyle/>
          <a:p>
            <a:pPr algn="ctr"/>
            <a:r>
              <a:rPr lang="hu-HU" sz="1100" i="1" dirty="0">
                <a:solidFill>
                  <a:srgbClr val="717171"/>
                </a:solidFill>
              </a:rPr>
              <a:t>Base: de 16-50 </a:t>
            </a:r>
            <a:r>
              <a:rPr lang="hu-HU" sz="1100" i="1" dirty="0" err="1">
                <a:solidFill>
                  <a:srgbClr val="717171"/>
                </a:solidFill>
              </a:rPr>
              <a:t>años</a:t>
            </a:r>
            <a:r>
              <a:rPr lang="hu-HU" sz="1100" i="1" dirty="0">
                <a:solidFill>
                  <a:srgbClr val="717171"/>
                </a:solidFill>
              </a:rPr>
              <a:t> (</a:t>
            </a:r>
            <a:r>
              <a:rPr lang="en-US" sz="1100" i="1" dirty="0">
                <a:solidFill>
                  <a:srgbClr val="717171"/>
                </a:solidFill>
              </a:rPr>
              <a:t>350</a:t>
            </a:r>
            <a:r>
              <a:rPr lang="hu-HU" sz="1100" i="1" dirty="0">
                <a:solidFill>
                  <a:srgbClr val="717171"/>
                </a:solidFill>
              </a:rPr>
              <a:t>)</a:t>
            </a:r>
            <a:br>
              <a:rPr lang="hu-HU" sz="1100" i="1" dirty="0">
                <a:solidFill>
                  <a:srgbClr val="717171"/>
                </a:solidFill>
              </a:rPr>
            </a:br>
            <a:r>
              <a:rPr lang="hu-HU" sz="1100" i="1" dirty="0" err="1">
                <a:solidFill>
                  <a:srgbClr val="717171"/>
                </a:solidFill>
              </a:rPr>
              <a:t>Promedio</a:t>
            </a:r>
            <a:r>
              <a:rPr lang="hu-HU" sz="1100" i="1" dirty="0">
                <a:solidFill>
                  <a:srgbClr val="717171"/>
                </a:solidFill>
              </a:rPr>
              <a:t> </a:t>
            </a:r>
            <a:r>
              <a:rPr lang="hu-HU" sz="1100" i="1" dirty="0" err="1">
                <a:solidFill>
                  <a:srgbClr val="717171"/>
                </a:solidFill>
              </a:rPr>
              <a:t>países</a:t>
            </a:r>
            <a:r>
              <a:rPr lang="hu-HU" sz="1100" i="1" dirty="0">
                <a:solidFill>
                  <a:srgbClr val="717171"/>
                </a:solidFill>
              </a:rPr>
              <a:t> (2401)</a:t>
            </a:r>
            <a:endParaRPr lang="en-US" sz="1100" i="1" dirty="0">
              <a:solidFill>
                <a:srgbClr val="717171"/>
              </a:solidFill>
            </a:endParaRPr>
          </a:p>
        </p:txBody>
      </p:sp>
      <p:sp>
        <p:nvSpPr>
          <p:cNvPr id="26" name="TextBox 25"/>
          <p:cNvSpPr txBox="1"/>
          <p:nvPr/>
        </p:nvSpPr>
        <p:spPr>
          <a:xfrm>
            <a:off x="6056312" y="4859923"/>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79</a:t>
            </a:r>
            <a:r>
              <a:rPr lang="hu-HU" sz="1100" i="1" dirty="0">
                <a:solidFill>
                  <a:srgbClr val="717171"/>
                </a:solidFill>
              </a:rPr>
              <a:t>)</a:t>
            </a:r>
            <a:endParaRPr lang="en-US" sz="1100" i="1" dirty="0">
              <a:solidFill>
                <a:srgbClr val="717171"/>
              </a:solidFill>
            </a:endParaRPr>
          </a:p>
        </p:txBody>
      </p:sp>
      <p:sp>
        <p:nvSpPr>
          <p:cNvPr id="27" name="TextBox 26"/>
          <p:cNvSpPr txBox="1"/>
          <p:nvPr/>
        </p:nvSpPr>
        <p:spPr>
          <a:xfrm>
            <a:off x="7589837" y="4859923"/>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147</a:t>
            </a:r>
            <a:r>
              <a:rPr lang="hu-HU" sz="1100" i="1" dirty="0">
                <a:solidFill>
                  <a:srgbClr val="717171"/>
                </a:solidFill>
              </a:rPr>
              <a:t>)</a:t>
            </a:r>
            <a:endParaRPr lang="en-US" sz="1100" i="1" dirty="0">
              <a:solidFill>
                <a:srgbClr val="717171"/>
              </a:solidFill>
            </a:endParaRPr>
          </a:p>
        </p:txBody>
      </p:sp>
      <p:sp>
        <p:nvSpPr>
          <p:cNvPr id="28" name="TextBox 27"/>
          <p:cNvSpPr txBox="1"/>
          <p:nvPr/>
        </p:nvSpPr>
        <p:spPr>
          <a:xfrm>
            <a:off x="9123362" y="4859923"/>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71</a:t>
            </a:r>
            <a:r>
              <a:rPr lang="hu-HU" sz="1100" i="1" dirty="0">
                <a:solidFill>
                  <a:srgbClr val="717171"/>
                </a:solidFill>
              </a:rPr>
              <a:t>)</a:t>
            </a:r>
            <a:endParaRPr lang="en-US" sz="1100" i="1" dirty="0">
              <a:solidFill>
                <a:srgbClr val="717171"/>
              </a:solidFill>
            </a:endParaRPr>
          </a:p>
        </p:txBody>
      </p:sp>
      <p:sp>
        <p:nvSpPr>
          <p:cNvPr id="33" name="TextBox 32"/>
          <p:cNvSpPr txBox="1"/>
          <p:nvPr/>
        </p:nvSpPr>
        <p:spPr>
          <a:xfrm>
            <a:off x="10656887" y="4859923"/>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97</a:t>
            </a:r>
            <a:r>
              <a:rPr lang="hu-HU" sz="1100" i="1" dirty="0">
                <a:solidFill>
                  <a:srgbClr val="717171"/>
                </a:solidFill>
              </a:rPr>
              <a:t>)</a:t>
            </a:r>
            <a:endParaRPr lang="en-US" sz="1100" i="1" dirty="0">
              <a:solidFill>
                <a:srgbClr val="717171"/>
              </a:solidFill>
            </a:endParaRPr>
          </a:p>
        </p:txBody>
      </p:sp>
      <p:sp>
        <p:nvSpPr>
          <p:cNvPr id="19"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TextBox 24"/>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9"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0" name="RedDown"/>
          <p:cNvSpPr>
            <a:spLocks noChangeShapeType="1"/>
          </p:cNvSpPr>
          <p:nvPr/>
        </p:nvSpPr>
        <p:spPr bwMode="auto">
          <a:xfrm rot="10800000">
            <a:off x="2970212" y="30194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174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8077200" cy="1446550"/>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Dra. Paloma Lobo </a:t>
            </a:r>
            <a:r>
              <a:rPr lang="es-ES" sz="2000" b="1" dirty="0" smtClean="0">
                <a:solidFill>
                  <a:srgbClr val="717171"/>
                </a:solidFill>
              </a:rPr>
              <a:t>Abascal</a:t>
            </a:r>
          </a:p>
          <a:p>
            <a:pPr>
              <a:spcBef>
                <a:spcPts val="600"/>
              </a:spcBef>
              <a:spcAft>
                <a:spcPts val="600"/>
              </a:spcAft>
            </a:pPr>
            <a:r>
              <a:rPr lang="es-ES" sz="1800" b="1" dirty="0" smtClean="0">
                <a:solidFill>
                  <a:srgbClr val="717171"/>
                </a:solidFill>
              </a:rPr>
              <a:t>Especialista </a:t>
            </a:r>
            <a:r>
              <a:rPr lang="es-ES" sz="1800" b="1" dirty="0">
                <a:solidFill>
                  <a:srgbClr val="717171"/>
                </a:solidFill>
              </a:rPr>
              <a:t>en Ginecología y Obstetricia</a:t>
            </a:r>
            <a:r>
              <a:rPr lang="es-ES" sz="1800" b="1" dirty="0" smtClean="0">
                <a:solidFill>
                  <a:srgbClr val="717171"/>
                </a:solidFill>
              </a:rPr>
              <a:t>, Hospital </a:t>
            </a:r>
            <a:r>
              <a:rPr lang="es-ES" sz="1800" b="1" dirty="0">
                <a:solidFill>
                  <a:srgbClr val="717171"/>
                </a:solidFill>
              </a:rPr>
              <a:t>Universitario Infanta Sofía, San Sebastián de los Reyes, </a:t>
            </a:r>
            <a:r>
              <a:rPr lang="es-ES" sz="1800" b="1" dirty="0" smtClean="0">
                <a:solidFill>
                  <a:srgbClr val="717171"/>
                </a:solidFill>
              </a:rPr>
              <a:t>Madrid</a:t>
            </a:r>
            <a:endParaRPr lang="es-ES" sz="1800" b="1" dirty="0">
              <a:solidFill>
                <a:srgbClr val="717171"/>
              </a:solidFill>
            </a:endParaRPr>
          </a:p>
          <a:p>
            <a:pPr>
              <a:spcBef>
                <a:spcPts val="600"/>
              </a:spcBef>
              <a:spcAft>
                <a:spcPts val="600"/>
              </a:spcAft>
            </a:pPr>
            <a:r>
              <a:rPr lang="es-ES" sz="1800" b="1" dirty="0">
                <a:solidFill>
                  <a:srgbClr val="717171"/>
                </a:solidFill>
              </a:rPr>
              <a:t>Presidenta de la Sociedad Española de </a:t>
            </a:r>
            <a:r>
              <a:rPr lang="es-ES" sz="1800" b="1" dirty="0" smtClean="0">
                <a:solidFill>
                  <a:srgbClr val="717171"/>
                </a:solidFill>
              </a:rPr>
              <a:t>Contracepción</a:t>
            </a:r>
            <a:endParaRPr lang="es-ES" sz="1200" b="1" dirty="0" smtClean="0">
              <a:solidFill>
                <a:srgbClr val="717171"/>
              </a:solidFill>
            </a:endParaRPr>
          </a:p>
        </p:txBody>
      </p:sp>
    </p:spTree>
    <p:extLst>
      <p:ext uri="{BB962C8B-B14F-4D97-AF65-F5344CB8AC3E}">
        <p14:creationId xmlns:p14="http://schemas.microsoft.com/office/powerpoint/2010/main" val="76373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dirty="0" smtClean="0"/>
              <a:t>Qué impresión tienen del DIU hormonal las no usuarias de este anticonceptivo </a:t>
            </a:r>
            <a:endParaRPr lang="es-ES" noProof="0" dirty="0"/>
          </a:p>
        </p:txBody>
      </p:sp>
      <p:sp>
        <p:nvSpPr>
          <p:cNvPr id="5" name="Text Placeholder 4"/>
          <p:cNvSpPr>
            <a:spLocks noGrp="1"/>
          </p:cNvSpPr>
          <p:nvPr>
            <p:ph type="body" sz="quarter" idx="16"/>
          </p:nvPr>
        </p:nvSpPr>
        <p:spPr/>
        <p:txBody>
          <a:bodyPr/>
          <a:lstStyle/>
          <a:p>
            <a:r>
              <a:rPr lang="es-ES" noProof="0" dirty="0" smtClean="0"/>
              <a:t>Existe una alta tasa de mujeres que rechazan el DIU hormonal, pero incluso es mayor la tasa de mujeres que están indecisas. Esta indecisión se convierte en rechazo con la edad.</a:t>
            </a:r>
            <a:endParaRPr lang="es-ES" noProof="0" dirty="0"/>
          </a:p>
        </p:txBody>
      </p:sp>
      <p:sp>
        <p:nvSpPr>
          <p:cNvPr id="3" name="Text Placeholder 2"/>
          <p:cNvSpPr>
            <a:spLocks noGrp="1"/>
          </p:cNvSpPr>
          <p:nvPr>
            <p:ph type="body" sz="quarter" idx="15"/>
          </p:nvPr>
        </p:nvSpPr>
        <p:spPr/>
        <p:txBody>
          <a:bodyPr/>
          <a:lstStyle/>
          <a:p>
            <a:r>
              <a:rPr lang="es-ES" noProof="0"/>
              <a:t>B2_B4. ¿Crees que considerarías usar anticonceptivos intrauterinos hormonales (DIU) en el futuro? </a:t>
            </a:r>
          </a:p>
        </p:txBody>
      </p:sp>
      <p:sp>
        <p:nvSpPr>
          <p:cNvPr id="2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32</a:t>
            </a:fld>
            <a:endParaRPr lang="en-GB">
              <a:solidFill>
                <a:srgbClr val="717171"/>
              </a:solidFill>
            </a:endParaRPr>
          </a:p>
        </p:txBody>
      </p:sp>
      <p:graphicFrame>
        <p:nvGraphicFramePr>
          <p:cNvPr id="6" name="Chart Placeholder 16"/>
          <p:cNvGraphicFramePr>
            <a:graphicFrameLocks/>
          </p:cNvGraphicFramePr>
          <p:nvPr>
            <p:extLst>
              <p:ext uri="{D42A27DB-BD31-4B8C-83A1-F6EECF244321}">
                <p14:modId xmlns:p14="http://schemas.microsoft.com/office/powerpoint/2010/main" val="3521110874"/>
              </p:ext>
            </p:extLst>
          </p:nvPr>
        </p:nvGraphicFramePr>
        <p:xfrm>
          <a:off x="379412" y="1524000"/>
          <a:ext cx="4724400" cy="43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Placeholder 16"/>
          <p:cNvGraphicFramePr>
            <a:graphicFrameLocks/>
          </p:cNvGraphicFramePr>
          <p:nvPr>
            <p:extLst>
              <p:ext uri="{D42A27DB-BD31-4B8C-83A1-F6EECF244321}">
                <p14:modId xmlns:p14="http://schemas.microsoft.com/office/powerpoint/2010/main" val="1112755330"/>
              </p:ext>
            </p:extLst>
          </p:nvPr>
        </p:nvGraphicFramePr>
        <p:xfrm>
          <a:off x="5480809" y="1600200"/>
          <a:ext cx="6477000" cy="4319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27012" y="1488302"/>
            <a:ext cx="838200" cy="153888"/>
          </a:xfrm>
          <a:prstGeom prst="rect">
            <a:avLst/>
          </a:prstGeom>
          <a:noFill/>
        </p:spPr>
        <p:txBody>
          <a:bodyPr wrap="square" lIns="0" tIns="0" rIns="0" bIns="0" rtlCol="0">
            <a:spAutoFit/>
          </a:bodyPr>
          <a:lstStyle/>
          <a:p>
            <a:pPr algn="ctr"/>
            <a:r>
              <a:rPr lang="es-ES_tradnl" sz="1000" dirty="0" smtClean="0">
                <a:solidFill>
                  <a:srgbClr val="717171"/>
                </a:solidFill>
              </a:rPr>
              <a:t>Datos en </a:t>
            </a:r>
            <a:r>
              <a:rPr lang="en-US" sz="1000" dirty="0" smtClean="0">
                <a:solidFill>
                  <a:srgbClr val="717171"/>
                </a:solidFill>
              </a:rPr>
              <a:t>%</a:t>
            </a:r>
            <a:endParaRPr lang="en-US" sz="1000" dirty="0">
              <a:solidFill>
                <a:srgbClr val="717171"/>
              </a:solidFill>
            </a:endParaRPr>
          </a:p>
        </p:txBody>
      </p:sp>
      <p:sp>
        <p:nvSpPr>
          <p:cNvPr id="12" name="TextBox 11"/>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de 25-50 </a:t>
            </a:r>
            <a:r>
              <a:rPr lang="hu-HU" sz="1100" i="1" dirty="0" err="1">
                <a:solidFill>
                  <a:srgbClr val="717171"/>
                </a:solidFill>
              </a:rPr>
              <a:t>años</a:t>
            </a:r>
            <a:r>
              <a:rPr lang="hu-HU" sz="1100" i="1" dirty="0">
                <a:solidFill>
                  <a:srgbClr val="717171"/>
                </a:solidFill>
              </a:rPr>
              <a:t> (</a:t>
            </a:r>
            <a:r>
              <a:rPr lang="en-US" sz="1100" i="1" dirty="0">
                <a:solidFill>
                  <a:srgbClr val="717171"/>
                </a:solidFill>
              </a:rPr>
              <a:t>316</a:t>
            </a:r>
            <a:r>
              <a:rPr lang="hu-HU" sz="1100" i="1" dirty="0">
                <a:solidFill>
                  <a:srgbClr val="717171"/>
                </a:solidFill>
              </a:rPr>
              <a:t>)</a:t>
            </a:r>
            <a:endParaRPr lang="en-US" sz="1100" i="1" dirty="0">
              <a:solidFill>
                <a:srgbClr val="717171"/>
              </a:solidFill>
            </a:endParaRPr>
          </a:p>
        </p:txBody>
      </p:sp>
      <p:sp>
        <p:nvSpPr>
          <p:cNvPr id="15" name="TextBox 14"/>
          <p:cNvSpPr txBox="1"/>
          <p:nvPr/>
        </p:nvSpPr>
        <p:spPr>
          <a:xfrm>
            <a:off x="6478587" y="58790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72</a:t>
            </a:r>
            <a:r>
              <a:rPr lang="hu-HU" sz="1100" i="1" dirty="0">
                <a:solidFill>
                  <a:srgbClr val="717171"/>
                </a:solidFill>
              </a:rPr>
              <a:t>)</a:t>
            </a:r>
            <a:endParaRPr lang="en-US" sz="1100" i="1" dirty="0">
              <a:solidFill>
                <a:srgbClr val="717171"/>
              </a:solidFill>
            </a:endParaRPr>
          </a:p>
        </p:txBody>
      </p:sp>
      <p:sp>
        <p:nvSpPr>
          <p:cNvPr id="16" name="TextBox 15"/>
          <p:cNvSpPr txBox="1"/>
          <p:nvPr/>
        </p:nvSpPr>
        <p:spPr>
          <a:xfrm>
            <a:off x="8408987" y="5879098"/>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en-US" sz="1100" i="1" dirty="0">
                <a:solidFill>
                  <a:srgbClr val="717171"/>
                </a:solidFill>
              </a:rPr>
              <a:t>244</a:t>
            </a:r>
            <a:r>
              <a:rPr lang="hu-HU" sz="1100" i="1" dirty="0">
                <a:solidFill>
                  <a:srgbClr val="717171"/>
                </a:solidFill>
              </a:rPr>
              <a:t>)</a:t>
            </a:r>
            <a:endParaRPr lang="en-US" sz="1100" i="1" dirty="0">
              <a:solidFill>
                <a:srgbClr val="717171"/>
              </a:solidFill>
            </a:endParaRPr>
          </a:p>
        </p:txBody>
      </p:sp>
      <p:sp>
        <p:nvSpPr>
          <p:cNvPr id="19" name="Rounded Rectangle 18"/>
          <p:cNvSpPr/>
          <p:nvPr/>
        </p:nvSpPr>
        <p:spPr>
          <a:xfrm>
            <a:off x="2027237" y="1524000"/>
            <a:ext cx="1409700" cy="41910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18"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1"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TextBox 22"/>
          <p:cNvSpPr txBox="1"/>
          <p:nvPr/>
        </p:nvSpPr>
        <p:spPr>
          <a:xfrm>
            <a:off x="2230070" y="5879102"/>
            <a:ext cx="838200" cy="169277"/>
          </a:xfrm>
          <a:prstGeom prst="rect">
            <a:avLst/>
          </a:prstGeom>
          <a:noFill/>
        </p:spPr>
        <p:txBody>
          <a:bodyPr wrap="square" lIns="0" tIns="0" rIns="0" bIns="0" rtlCol="0">
            <a:spAutoFit/>
          </a:bodyPr>
          <a:lstStyle/>
          <a:p>
            <a:pPr algn="ctr"/>
            <a:r>
              <a:rPr lang="hu-HU" sz="1100" i="1" dirty="0">
                <a:solidFill>
                  <a:srgbClr val="717171"/>
                </a:solidFill>
              </a:rPr>
              <a:t>(2198)</a:t>
            </a:r>
            <a:endParaRPr lang="en-US" sz="1100" i="1" dirty="0">
              <a:solidFill>
                <a:srgbClr val="717171"/>
              </a:solidFill>
            </a:endParaRPr>
          </a:p>
        </p:txBody>
      </p:sp>
      <p:sp>
        <p:nvSpPr>
          <p:cNvPr id="17" name="TextBox 19">
            <a:extLst>
              <a:ext uri="{FF2B5EF4-FFF2-40B4-BE49-F238E27FC236}">
                <a16:creationId xmlns:a16="http://schemas.microsoft.com/office/drawing/2014/main" xmlns="" id="{A417B258-1FE6-D34B-A5EF-E285B3B2D2CA}"/>
              </a:ext>
            </a:extLst>
          </p:cNvPr>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Tree>
    <p:extLst>
      <p:ext uri="{BB962C8B-B14F-4D97-AF65-F5344CB8AC3E}">
        <p14:creationId xmlns:p14="http://schemas.microsoft.com/office/powerpoint/2010/main" val="402385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¿Cuáles son los motivos para considerar el uso de DIU hormonal? </a:t>
            </a:r>
            <a:endParaRPr lang="es-ES" noProof="0"/>
          </a:p>
        </p:txBody>
      </p:sp>
      <p:sp>
        <p:nvSpPr>
          <p:cNvPr id="5" name="Text Placeholder 4"/>
          <p:cNvSpPr>
            <a:spLocks noGrp="1"/>
          </p:cNvSpPr>
          <p:nvPr>
            <p:ph type="body" sz="quarter" idx="16"/>
          </p:nvPr>
        </p:nvSpPr>
        <p:spPr/>
        <p:txBody>
          <a:bodyPr/>
          <a:lstStyle/>
          <a:p>
            <a:r>
              <a:rPr lang="es-ES" noProof="0" dirty="0" smtClean="0"/>
              <a:t>Además de la contracepción, se aprecia su comodidad (frente al uso de píldoras) y la forma en que puede resolver el sangrado abundante. </a:t>
            </a:r>
            <a:endParaRPr lang="es-ES" noProof="0" dirty="0"/>
          </a:p>
        </p:txBody>
      </p:sp>
      <p:sp>
        <p:nvSpPr>
          <p:cNvPr id="3" name="Text Placeholder 2"/>
          <p:cNvSpPr>
            <a:spLocks noGrp="1"/>
          </p:cNvSpPr>
          <p:nvPr>
            <p:ph type="body" sz="quarter" idx="15"/>
          </p:nvPr>
        </p:nvSpPr>
        <p:spPr/>
        <p:txBody>
          <a:bodyPr/>
          <a:lstStyle/>
          <a:p>
            <a:r>
              <a:rPr lang="es-ES" noProof="0" smtClean="0"/>
              <a:t>B2_B6. ¿Por qué consideraría usar el DIU?</a:t>
            </a:r>
            <a:endParaRPr lang="es-ES" noProof="0"/>
          </a:p>
        </p:txBody>
      </p:sp>
      <p:sp>
        <p:nvSpPr>
          <p:cNvPr id="1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33</a:t>
            </a:fld>
            <a:endParaRPr lang="en-GB">
              <a:solidFill>
                <a:srgbClr val="717171"/>
              </a:solidFill>
            </a:endParaRPr>
          </a:p>
        </p:txBody>
      </p:sp>
      <p:sp>
        <p:nvSpPr>
          <p:cNvPr id="11" name="TextBox 10"/>
          <p:cNvSpPr txBox="1"/>
          <p:nvPr/>
        </p:nvSpPr>
        <p:spPr>
          <a:xfrm>
            <a:off x="379412" y="16002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9" name="TextBox 18"/>
          <p:cNvSpPr txBox="1"/>
          <p:nvPr/>
        </p:nvSpPr>
        <p:spPr>
          <a:xfrm>
            <a:off x="379412" y="5867400"/>
            <a:ext cx="34290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a:t>
            </a:r>
            <a:r>
              <a:rPr lang="hu-HU" sz="1100" i="1" dirty="0">
                <a:solidFill>
                  <a:srgbClr val="717171"/>
                </a:solidFill>
              </a:rPr>
              <a:t>25</a:t>
            </a:r>
            <a:r>
              <a:rPr lang="en-US" sz="1100" i="1" dirty="0">
                <a:solidFill>
                  <a:srgbClr val="717171"/>
                </a:solidFill>
              </a:rPr>
              <a:t>-50 </a:t>
            </a:r>
            <a:r>
              <a:rPr lang="en-US" sz="1100" i="1" dirty="0" err="1">
                <a:solidFill>
                  <a:srgbClr val="717171"/>
                </a:solidFill>
              </a:rPr>
              <a:t>años</a:t>
            </a:r>
            <a:r>
              <a:rPr lang="hu-HU" sz="1100" i="1" dirty="0">
                <a:solidFill>
                  <a:srgbClr val="717171"/>
                </a:solidFill>
              </a:rPr>
              <a:t>, No </a:t>
            </a:r>
            <a:r>
              <a:rPr lang="hu-HU" sz="1100" i="1" dirty="0" err="1">
                <a:solidFill>
                  <a:srgbClr val="717171"/>
                </a:solidFill>
              </a:rPr>
              <a:t>rechazan</a:t>
            </a:r>
            <a:r>
              <a:rPr lang="hu-HU" sz="1100" i="1" dirty="0">
                <a:solidFill>
                  <a:srgbClr val="717171"/>
                </a:solidFill>
              </a:rPr>
              <a:t> e </a:t>
            </a:r>
            <a:r>
              <a:rPr lang="hu-HU" sz="1100" i="1" dirty="0" err="1">
                <a:solidFill>
                  <a:srgbClr val="717171"/>
                </a:solidFill>
              </a:rPr>
              <a:t>uso</a:t>
            </a:r>
            <a:r>
              <a:rPr lang="hu-HU" sz="1100" i="1" dirty="0">
                <a:solidFill>
                  <a:srgbClr val="717171"/>
                </a:solidFill>
              </a:rPr>
              <a:t> del DIU (</a:t>
            </a:r>
            <a:r>
              <a:rPr lang="en-US" sz="1100" i="1" dirty="0">
                <a:solidFill>
                  <a:srgbClr val="717171"/>
                </a:solidFill>
              </a:rPr>
              <a:t>120</a:t>
            </a:r>
            <a:r>
              <a:rPr lang="hu-HU" sz="1100" i="1" dirty="0">
                <a:solidFill>
                  <a:srgbClr val="717171"/>
                </a:solidFill>
              </a:rPr>
              <a:t>)</a:t>
            </a:r>
            <a:endParaRPr lang="en-US" sz="1100" i="1" dirty="0">
              <a:solidFill>
                <a:srgbClr val="71717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369820713"/>
              </p:ext>
            </p:extLst>
          </p:nvPr>
        </p:nvGraphicFramePr>
        <p:xfrm>
          <a:off x="9066212" y="2047876"/>
          <a:ext cx="1828800" cy="373380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414867">
                <a:tc>
                  <a:txBody>
                    <a:bodyPr/>
                    <a:lstStyle/>
                    <a:p>
                      <a:pPr algn="ctr"/>
                      <a:r>
                        <a:rPr lang="en-US" sz="1600" dirty="0">
                          <a:solidFill>
                            <a:schemeClr val="tx1"/>
                          </a:solidFill>
                        </a:rPr>
                        <a:t>42</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14867">
                <a:tc>
                  <a:txBody>
                    <a:bodyPr/>
                    <a:lstStyle/>
                    <a:p>
                      <a:pPr algn="ctr"/>
                      <a:r>
                        <a:rPr lang="en-US" sz="1600" dirty="0">
                          <a:solidFill>
                            <a:schemeClr val="tx1"/>
                          </a:solidFill>
                        </a:rPr>
                        <a:t>34</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867">
                <a:tc>
                  <a:txBody>
                    <a:bodyPr/>
                    <a:lstStyle/>
                    <a:p>
                      <a:pPr algn="ctr"/>
                      <a:r>
                        <a:rPr lang="en-US" sz="1600" dirty="0">
                          <a:solidFill>
                            <a:schemeClr val="tx1"/>
                          </a:solidFill>
                        </a:rPr>
                        <a:t>16</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4867">
                <a:tc>
                  <a:txBody>
                    <a:bodyPr/>
                    <a:lstStyle/>
                    <a:p>
                      <a:pPr algn="ctr"/>
                      <a:r>
                        <a:rPr lang="en-US" sz="1600" dirty="0">
                          <a:solidFill>
                            <a:schemeClr val="tx1"/>
                          </a:solidFill>
                        </a:rPr>
                        <a:t>18</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4867">
                <a:tc>
                  <a:txBody>
                    <a:bodyPr/>
                    <a:lstStyle/>
                    <a:p>
                      <a:pPr algn="ctr"/>
                      <a:r>
                        <a:rPr lang="en-US" sz="1600" dirty="0">
                          <a:solidFill>
                            <a:schemeClr val="tx1"/>
                          </a:solidFill>
                        </a:rPr>
                        <a:t>10</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4867">
                <a:tc>
                  <a:txBody>
                    <a:bodyPr/>
                    <a:lstStyle/>
                    <a:p>
                      <a:pPr algn="ctr"/>
                      <a:r>
                        <a:rPr lang="en-US" sz="1600" dirty="0">
                          <a:solidFill>
                            <a:schemeClr val="tx1"/>
                          </a:solidFill>
                        </a:rPr>
                        <a:t>9</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4867">
                <a:tc>
                  <a:txBody>
                    <a:bodyPr/>
                    <a:lstStyle/>
                    <a:p>
                      <a:pPr algn="ctr"/>
                      <a:r>
                        <a:rPr lang="en-US" sz="1600" dirty="0">
                          <a:solidFill>
                            <a:schemeClr val="tx1"/>
                          </a:solidFill>
                        </a:rPr>
                        <a:t>8</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4867">
                <a:tc>
                  <a:txBody>
                    <a:bodyPr/>
                    <a:lstStyle/>
                    <a:p>
                      <a:pPr algn="ctr"/>
                      <a:r>
                        <a:rPr lang="en-US" sz="1600" dirty="0">
                          <a:solidFill>
                            <a:schemeClr val="tx1"/>
                          </a:solidFill>
                        </a:rPr>
                        <a:t>3</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4867">
                <a:tc>
                  <a:txBody>
                    <a:bodyPr/>
                    <a:lstStyle/>
                    <a:p>
                      <a:pPr algn="ctr"/>
                      <a:r>
                        <a:rPr lang="en-US" sz="1600" dirty="0">
                          <a:solidFill>
                            <a:schemeClr val="tx1"/>
                          </a:solidFill>
                        </a:rPr>
                        <a:t>8</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22" name="TextBox 21"/>
          <p:cNvSpPr txBox="1"/>
          <p:nvPr/>
        </p:nvSpPr>
        <p:spPr>
          <a:xfrm>
            <a:off x="8990012" y="1277779"/>
            <a:ext cx="2005780" cy="589360"/>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sp>
        <p:nvSpPr>
          <p:cNvPr id="23" name="TextBox 22"/>
          <p:cNvSpPr txBox="1"/>
          <p:nvPr/>
        </p:nvSpPr>
        <p:spPr>
          <a:xfrm>
            <a:off x="5180012" y="1561861"/>
            <a:ext cx="2743200" cy="343139"/>
          </a:xfrm>
          <a:prstGeom prst="rect">
            <a:avLst/>
          </a:prstGeom>
          <a:noFill/>
        </p:spPr>
        <p:txBody>
          <a:bodyPr wrap="square" lIns="47990" tIns="47990" rIns="47990" bIns="47990" rtlCol="0" anchor="b" anchorCtr="0">
            <a:spAutoFit/>
          </a:bodyPr>
          <a:lstStyle/>
          <a:p>
            <a:pPr algn="ctr"/>
            <a:r>
              <a:rPr lang="hu-HU" sz="1600" dirty="0">
                <a:solidFill>
                  <a:srgbClr val="717171"/>
                </a:solidFill>
              </a:rPr>
              <a:t>No rechazan </a:t>
            </a:r>
            <a:r>
              <a:rPr lang="hu-HU" sz="1600" dirty="0" smtClean="0">
                <a:solidFill>
                  <a:srgbClr val="717171"/>
                </a:solidFill>
              </a:rPr>
              <a:t>e</a:t>
            </a:r>
            <a:r>
              <a:rPr lang="es-ES_tradnl" sz="1600" dirty="0" smtClean="0">
                <a:solidFill>
                  <a:srgbClr val="717171"/>
                </a:solidFill>
              </a:rPr>
              <a:t>l</a:t>
            </a:r>
            <a:r>
              <a:rPr lang="hu-HU" sz="1600" dirty="0" smtClean="0">
                <a:solidFill>
                  <a:srgbClr val="717171"/>
                </a:solidFill>
              </a:rPr>
              <a:t> </a:t>
            </a:r>
            <a:r>
              <a:rPr lang="hu-HU" sz="1600" dirty="0">
                <a:solidFill>
                  <a:srgbClr val="717171"/>
                </a:solidFill>
              </a:rPr>
              <a:t>uso del DIU </a:t>
            </a:r>
          </a:p>
        </p:txBody>
      </p:sp>
      <p:graphicFrame>
        <p:nvGraphicFramePr>
          <p:cNvPr id="24" name="Content Placeholder 30"/>
          <p:cNvGraphicFramePr>
            <a:graphicFrameLocks/>
          </p:cNvGraphicFramePr>
          <p:nvPr>
            <p:extLst>
              <p:ext uri="{D42A27DB-BD31-4B8C-83A1-F6EECF244321}">
                <p14:modId xmlns:p14="http://schemas.microsoft.com/office/powerpoint/2010/main" val="228658083"/>
              </p:ext>
            </p:extLst>
          </p:nvPr>
        </p:nvGraphicFramePr>
        <p:xfrm>
          <a:off x="531812" y="1905000"/>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704012" y="5867400"/>
            <a:ext cx="3429000" cy="169277"/>
          </a:xfrm>
          <a:prstGeom prst="rect">
            <a:avLst/>
          </a:prstGeom>
          <a:noFill/>
        </p:spPr>
        <p:txBody>
          <a:bodyPr wrap="square" lIns="0" tIns="0" rIns="0" bIns="0" rtlCol="0">
            <a:spAutoFit/>
          </a:bodyPr>
          <a:lstStyle/>
          <a:p>
            <a:pPr algn="r"/>
            <a:r>
              <a:rPr lang="hu-HU" sz="1100" i="1" dirty="0">
                <a:solidFill>
                  <a:srgbClr val="717171"/>
                </a:solidFill>
              </a:rPr>
              <a:t>(737)</a:t>
            </a:r>
            <a:endParaRPr lang="en-US" sz="1100" i="1" dirty="0">
              <a:solidFill>
                <a:srgbClr val="717171"/>
              </a:solidFill>
            </a:endParaRPr>
          </a:p>
        </p:txBody>
      </p:sp>
    </p:spTree>
    <p:extLst>
      <p:ext uri="{BB962C8B-B14F-4D97-AF65-F5344CB8AC3E}">
        <p14:creationId xmlns:p14="http://schemas.microsoft.com/office/powerpoint/2010/main" val="31005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Razones por las que rechazar el uso del DIU hormonal </a:t>
            </a:r>
            <a:endParaRPr lang="es-ES" noProof="0"/>
          </a:p>
        </p:txBody>
      </p:sp>
      <p:sp>
        <p:nvSpPr>
          <p:cNvPr id="5" name="Text Placeholder 4"/>
          <p:cNvSpPr>
            <a:spLocks noGrp="1"/>
          </p:cNvSpPr>
          <p:nvPr>
            <p:ph type="body" sz="quarter" idx="16"/>
          </p:nvPr>
        </p:nvSpPr>
        <p:spPr/>
        <p:txBody>
          <a:bodyPr/>
          <a:lstStyle/>
          <a:p>
            <a:r>
              <a:rPr lang="es-ES" noProof="0" dirty="0" smtClean="0"/>
              <a:t>La aportación de hormonas y la sensación de tener “un cuerpo extraño” son los motivos principales para rechazar el uso del DIU hormonal. Para aquellas que no son usuarias de la píldora, que contenga hormonas, supone una barrera clave. </a:t>
            </a:r>
            <a:endParaRPr lang="es-ES" noProof="0" dirty="0"/>
          </a:p>
        </p:txBody>
      </p:sp>
      <p:sp>
        <p:nvSpPr>
          <p:cNvPr id="3" name="Text Placeholder 2"/>
          <p:cNvSpPr>
            <a:spLocks noGrp="1"/>
          </p:cNvSpPr>
          <p:nvPr>
            <p:ph type="body" sz="quarter" idx="15"/>
          </p:nvPr>
        </p:nvSpPr>
        <p:spPr/>
        <p:txBody>
          <a:bodyPr/>
          <a:lstStyle/>
          <a:p>
            <a:r>
              <a:rPr lang="es-ES" noProof="0"/>
              <a:t>B2_B56. ¿Por qué no usarías anticonceptivos intrauterinos en el futuro?</a:t>
            </a:r>
          </a:p>
        </p:txBody>
      </p:sp>
      <p:sp>
        <p:nvSpPr>
          <p:cNvPr id="24"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34</a:t>
            </a:fld>
            <a:endParaRPr lang="en-GB">
              <a:solidFill>
                <a:srgbClr val="717171"/>
              </a:solidFill>
            </a:endParaRPr>
          </a:p>
        </p:txBody>
      </p:sp>
      <p:sp>
        <p:nvSpPr>
          <p:cNvPr id="11" name="TextBox 10"/>
          <p:cNvSpPr txBox="1"/>
          <p:nvPr/>
        </p:nvSpPr>
        <p:spPr>
          <a:xfrm>
            <a:off x="350843" y="1819375"/>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2" name="TextBox 11"/>
          <p:cNvSpPr txBox="1"/>
          <p:nvPr/>
        </p:nvSpPr>
        <p:spPr>
          <a:xfrm>
            <a:off x="379412" y="5867400"/>
            <a:ext cx="34290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a:t>
            </a:r>
            <a:r>
              <a:rPr lang="hu-HU" sz="1100" i="1" dirty="0">
                <a:solidFill>
                  <a:srgbClr val="717171"/>
                </a:solidFill>
              </a:rPr>
              <a:t>25</a:t>
            </a:r>
            <a:r>
              <a:rPr lang="en-US" sz="1100" i="1" dirty="0">
                <a:solidFill>
                  <a:srgbClr val="717171"/>
                </a:solidFill>
              </a:rPr>
              <a:t>-50 </a:t>
            </a:r>
            <a:r>
              <a:rPr lang="en-US" sz="1100" i="1" dirty="0" err="1">
                <a:solidFill>
                  <a:srgbClr val="717171"/>
                </a:solidFill>
              </a:rPr>
              <a:t>años</a:t>
            </a:r>
            <a:r>
              <a:rPr lang="hu-HU" sz="1100" i="1" dirty="0">
                <a:solidFill>
                  <a:srgbClr val="717171"/>
                </a:solidFill>
              </a:rPr>
              <a:t>, </a:t>
            </a:r>
            <a:r>
              <a:rPr lang="hu-HU" sz="1100" i="1" dirty="0" err="1">
                <a:solidFill>
                  <a:srgbClr val="717171"/>
                </a:solidFill>
              </a:rPr>
              <a:t>rechazan</a:t>
            </a:r>
            <a:r>
              <a:rPr lang="hu-HU" sz="1100" i="1" dirty="0">
                <a:solidFill>
                  <a:srgbClr val="717171"/>
                </a:solidFill>
              </a:rPr>
              <a:t> el </a:t>
            </a:r>
            <a:r>
              <a:rPr lang="hu-HU" sz="1100" i="1" dirty="0" err="1">
                <a:solidFill>
                  <a:srgbClr val="717171"/>
                </a:solidFill>
              </a:rPr>
              <a:t>uso</a:t>
            </a:r>
            <a:r>
              <a:rPr lang="hu-HU" sz="1100" i="1" dirty="0">
                <a:solidFill>
                  <a:srgbClr val="717171"/>
                </a:solidFill>
              </a:rPr>
              <a:t> del DIU (</a:t>
            </a:r>
            <a:r>
              <a:rPr lang="en-US" sz="1100" i="1" dirty="0">
                <a:solidFill>
                  <a:srgbClr val="717171"/>
                </a:solidFill>
              </a:rPr>
              <a:t>118</a:t>
            </a:r>
            <a:r>
              <a:rPr lang="hu-HU" sz="1100" i="1" dirty="0">
                <a:solidFill>
                  <a:srgbClr val="717171"/>
                </a:solidFill>
              </a:rPr>
              <a:t>)</a:t>
            </a:r>
            <a:endParaRPr lang="en-US" sz="1100" i="1" dirty="0">
              <a:solidFill>
                <a:srgbClr val="71717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654596867"/>
              </p:ext>
            </p:extLst>
          </p:nvPr>
        </p:nvGraphicFramePr>
        <p:xfrm>
          <a:off x="9066212" y="2047876"/>
          <a:ext cx="1828800" cy="373380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414867">
                <a:tc>
                  <a:txBody>
                    <a:bodyPr/>
                    <a:lstStyle/>
                    <a:p>
                      <a:pPr algn="ctr"/>
                      <a:r>
                        <a:rPr lang="en-US" sz="1600" dirty="0">
                          <a:solidFill>
                            <a:schemeClr val="tx1"/>
                          </a:solidFill>
                        </a:rPr>
                        <a:t>36</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14867">
                <a:tc>
                  <a:txBody>
                    <a:bodyPr/>
                    <a:lstStyle/>
                    <a:p>
                      <a:pPr algn="ctr"/>
                      <a:r>
                        <a:rPr lang="en-US" sz="1600" dirty="0">
                          <a:solidFill>
                            <a:schemeClr val="tx1"/>
                          </a:solidFill>
                        </a:rPr>
                        <a:t>35</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867">
                <a:tc>
                  <a:txBody>
                    <a:bodyPr/>
                    <a:lstStyle/>
                    <a:p>
                      <a:pPr algn="ctr"/>
                      <a:r>
                        <a:rPr lang="en-US" sz="1600" dirty="0">
                          <a:solidFill>
                            <a:schemeClr val="tx1"/>
                          </a:solidFill>
                        </a:rPr>
                        <a:t>11</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4867">
                <a:tc>
                  <a:txBody>
                    <a:bodyPr/>
                    <a:lstStyle/>
                    <a:p>
                      <a:pPr algn="ctr"/>
                      <a:r>
                        <a:rPr lang="en-US" sz="1600" dirty="0">
                          <a:solidFill>
                            <a:schemeClr val="tx1"/>
                          </a:solidFill>
                        </a:rPr>
                        <a:t>8</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4867">
                <a:tc>
                  <a:txBody>
                    <a:bodyPr/>
                    <a:lstStyle/>
                    <a:p>
                      <a:pPr algn="ctr"/>
                      <a:r>
                        <a:rPr lang="en-US" sz="1600" dirty="0">
                          <a:solidFill>
                            <a:schemeClr val="tx1"/>
                          </a:solidFill>
                        </a:rPr>
                        <a:t>8</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4867">
                <a:tc>
                  <a:txBody>
                    <a:bodyPr/>
                    <a:lstStyle/>
                    <a:p>
                      <a:pPr algn="ctr"/>
                      <a:r>
                        <a:rPr lang="en-US" sz="1600" dirty="0">
                          <a:solidFill>
                            <a:schemeClr val="tx1"/>
                          </a:solidFill>
                        </a:rPr>
                        <a:t>3</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4867">
                <a:tc>
                  <a:txBody>
                    <a:bodyPr/>
                    <a:lstStyle/>
                    <a:p>
                      <a:pPr algn="ctr"/>
                      <a:r>
                        <a:rPr lang="en-US" sz="1600" dirty="0">
                          <a:solidFill>
                            <a:schemeClr val="tx1"/>
                          </a:solidFill>
                        </a:rPr>
                        <a:t>5</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4867">
                <a:tc>
                  <a:txBody>
                    <a:bodyPr/>
                    <a:lstStyle/>
                    <a:p>
                      <a:pPr algn="ctr"/>
                      <a:r>
                        <a:rPr lang="en-US" sz="1600" dirty="0">
                          <a:solidFill>
                            <a:schemeClr val="tx1"/>
                          </a:solidFill>
                        </a:rPr>
                        <a:t>7</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4867">
                <a:tc>
                  <a:txBody>
                    <a:bodyPr/>
                    <a:lstStyle/>
                    <a:p>
                      <a:pPr algn="ctr"/>
                      <a:r>
                        <a:rPr lang="en-US" sz="1600" dirty="0">
                          <a:solidFill>
                            <a:schemeClr val="tx1"/>
                          </a:solidFill>
                        </a:rPr>
                        <a:t>33</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16" name="TextBox 15"/>
          <p:cNvSpPr txBox="1"/>
          <p:nvPr/>
        </p:nvSpPr>
        <p:spPr>
          <a:xfrm>
            <a:off x="8913812" y="1524000"/>
            <a:ext cx="220980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sp>
        <p:nvSpPr>
          <p:cNvPr id="17" name="TextBox 16"/>
          <p:cNvSpPr txBox="1"/>
          <p:nvPr/>
        </p:nvSpPr>
        <p:spPr>
          <a:xfrm>
            <a:off x="5103812" y="1524000"/>
            <a:ext cx="2438400" cy="343139"/>
          </a:xfrm>
          <a:prstGeom prst="rect">
            <a:avLst/>
          </a:prstGeom>
          <a:noFill/>
        </p:spPr>
        <p:txBody>
          <a:bodyPr wrap="square" lIns="47990" tIns="47990" rIns="47990" bIns="47990" rtlCol="0" anchor="b" anchorCtr="0">
            <a:spAutoFit/>
          </a:bodyPr>
          <a:lstStyle/>
          <a:p>
            <a:pPr algn="ctr"/>
            <a:r>
              <a:rPr lang="hu-HU" sz="1600" dirty="0" err="1">
                <a:solidFill>
                  <a:srgbClr val="717171"/>
                </a:solidFill>
              </a:rPr>
              <a:t>Rechazan</a:t>
            </a:r>
            <a:r>
              <a:rPr lang="hu-HU" sz="1600" dirty="0">
                <a:solidFill>
                  <a:srgbClr val="717171"/>
                </a:solidFill>
              </a:rPr>
              <a:t> el </a:t>
            </a:r>
            <a:r>
              <a:rPr lang="hu-HU" sz="1600" dirty="0" err="1">
                <a:solidFill>
                  <a:srgbClr val="717171"/>
                </a:solidFill>
              </a:rPr>
              <a:t>uso</a:t>
            </a:r>
            <a:r>
              <a:rPr lang="hu-HU" sz="1600" dirty="0">
                <a:solidFill>
                  <a:srgbClr val="717171"/>
                </a:solidFill>
              </a:rPr>
              <a:t> del DIU </a:t>
            </a:r>
          </a:p>
        </p:txBody>
      </p:sp>
      <p:graphicFrame>
        <p:nvGraphicFramePr>
          <p:cNvPr id="18" name="Content Placeholder 30"/>
          <p:cNvGraphicFramePr>
            <a:graphicFrameLocks/>
          </p:cNvGraphicFramePr>
          <p:nvPr>
            <p:extLst>
              <p:ext uri="{D42A27DB-BD31-4B8C-83A1-F6EECF244321}">
                <p14:modId xmlns:p14="http://schemas.microsoft.com/office/powerpoint/2010/main" val="2116231704"/>
              </p:ext>
            </p:extLst>
          </p:nvPr>
        </p:nvGraphicFramePr>
        <p:xfrm>
          <a:off x="531812" y="1905000"/>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9"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0" name="TextBox 19"/>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1"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2" name="RedDown"/>
          <p:cNvSpPr>
            <a:spLocks noChangeShapeType="1"/>
          </p:cNvSpPr>
          <p:nvPr/>
        </p:nvSpPr>
        <p:spPr bwMode="auto">
          <a:xfrm rot="10800000" flipV="1">
            <a:off x="5789613" y="510540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Rounded Rectangle 14">
            <a:extLst>
              <a:ext uri="{FF2B5EF4-FFF2-40B4-BE49-F238E27FC236}">
                <a16:creationId xmlns:a16="http://schemas.microsoft.com/office/drawing/2014/main" xmlns="" id="{C5B592F4-B22F-4560-8FE6-30F7ADBE2314}"/>
              </a:ext>
            </a:extLst>
          </p:cNvPr>
          <p:cNvSpPr/>
          <p:nvPr/>
        </p:nvSpPr>
        <p:spPr>
          <a:xfrm>
            <a:off x="7769224" y="1867138"/>
            <a:ext cx="1754188" cy="799861"/>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hu-HU" sz="900" dirty="0" smtClean="0">
                <a:solidFill>
                  <a:srgbClr val="717171">
                    <a:lumMod val="50000"/>
                  </a:srgbClr>
                </a:solidFill>
              </a:rPr>
              <a:t>Usuari</a:t>
            </a:r>
            <a:r>
              <a:rPr lang="es-ES_tradnl" sz="900" dirty="0" smtClean="0">
                <a:solidFill>
                  <a:srgbClr val="717171">
                    <a:lumMod val="50000"/>
                  </a:srgbClr>
                </a:solidFill>
              </a:rPr>
              <a:t>a </a:t>
            </a:r>
            <a:r>
              <a:rPr lang="hu-HU" sz="900" dirty="0" smtClean="0">
                <a:solidFill>
                  <a:srgbClr val="717171">
                    <a:lumMod val="50000"/>
                  </a:srgbClr>
                </a:solidFill>
              </a:rPr>
              <a:t>de </a:t>
            </a:r>
            <a:r>
              <a:rPr lang="es-ES_tradnl" sz="900" dirty="0" smtClean="0">
                <a:solidFill>
                  <a:srgbClr val="717171">
                    <a:lumMod val="50000"/>
                  </a:srgbClr>
                </a:solidFill>
              </a:rPr>
              <a:t>preservativo: </a:t>
            </a:r>
            <a:r>
              <a:rPr lang="hu-HU" sz="900" dirty="0" smtClean="0">
                <a:solidFill>
                  <a:srgbClr val="717171">
                    <a:lumMod val="50000"/>
                  </a:srgbClr>
                </a:solidFill>
              </a:rPr>
              <a:t>59%</a:t>
            </a:r>
            <a:endParaRPr lang="es-ES_tradnl" sz="900" dirty="0" smtClean="0">
              <a:solidFill>
                <a:srgbClr val="717171">
                  <a:lumMod val="50000"/>
                </a:srgbClr>
              </a:solidFill>
            </a:endParaRPr>
          </a:p>
          <a:p>
            <a:pPr algn="ctr"/>
            <a:r>
              <a:rPr lang="hu-HU" sz="900" dirty="0" smtClean="0">
                <a:solidFill>
                  <a:srgbClr val="717171">
                    <a:lumMod val="50000"/>
                  </a:srgbClr>
                </a:solidFill>
              </a:rPr>
              <a:t>Usuari</a:t>
            </a:r>
            <a:r>
              <a:rPr lang="es-ES_tradnl" sz="900" dirty="0" smtClean="0">
                <a:solidFill>
                  <a:srgbClr val="717171">
                    <a:lumMod val="50000"/>
                  </a:srgbClr>
                </a:solidFill>
              </a:rPr>
              <a:t>a</a:t>
            </a:r>
            <a:r>
              <a:rPr lang="hu-HU" sz="900" dirty="0" smtClean="0">
                <a:solidFill>
                  <a:srgbClr val="717171">
                    <a:lumMod val="50000"/>
                  </a:srgbClr>
                </a:solidFill>
              </a:rPr>
              <a:t> </a:t>
            </a:r>
            <a:r>
              <a:rPr lang="hu-HU" sz="900" dirty="0">
                <a:solidFill>
                  <a:srgbClr val="717171">
                    <a:lumMod val="50000"/>
                  </a:srgbClr>
                </a:solidFill>
              </a:rPr>
              <a:t>de píldora: 20%,</a:t>
            </a:r>
          </a:p>
          <a:p>
            <a:pPr algn="ctr"/>
            <a:r>
              <a:rPr lang="hu-HU" sz="900" dirty="0">
                <a:solidFill>
                  <a:srgbClr val="FF0000"/>
                </a:solidFill>
              </a:rPr>
              <a:t>- BAJA BASE</a:t>
            </a:r>
            <a:endParaRPr lang="en-US" sz="1000" dirty="0">
              <a:solidFill>
                <a:srgbClr val="FF0000"/>
              </a:solidFill>
            </a:endParaRPr>
          </a:p>
        </p:txBody>
      </p:sp>
      <p:sp>
        <p:nvSpPr>
          <p:cNvPr id="25" name="TextBox 24"/>
          <p:cNvSpPr txBox="1"/>
          <p:nvPr/>
        </p:nvSpPr>
        <p:spPr>
          <a:xfrm>
            <a:off x="6704012" y="5793372"/>
            <a:ext cx="3429000" cy="169277"/>
          </a:xfrm>
          <a:prstGeom prst="rect">
            <a:avLst/>
          </a:prstGeom>
          <a:noFill/>
        </p:spPr>
        <p:txBody>
          <a:bodyPr wrap="square" lIns="0" tIns="0" rIns="0" bIns="0" rtlCol="0">
            <a:spAutoFit/>
          </a:bodyPr>
          <a:lstStyle/>
          <a:p>
            <a:pPr algn="r"/>
            <a:r>
              <a:rPr lang="hu-HU" sz="1100" i="1" dirty="0">
                <a:solidFill>
                  <a:srgbClr val="717171"/>
                </a:solidFill>
              </a:rPr>
              <a:t>(832)</a:t>
            </a:r>
            <a:endParaRPr lang="en-US" sz="1100" i="1" dirty="0">
              <a:solidFill>
                <a:srgbClr val="717171"/>
              </a:solidFill>
            </a:endParaRPr>
          </a:p>
        </p:txBody>
      </p:sp>
    </p:spTree>
    <p:extLst>
      <p:ext uri="{BB962C8B-B14F-4D97-AF65-F5344CB8AC3E}">
        <p14:creationId xmlns:p14="http://schemas.microsoft.com/office/powerpoint/2010/main" val="297072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33DB175-6262-4DFC-944B-50CABE26238D}"/>
              </a:ext>
            </a:extLst>
          </p:cNvPr>
          <p:cNvSpPr>
            <a:spLocks noGrp="1"/>
          </p:cNvSpPr>
          <p:nvPr>
            <p:ph type="title"/>
          </p:nvPr>
        </p:nvSpPr>
        <p:spPr/>
        <p:txBody>
          <a:bodyPr/>
          <a:lstStyle/>
          <a:p>
            <a:r>
              <a:rPr lang="es-ES" noProof="0" dirty="0" smtClean="0"/>
              <a:t>Conclusiones sobre anticoncepción intrauterina y oral </a:t>
            </a:r>
            <a:endParaRPr lang="es-ES" noProof="0" dirty="0"/>
          </a:p>
        </p:txBody>
      </p:sp>
      <p:sp>
        <p:nvSpPr>
          <p:cNvPr id="6" name="Text Placeholder 5">
            <a:extLst>
              <a:ext uri="{FF2B5EF4-FFF2-40B4-BE49-F238E27FC236}">
                <a16:creationId xmlns:a16="http://schemas.microsoft.com/office/drawing/2014/main" xmlns="" id="{A620DBDB-F1C6-4422-AE14-52E5A9710A2A}"/>
              </a:ext>
            </a:extLst>
          </p:cNvPr>
          <p:cNvSpPr>
            <a:spLocks noGrp="1"/>
          </p:cNvSpPr>
          <p:nvPr>
            <p:ph type="body" sz="quarter" idx="16"/>
          </p:nvPr>
        </p:nvSpPr>
        <p:spPr/>
        <p:txBody>
          <a:bodyPr/>
          <a:lstStyle/>
          <a:p>
            <a:r>
              <a:rPr lang="es-ES" sz="1600" noProof="0" dirty="0" smtClean="0"/>
              <a:t>Incluso sabiendo que existen varios métodos alternativos, aparte de los métodos principales (preservativo y píldora) apenas se utilizan. El miedo a los efectos secundarios es más alto en España que en cualquier otro país, y el consejo médico a la hora de buscar asesoramiento es clave.  El rechazo se incrementa con la edad, mientras que los que sí los eligen aprecian sus beneficios y su efectividad ante la detención del sangrado. Existe una alta tasa de mujeres indecisas.</a:t>
            </a:r>
            <a:endParaRPr lang="es-ES" sz="1600" noProof="0" dirty="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35</a:t>
            </a:fld>
            <a:endParaRPr lang="en-GB">
              <a:solidFill>
                <a:srgbClr val="717171"/>
              </a:solidFill>
            </a:endParaRPr>
          </a:p>
        </p:txBody>
      </p:sp>
      <p:sp>
        <p:nvSpPr>
          <p:cNvPr id="5" name="4 Rectángulo"/>
          <p:cNvSpPr/>
          <p:nvPr/>
        </p:nvSpPr>
        <p:spPr>
          <a:xfrm>
            <a:off x="288372" y="1981200"/>
            <a:ext cx="11582400" cy="4154984"/>
          </a:xfrm>
          <a:prstGeom prst="rect">
            <a:avLst/>
          </a:prstGeom>
        </p:spPr>
        <p:txBody>
          <a:bodyPr wrap="square">
            <a:spAutoFit/>
          </a:bodyPr>
          <a:lstStyle/>
          <a:p>
            <a:r>
              <a:rPr lang="es-ES" sz="1200" dirty="0" smtClean="0">
                <a:solidFill>
                  <a:srgbClr val="717171"/>
                </a:solidFill>
              </a:rPr>
              <a:t>La anticoncepción – tanto por su seguridad como por salud – es extremadamente importante entre las más jóvenes, después el interés disminuye. Los preservativos y la píldora anticonceptiva son los métodos a los que más se recurre, mientras que el uso de otros métodos es bajo. Las más jóvenes están menos familiarizadas con otros métodos – excepto la píldora de emergencia. Los preservativos y la píldora anticonceptiva son los más usados por debajo de los 29 años, y un tercio de las mujeres de más de 29 años no utilizan métodos anticonceptivos. </a:t>
            </a:r>
          </a:p>
          <a:p>
            <a:endParaRPr lang="es-ES" sz="1200" dirty="0" smtClean="0">
              <a:solidFill>
                <a:srgbClr val="717171"/>
              </a:solidFill>
            </a:endParaRPr>
          </a:p>
          <a:p>
            <a:pPr marL="285750" indent="-285750">
              <a:buFont typeface="Arial" panose="020B0604020202020204" pitchFamily="34" charset="0"/>
              <a:buChar char="•"/>
            </a:pPr>
            <a:r>
              <a:rPr lang="es-ES" sz="1200" dirty="0" smtClean="0">
                <a:solidFill>
                  <a:srgbClr val="717171"/>
                </a:solidFill>
              </a:rPr>
              <a:t>Únicamente alrededor de la mitad de las </a:t>
            </a:r>
            <a:r>
              <a:rPr lang="es-ES" sz="1200" dirty="0"/>
              <a:t>usuarias </a:t>
            </a:r>
            <a:r>
              <a:rPr lang="es-ES" sz="1200" dirty="0" smtClean="0">
                <a:solidFill>
                  <a:srgbClr val="717171"/>
                </a:solidFill>
              </a:rPr>
              <a:t>de la píldora están contentas con su elección. Ellas consideran los métodos anticonceptivos orales efectivos y fiables. La seguridad es el segundo motivo </a:t>
            </a:r>
            <a:r>
              <a:rPr lang="es-ES" sz="1200" dirty="0">
                <a:solidFill>
                  <a:srgbClr val="717171"/>
                </a:solidFill>
              </a:rPr>
              <a:t>más importante.  Que no causen problemas hormonales y la </a:t>
            </a:r>
            <a:r>
              <a:rPr lang="es-ES" sz="1200" dirty="0" smtClean="0">
                <a:solidFill>
                  <a:srgbClr val="717171"/>
                </a:solidFill>
              </a:rPr>
              <a:t>comodidad son </a:t>
            </a:r>
            <a:r>
              <a:rPr lang="es-ES" sz="1200" dirty="0">
                <a:solidFill>
                  <a:srgbClr val="717171"/>
                </a:solidFill>
              </a:rPr>
              <a:t>los motivos menos importantes para </a:t>
            </a:r>
            <a:r>
              <a:rPr lang="es-ES" sz="1200" dirty="0" smtClean="0">
                <a:solidFill>
                  <a:srgbClr val="717171"/>
                </a:solidFill>
              </a:rPr>
              <a:t>ellas </a:t>
            </a:r>
            <a:r>
              <a:rPr lang="es-ES" sz="1200" dirty="0">
                <a:solidFill>
                  <a:srgbClr val="717171"/>
                </a:solidFill>
              </a:rPr>
              <a:t>(una parte de ellas están dispuesta a tolerar algunos inconvenientes por seguridad y para evitar efectos secundarios). </a:t>
            </a:r>
          </a:p>
          <a:p>
            <a:pPr marL="285750" indent="-285750">
              <a:buFont typeface="Arial" panose="020B0604020202020204" pitchFamily="34" charset="0"/>
              <a:buChar char="•"/>
            </a:pPr>
            <a:r>
              <a:rPr lang="es-ES" sz="1200" dirty="0">
                <a:solidFill>
                  <a:srgbClr val="717171"/>
                </a:solidFill>
              </a:rPr>
              <a:t>Las mujeres españolas, especialmente las usuarias del </a:t>
            </a:r>
            <a:r>
              <a:rPr lang="es-ES" sz="1200" dirty="0" smtClean="0">
                <a:solidFill>
                  <a:srgbClr val="717171"/>
                </a:solidFill>
              </a:rPr>
              <a:t>preservativo tienen más miedo a sufrir efectos secundarios provocados por los anticonceptivos hormonales que el promedio de los países. Prefieren tolerar los posibles “inconvenientes” del uso del preservativo. </a:t>
            </a:r>
          </a:p>
          <a:p>
            <a:pPr marL="285750" indent="-285750">
              <a:buFont typeface="Arial" panose="020B0604020202020204" pitchFamily="34" charset="0"/>
              <a:buChar char="•"/>
            </a:pPr>
            <a:endParaRPr lang="es-ES" sz="1200" dirty="0" smtClean="0">
              <a:solidFill>
                <a:srgbClr val="717171"/>
              </a:solidFill>
            </a:endParaRPr>
          </a:p>
          <a:p>
            <a:r>
              <a:rPr lang="es-ES" sz="1200" dirty="0" smtClean="0">
                <a:solidFill>
                  <a:srgbClr val="717171"/>
                </a:solidFill>
              </a:rPr>
              <a:t>La mitad de las mujeres españolas confían en el consejo de un profesional médico, y esta proporción se duplica en el caso de las usuarias de píldora, donde la influencia de los ginecólogos está muy por encima del promedio europeo.</a:t>
            </a:r>
          </a:p>
          <a:p>
            <a:endParaRPr lang="es-ES" sz="1200" dirty="0" smtClean="0">
              <a:solidFill>
                <a:srgbClr val="717171"/>
              </a:solidFill>
            </a:endParaRPr>
          </a:p>
          <a:p>
            <a:r>
              <a:rPr lang="es-ES" sz="1200" dirty="0" smtClean="0">
                <a:solidFill>
                  <a:srgbClr val="717171"/>
                </a:solidFill>
              </a:rPr>
              <a:t>Tolerar la interrupción durante el sexo </a:t>
            </a:r>
            <a:r>
              <a:rPr lang="es-ES" sz="1200" dirty="0">
                <a:solidFill>
                  <a:srgbClr val="717171"/>
                </a:solidFill>
              </a:rPr>
              <a:t>(la interferencia con las relaciones sexuales</a:t>
            </a:r>
            <a:r>
              <a:rPr lang="es-ES" sz="1200" dirty="0" smtClean="0">
                <a:solidFill>
                  <a:srgbClr val="717171"/>
                </a:solidFill>
              </a:rPr>
              <a:t>) y la pérdida de la libido no son factores clave para elegir un método anticonceptivo, pero las mujeres españolas (especialmente las que consumen de la píldora anticonceptiva) no se quieren enfrentar a estos problemas.</a:t>
            </a:r>
          </a:p>
          <a:p>
            <a:endParaRPr lang="es-ES" sz="1200" dirty="0" smtClean="0">
              <a:solidFill>
                <a:srgbClr val="717171"/>
              </a:solidFill>
            </a:endParaRPr>
          </a:p>
          <a:p>
            <a:r>
              <a:rPr lang="es-ES" sz="1200" dirty="0" smtClean="0">
                <a:solidFill>
                  <a:srgbClr val="717171"/>
                </a:solidFill>
              </a:rPr>
              <a:t>La alta tasa de quienes rechazan el DIU hormonal es incluso mayor que la tasa de mujeres indecisas. La incertidumbre se acaba convirtiendo, con la edad, en rechazo.</a:t>
            </a:r>
          </a:p>
          <a:p>
            <a:endParaRPr lang="es-ES" sz="1200" dirty="0" smtClean="0">
              <a:solidFill>
                <a:srgbClr val="717171"/>
              </a:solidFill>
            </a:endParaRPr>
          </a:p>
          <a:p>
            <a:r>
              <a:rPr lang="es-ES" sz="1200" dirty="0" smtClean="0">
                <a:solidFill>
                  <a:srgbClr val="717171"/>
                </a:solidFill>
              </a:rPr>
              <a:t>El aporte hormonal y la sensación de estar introduciendo un “cuerpo extraño” son los motivos principales por los que no se usa el DIU hormonal. Para aquellas que no son usuarias de la píldora anticonceptiva,  el aporte de hormonas supone una barrera clave. Aquellas que sí lo aceptan, aprecian su comodidad (frente al uso de la píldora) y la efectividad que tienen frente a un sagrado abundante.</a:t>
            </a:r>
            <a:endParaRPr lang="es-ES" sz="1200" dirty="0">
              <a:solidFill>
                <a:srgbClr val="717171"/>
              </a:solidFill>
            </a:endParaRPr>
          </a:p>
        </p:txBody>
      </p:sp>
    </p:spTree>
    <p:extLst>
      <p:ext uri="{BB962C8B-B14F-4D97-AF65-F5344CB8AC3E}">
        <p14:creationId xmlns:p14="http://schemas.microsoft.com/office/powerpoint/2010/main" val="18458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8001000" cy="1877437"/>
          </a:xfrm>
          <a:prstGeom prst="rect">
            <a:avLst/>
          </a:prstGeom>
          <a:noFill/>
        </p:spPr>
        <p:txBody>
          <a:bodyPr wrap="square" lIns="0" tIns="0" rIns="0" bIns="0" rtlCol="0">
            <a:spAutoFit/>
          </a:bodyPr>
          <a:lstStyle/>
          <a:p>
            <a:pPr>
              <a:spcBef>
                <a:spcPts val="600"/>
              </a:spcBef>
              <a:spcAft>
                <a:spcPts val="600"/>
              </a:spcAft>
            </a:pPr>
            <a:r>
              <a:rPr lang="es-ES" sz="2000" b="1" dirty="0" smtClean="0">
                <a:solidFill>
                  <a:srgbClr val="717171"/>
                </a:solidFill>
              </a:rPr>
              <a:t>Dr. Ignacio Cristóbal</a:t>
            </a:r>
          </a:p>
          <a:p>
            <a:pPr>
              <a:spcBef>
                <a:spcPts val="600"/>
              </a:spcBef>
              <a:spcAft>
                <a:spcPts val="600"/>
              </a:spcAft>
            </a:pPr>
            <a:r>
              <a:rPr lang="es-ES" sz="1800" b="1" dirty="0" smtClean="0">
                <a:solidFill>
                  <a:srgbClr val="717171"/>
                </a:solidFill>
              </a:rPr>
              <a:t>Especialista en Ginecología y Obstetricia</a:t>
            </a:r>
          </a:p>
          <a:p>
            <a:pPr>
              <a:spcBef>
                <a:spcPts val="600"/>
              </a:spcBef>
              <a:spcAft>
                <a:spcPts val="600"/>
              </a:spcAft>
            </a:pPr>
            <a:r>
              <a:rPr lang="es-ES" sz="1800" b="1" dirty="0" smtClean="0">
                <a:solidFill>
                  <a:srgbClr val="717171"/>
                </a:solidFill>
              </a:rPr>
              <a:t>Vicepresidente de la Sociedad Madrileña de Ginecología y Obstetricia</a:t>
            </a:r>
          </a:p>
          <a:p>
            <a:pPr>
              <a:spcBef>
                <a:spcPts val="600"/>
              </a:spcBef>
              <a:spcAft>
                <a:spcPts val="600"/>
              </a:spcAft>
            </a:pPr>
            <a:r>
              <a:rPr lang="es-ES" sz="1800" b="1" dirty="0" smtClean="0">
                <a:solidFill>
                  <a:srgbClr val="717171"/>
                </a:solidFill>
              </a:rPr>
              <a:t>Profesor Obstetricia y Ginecología de la Universidad Francisco de Vitoria, Pozuelo de Alarcón, Madrid</a:t>
            </a:r>
            <a:endParaRPr lang="es-ES" sz="1100" b="1" dirty="0" smtClean="0">
              <a:solidFill>
                <a:srgbClr val="717171"/>
              </a:solidFill>
            </a:endParaRPr>
          </a:p>
        </p:txBody>
      </p:sp>
    </p:spTree>
    <p:extLst>
      <p:ext uri="{BB962C8B-B14F-4D97-AF65-F5344CB8AC3E}">
        <p14:creationId xmlns:p14="http://schemas.microsoft.com/office/powerpoint/2010/main" val="117168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La importancia de los síntomas que nos hacen sospechar que hay un mioma </a:t>
            </a:r>
            <a:endParaRPr lang="es-ES" noProof="0" dirty="0"/>
          </a:p>
        </p:txBody>
      </p:sp>
      <p:sp>
        <p:nvSpPr>
          <p:cNvPr id="3" name="Text Placeholder 2"/>
          <p:cNvSpPr>
            <a:spLocks noGrp="1"/>
          </p:cNvSpPr>
          <p:nvPr>
            <p:ph type="body" sz="quarter" idx="16"/>
          </p:nvPr>
        </p:nvSpPr>
        <p:spPr>
          <a:xfrm>
            <a:off x="357096" y="909637"/>
            <a:ext cx="11474342" cy="614363"/>
          </a:xfrm>
        </p:spPr>
        <p:txBody>
          <a:bodyPr/>
          <a:lstStyle/>
          <a:p>
            <a:r>
              <a:rPr lang="es-ES" sz="1400" noProof="0" dirty="0" smtClean="0"/>
              <a:t>Las mujeres de edad más jóvenes son las que más se preocupan por los problemas menstruales (probablemente debido a su corta edad) pero no son el segmento de edad predispuesto a sufrir un mioma efectivo. Las edades más jóvenes son las que más se preocupan por los problemas de menstruación, probablemente debido a su corta edad, pero no son el segmento objetivo de mioma efectivo. </a:t>
            </a:r>
            <a:endParaRPr lang="es-ES" sz="1400" noProof="0" dirty="0"/>
          </a:p>
        </p:txBody>
      </p:sp>
      <p:sp>
        <p:nvSpPr>
          <p:cNvPr id="4" name="Text Placeholder 3"/>
          <p:cNvSpPr>
            <a:spLocks noGrp="1"/>
          </p:cNvSpPr>
          <p:nvPr>
            <p:ph type="body" sz="quarter" idx="15"/>
          </p:nvPr>
        </p:nvSpPr>
        <p:spPr/>
        <p:txBody>
          <a:bodyPr/>
          <a:lstStyle/>
          <a:p>
            <a:r>
              <a:rPr lang="es-ES" noProof="0" smtClean="0"/>
              <a:t>B1. Aquí tienes una lista de temas de salud femenina que pueden surgirle a las mujeres en sus pensamientos o en conversaciones entre ellas. ¿En qué medida consideras que cada uno es importante? </a:t>
            </a:r>
            <a:endParaRPr lang="es-ES" noProof="0"/>
          </a:p>
        </p:txBody>
      </p:sp>
      <p:sp>
        <p:nvSpPr>
          <p:cNvPr id="1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37</a:t>
            </a:fld>
            <a:endParaRPr lang="en-GB">
              <a:solidFill>
                <a:srgbClr val="717171"/>
              </a:solidFill>
            </a:endParaRPr>
          </a:p>
        </p:txBody>
      </p:sp>
      <p:graphicFrame>
        <p:nvGraphicFramePr>
          <p:cNvPr id="5" name="Content Placeholder 30"/>
          <p:cNvGraphicFramePr>
            <a:graphicFrameLocks noGrp="1"/>
          </p:cNvGraphicFramePr>
          <p:nvPr>
            <p:extLst>
              <p:ext uri="{D42A27DB-BD31-4B8C-83A1-F6EECF244321}">
                <p14:modId xmlns:p14="http://schemas.microsoft.com/office/powerpoint/2010/main" val="2938273299"/>
              </p:ext>
            </p:extLst>
          </p:nvPr>
        </p:nvGraphicFramePr>
        <p:xfrm>
          <a:off x="1037224" y="2039623"/>
          <a:ext cx="5180251" cy="349982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293812" y="1752600"/>
            <a:ext cx="1447800" cy="153888"/>
          </a:xfrm>
          <a:prstGeom prst="rect">
            <a:avLst/>
          </a:prstGeom>
          <a:noFill/>
        </p:spPr>
        <p:txBody>
          <a:bodyPr wrap="square" lIns="0" tIns="0" rIns="0" bIns="0" rtlCol="0">
            <a:spAutoFit/>
          </a:bodyPr>
          <a:lstStyle/>
          <a:p>
            <a:pPr algn="ctr"/>
            <a:r>
              <a:rPr lang="es-ES_tradnl" sz="1000" dirty="0" smtClean="0">
                <a:solidFill>
                  <a:srgbClr val="717171"/>
                </a:solidFill>
              </a:rPr>
              <a:t>Puntuaciones promedio</a:t>
            </a:r>
            <a:endParaRPr lang="en-US" sz="1000" dirty="0">
              <a:solidFill>
                <a:srgbClr val="717171"/>
              </a:solidFill>
            </a:endParaRPr>
          </a:p>
        </p:txBody>
      </p:sp>
      <p:sp>
        <p:nvSpPr>
          <p:cNvPr id="13" name="TextBox 12"/>
          <p:cNvSpPr txBox="1"/>
          <p:nvPr/>
        </p:nvSpPr>
        <p:spPr>
          <a:xfrm>
            <a:off x="380900" y="5878461"/>
            <a:ext cx="5865872" cy="169233"/>
          </a:xfrm>
          <a:prstGeom prst="rect">
            <a:avLst/>
          </a:prstGeom>
          <a:noFill/>
        </p:spPr>
        <p:txBody>
          <a:bodyPr wrap="square" lIns="0" tIns="0" rIns="0" bIns="0" rtlCol="0">
            <a:spAutoFit/>
          </a:bodyPr>
          <a:lstStyle/>
          <a:p>
            <a:pPr algn="ctr"/>
            <a:r>
              <a:rPr lang="hu-HU" sz="1100" i="1" dirty="0">
                <a:solidFill>
                  <a:srgbClr val="717171"/>
                </a:solidFill>
              </a:rPr>
              <a:t>Base: 16-20 </a:t>
            </a:r>
            <a:r>
              <a:rPr lang="hu-HU" sz="1100" i="1" dirty="0" err="1">
                <a:solidFill>
                  <a:srgbClr val="717171"/>
                </a:solidFill>
              </a:rPr>
              <a:t>años</a:t>
            </a:r>
            <a:r>
              <a:rPr lang="hu-HU" sz="1100" i="1" dirty="0">
                <a:solidFill>
                  <a:srgbClr val="717171"/>
                </a:solidFill>
              </a:rPr>
              <a:t> n=77, 21-28 </a:t>
            </a:r>
            <a:r>
              <a:rPr lang="hu-HU" sz="1100" i="1" dirty="0" err="1">
                <a:solidFill>
                  <a:srgbClr val="717171"/>
                </a:solidFill>
              </a:rPr>
              <a:t>años</a:t>
            </a:r>
            <a:r>
              <a:rPr lang="hu-HU" sz="1100" i="1" dirty="0">
                <a:solidFill>
                  <a:srgbClr val="717171"/>
                </a:solidFill>
              </a:rPr>
              <a:t> n=141, 29-45 </a:t>
            </a:r>
            <a:r>
              <a:rPr lang="hu-HU" sz="1100" i="1" dirty="0" err="1">
                <a:solidFill>
                  <a:srgbClr val="717171"/>
                </a:solidFill>
              </a:rPr>
              <a:t>años</a:t>
            </a:r>
            <a:r>
              <a:rPr lang="hu-HU" sz="1100" i="1" dirty="0">
                <a:solidFill>
                  <a:srgbClr val="717171"/>
                </a:solidFill>
              </a:rPr>
              <a:t> n=444, 46-59 </a:t>
            </a:r>
            <a:r>
              <a:rPr lang="hu-HU" sz="1100" i="1" dirty="0" err="1">
                <a:solidFill>
                  <a:srgbClr val="717171"/>
                </a:solidFill>
              </a:rPr>
              <a:t>años</a:t>
            </a:r>
            <a:r>
              <a:rPr lang="hu-HU" sz="1100" i="1" dirty="0">
                <a:solidFill>
                  <a:srgbClr val="717171"/>
                </a:solidFill>
              </a:rPr>
              <a:t> n=338</a:t>
            </a:r>
            <a:endParaRPr lang="en-US" sz="1100" i="1" dirty="0">
              <a:solidFill>
                <a:srgbClr val="717171"/>
              </a:solidFill>
            </a:endParaRPr>
          </a:p>
        </p:txBody>
      </p:sp>
      <p:graphicFrame>
        <p:nvGraphicFramePr>
          <p:cNvPr id="11" name="Content Placeholder 30"/>
          <p:cNvGraphicFramePr>
            <a:graphicFrameLocks noGrp="1"/>
          </p:cNvGraphicFramePr>
          <p:nvPr>
            <p:extLst>
              <p:ext uri="{D42A27DB-BD31-4B8C-83A1-F6EECF244321}">
                <p14:modId xmlns:p14="http://schemas.microsoft.com/office/powerpoint/2010/main" val="796441695"/>
              </p:ext>
            </p:extLst>
          </p:nvPr>
        </p:nvGraphicFramePr>
        <p:xfrm>
          <a:off x="6277022" y="1752600"/>
          <a:ext cx="5530902" cy="3804983"/>
        </p:xfrm>
        <a:graphic>
          <a:graphicData uri="http://schemas.openxmlformats.org/drawingml/2006/chart">
            <c:chart xmlns:c="http://schemas.openxmlformats.org/drawingml/2006/chart" xmlns:r="http://schemas.openxmlformats.org/officeDocument/2006/relationships" r:id="rId3"/>
          </a:graphicData>
        </a:graphic>
      </p:graphicFrame>
      <p:sp>
        <p:nvSpPr>
          <p:cNvPr id="14" name="Up Arrow 13"/>
          <p:cNvSpPr/>
          <p:nvPr/>
        </p:nvSpPr>
        <p:spPr>
          <a:xfrm>
            <a:off x="153947" y="2126777"/>
            <a:ext cx="531674" cy="3040073"/>
          </a:xfrm>
          <a:prstGeom prst="upArrow">
            <a:avLst/>
          </a:prstGeom>
          <a:gradFill flip="none" rotWithShape="1">
            <a:gsLst>
              <a:gs pos="0">
                <a:schemeClr val="accent4">
                  <a:lumMod val="20000"/>
                  <a:lumOff val="80000"/>
                </a:schemeClr>
              </a:gs>
              <a:gs pos="49000">
                <a:schemeClr val="accent4">
                  <a:lumMod val="60000"/>
                  <a:lumOff val="40000"/>
                </a:schemeClr>
              </a:gs>
              <a:gs pos="100000">
                <a:schemeClr val="accent4">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15" name="TextBox 14"/>
          <p:cNvSpPr txBox="1"/>
          <p:nvPr/>
        </p:nvSpPr>
        <p:spPr>
          <a:xfrm>
            <a:off x="150812" y="5486400"/>
            <a:ext cx="1856277" cy="153888"/>
          </a:xfrm>
          <a:prstGeom prst="rect">
            <a:avLst/>
          </a:prstGeom>
          <a:noFill/>
        </p:spPr>
        <p:txBody>
          <a:bodyPr wrap="square" lIns="0" tIns="0" rIns="0" bIns="0" rtlCol="0">
            <a:spAutoFit/>
          </a:bodyPr>
          <a:lstStyle/>
          <a:p>
            <a:r>
              <a:rPr lang="hu-HU" sz="1000" dirty="0">
                <a:solidFill>
                  <a:srgbClr val="717171"/>
                </a:solidFill>
              </a:rPr>
              <a:t>No es importante en </a:t>
            </a:r>
            <a:r>
              <a:rPr lang="hu-HU" sz="1000" dirty="0" err="1">
                <a:solidFill>
                  <a:srgbClr val="717171"/>
                </a:solidFill>
              </a:rPr>
              <a:t>absoluto</a:t>
            </a:r>
            <a:r>
              <a:rPr lang="hu-HU" sz="1000" dirty="0">
                <a:solidFill>
                  <a:srgbClr val="717171"/>
                </a:solidFill>
              </a:rPr>
              <a:t> (1)</a:t>
            </a:r>
            <a:endParaRPr lang="en-US" sz="1000" dirty="0" err="1">
              <a:solidFill>
                <a:srgbClr val="717171"/>
              </a:solidFill>
            </a:endParaRPr>
          </a:p>
        </p:txBody>
      </p:sp>
      <p:sp>
        <p:nvSpPr>
          <p:cNvPr id="16" name="TextBox 15"/>
          <p:cNvSpPr txBox="1"/>
          <p:nvPr/>
        </p:nvSpPr>
        <p:spPr>
          <a:xfrm>
            <a:off x="4274" y="1981200"/>
            <a:ext cx="1872307" cy="153888"/>
          </a:xfrm>
          <a:prstGeom prst="rect">
            <a:avLst/>
          </a:prstGeom>
          <a:noFill/>
        </p:spPr>
        <p:txBody>
          <a:bodyPr wrap="none" lIns="0" tIns="0" rIns="0" bIns="0" rtlCol="0">
            <a:spAutoFit/>
          </a:bodyPr>
          <a:lstStyle/>
          <a:p>
            <a:r>
              <a:rPr lang="hu-HU" sz="1000" dirty="0" err="1">
                <a:solidFill>
                  <a:srgbClr val="717171"/>
                </a:solidFill>
              </a:rPr>
              <a:t>Extremadamente</a:t>
            </a:r>
            <a:r>
              <a:rPr lang="hu-HU" sz="1000" dirty="0">
                <a:solidFill>
                  <a:srgbClr val="717171"/>
                </a:solidFill>
              </a:rPr>
              <a:t> importante (10)</a:t>
            </a:r>
            <a:endParaRPr lang="en-US" sz="1000" dirty="0" err="1">
              <a:solidFill>
                <a:srgbClr val="717171"/>
              </a:solidFill>
            </a:endParaRPr>
          </a:p>
        </p:txBody>
      </p:sp>
    </p:spTree>
    <p:extLst>
      <p:ext uri="{BB962C8B-B14F-4D97-AF65-F5344CB8AC3E}">
        <p14:creationId xmlns:p14="http://schemas.microsoft.com/office/powerpoint/2010/main" val="331759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Conciencia sobre los miomas y padecimiento de los síntomas </a:t>
            </a:r>
          </a:p>
        </p:txBody>
      </p:sp>
      <p:sp>
        <p:nvSpPr>
          <p:cNvPr id="5" name="Text Placeholder 4"/>
          <p:cNvSpPr>
            <a:spLocks noGrp="1"/>
          </p:cNvSpPr>
          <p:nvPr>
            <p:ph type="body" sz="quarter" idx="16"/>
          </p:nvPr>
        </p:nvSpPr>
        <p:spPr/>
        <p:txBody>
          <a:bodyPr/>
          <a:lstStyle/>
          <a:p>
            <a:r>
              <a:rPr lang="es-ES" noProof="0" dirty="0" smtClean="0"/>
              <a:t>La mitad de las mujeres españolas son conscientes de la existencia de los miomas. La proporción de pacientes, aquellas que tienen conocimiento y el bajo nivel de diagnóstico están al mismo nivel que en el resto de países europeos. </a:t>
            </a:r>
            <a:endParaRPr lang="es-ES" noProof="0" dirty="0"/>
          </a:p>
        </p:txBody>
      </p:sp>
      <p:sp>
        <p:nvSpPr>
          <p:cNvPr id="3" name="Text Placeholder 2"/>
          <p:cNvSpPr>
            <a:spLocks noGrp="1"/>
          </p:cNvSpPr>
          <p:nvPr>
            <p:ph type="body" sz="quarter" idx="15"/>
          </p:nvPr>
        </p:nvSpPr>
        <p:spPr>
          <a:xfrm>
            <a:off x="4341812" y="6393508"/>
            <a:ext cx="6422163" cy="235892"/>
          </a:xfrm>
        </p:spPr>
        <p:txBody>
          <a:bodyPr/>
          <a:lstStyle/>
          <a:p>
            <a:r>
              <a:rPr lang="es-ES" noProof="0" smtClean="0"/>
              <a:t>B2_C1. ¿Alguna vez has escuchado, leído o experimentado las quejas que provocan los fibromas uterinos/ los miomas uterinos? B2_C2. Hay ciertas quejas de que muchas mujeres se ven afectadas. ¿Sufre de alguno de los siguientes síntomas? B2_C3. ¿Alguna vez le han diagnosticado fibromas uterinos/miomas uterinos?</a:t>
            </a:r>
            <a:endParaRPr lang="es-ES" noProof="0"/>
          </a:p>
        </p:txBody>
      </p:sp>
      <p:sp>
        <p:nvSpPr>
          <p:cNvPr id="1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38</a:t>
            </a:fld>
            <a:endParaRPr lang="en-GB">
              <a:solidFill>
                <a:srgbClr val="717171"/>
              </a:solidFill>
            </a:endParaRPr>
          </a:p>
        </p:txBody>
      </p:sp>
      <p:sp>
        <p:nvSpPr>
          <p:cNvPr id="11" name="TextBox 10"/>
          <p:cNvSpPr txBox="1"/>
          <p:nvPr/>
        </p:nvSpPr>
        <p:spPr>
          <a:xfrm>
            <a:off x="303212" y="19050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4" name="TextBox 13"/>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de 25-50 </a:t>
            </a:r>
            <a:r>
              <a:rPr lang="hu-HU" sz="1100" i="1" dirty="0" err="1">
                <a:solidFill>
                  <a:srgbClr val="717171"/>
                </a:solidFill>
              </a:rPr>
              <a:t>años</a:t>
            </a:r>
            <a:r>
              <a:rPr lang="hu-HU" sz="1100" i="1" dirty="0">
                <a:solidFill>
                  <a:srgbClr val="717171"/>
                </a:solidFill>
              </a:rPr>
              <a:t> (32</a:t>
            </a:r>
            <a:r>
              <a:rPr lang="en-US" sz="1100" i="1" dirty="0">
                <a:solidFill>
                  <a:srgbClr val="717171"/>
                </a:solidFill>
              </a:rPr>
              <a:t>4</a:t>
            </a:r>
            <a:r>
              <a:rPr lang="hu-HU" sz="1100" i="1" dirty="0">
                <a:solidFill>
                  <a:srgbClr val="717171"/>
                </a:solidFill>
              </a:rPr>
              <a:t>)</a:t>
            </a:r>
            <a:endParaRPr lang="en-US" sz="1100" i="1" dirty="0">
              <a:solidFill>
                <a:srgbClr val="717171"/>
              </a:solidFill>
            </a:endParaRPr>
          </a:p>
        </p:txBody>
      </p:sp>
      <p:graphicFrame>
        <p:nvGraphicFramePr>
          <p:cNvPr id="2" name="Diagram 1"/>
          <p:cNvGraphicFramePr/>
          <p:nvPr>
            <p:extLst>
              <p:ext uri="{D42A27DB-BD31-4B8C-83A1-F6EECF244321}">
                <p14:modId xmlns:p14="http://schemas.microsoft.com/office/powerpoint/2010/main" val="62620477"/>
              </p:ext>
            </p:extLst>
          </p:nvPr>
        </p:nvGraphicFramePr>
        <p:xfrm>
          <a:off x="1217612" y="1828800"/>
          <a:ext cx="4508698" cy="386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extLst>
              <p:ext uri="{D42A27DB-BD31-4B8C-83A1-F6EECF244321}">
                <p14:modId xmlns:p14="http://schemas.microsoft.com/office/powerpoint/2010/main" val="1535918184"/>
              </p:ext>
            </p:extLst>
          </p:nvPr>
        </p:nvGraphicFramePr>
        <p:xfrm>
          <a:off x="6354662" y="1925950"/>
          <a:ext cx="4508698" cy="3865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7847012" y="1524000"/>
            <a:ext cx="1744067" cy="246221"/>
          </a:xfrm>
          <a:prstGeom prst="rect">
            <a:avLst/>
          </a:prstGeom>
          <a:noFill/>
        </p:spPr>
        <p:txBody>
          <a:bodyPr wrap="none" lIns="0" tIns="0" rIns="0" bIns="0" rtlCol="0">
            <a:spAutoFit/>
          </a:bodyPr>
          <a:lstStyle/>
          <a:p>
            <a:r>
              <a:rPr lang="en-US" sz="1600" dirty="0" err="1">
                <a:solidFill>
                  <a:srgbClr val="717171"/>
                </a:solidFill>
              </a:rPr>
              <a:t>Promedio</a:t>
            </a:r>
            <a:r>
              <a:rPr lang="en-US" sz="1600" dirty="0">
                <a:solidFill>
                  <a:srgbClr val="717171"/>
                </a:solidFill>
              </a:rPr>
              <a:t> </a:t>
            </a:r>
            <a:r>
              <a:rPr lang="en-US" sz="1600" dirty="0" err="1">
                <a:solidFill>
                  <a:srgbClr val="717171"/>
                </a:solidFill>
              </a:rPr>
              <a:t>europeo</a:t>
            </a:r>
            <a:r>
              <a:rPr lang="en-US" sz="1600" dirty="0">
                <a:solidFill>
                  <a:srgbClr val="717171"/>
                </a:solidFill>
              </a:rPr>
              <a:t> </a:t>
            </a:r>
          </a:p>
        </p:txBody>
      </p:sp>
      <p:sp>
        <p:nvSpPr>
          <p:cNvPr id="15" name="TextBox 14"/>
          <p:cNvSpPr txBox="1"/>
          <p:nvPr/>
        </p:nvSpPr>
        <p:spPr>
          <a:xfrm>
            <a:off x="7694613" y="5862286"/>
            <a:ext cx="1828800" cy="169277"/>
          </a:xfrm>
          <a:prstGeom prst="rect">
            <a:avLst/>
          </a:prstGeom>
          <a:noFill/>
        </p:spPr>
        <p:txBody>
          <a:bodyPr wrap="square" lIns="0" tIns="0" rIns="0" bIns="0" rtlCol="0">
            <a:spAutoFit/>
          </a:bodyPr>
          <a:lstStyle/>
          <a:p>
            <a:pPr algn="ctr"/>
            <a:r>
              <a:rPr lang="hu-HU" sz="1100" i="1" dirty="0">
                <a:solidFill>
                  <a:srgbClr val="717171"/>
                </a:solidFill>
              </a:rPr>
              <a:t>(2266)</a:t>
            </a:r>
            <a:endParaRPr lang="en-US" sz="1100" i="1" dirty="0">
              <a:solidFill>
                <a:srgbClr val="717171"/>
              </a:solidFill>
            </a:endParaRPr>
          </a:p>
        </p:txBody>
      </p:sp>
    </p:spTree>
    <p:extLst>
      <p:ext uri="{BB962C8B-B14F-4D97-AF65-F5344CB8AC3E}">
        <p14:creationId xmlns:p14="http://schemas.microsoft.com/office/powerpoint/2010/main" val="64695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0"/>
          <p:cNvGraphicFramePr>
            <a:graphicFrameLocks/>
          </p:cNvGraphicFramePr>
          <p:nvPr>
            <p:extLst>
              <p:ext uri="{D42A27DB-BD31-4B8C-83A1-F6EECF244321}">
                <p14:modId xmlns:p14="http://schemas.microsoft.com/office/powerpoint/2010/main" val="2298424162"/>
              </p:ext>
            </p:extLst>
          </p:nvPr>
        </p:nvGraphicFramePr>
        <p:xfrm>
          <a:off x="1903412" y="1752600"/>
          <a:ext cx="8229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s-ES" dirty="0"/>
              <a:t>Padecer cualquier síntoma </a:t>
            </a:r>
          </a:p>
        </p:txBody>
      </p:sp>
      <p:sp>
        <p:nvSpPr>
          <p:cNvPr id="5" name="Text Placeholder 4"/>
          <p:cNvSpPr>
            <a:spLocks noGrp="1"/>
          </p:cNvSpPr>
          <p:nvPr>
            <p:ph type="body" sz="quarter" idx="16"/>
          </p:nvPr>
        </p:nvSpPr>
        <p:spPr>
          <a:xfrm>
            <a:off x="357096" y="909637"/>
            <a:ext cx="11474342" cy="461963"/>
          </a:xfrm>
        </p:spPr>
        <p:txBody>
          <a:bodyPr/>
          <a:lstStyle/>
          <a:p>
            <a:r>
              <a:rPr lang="es-ES" noProof="0" dirty="0" smtClean="0"/>
              <a:t>El dolor menstrual es la señal de advertencia clave para las mujeres, casi dos tercios de ellas lo sufren. Otros tres síntomas afectan a más mujeres que la suma de diagnosticadas con esta enfermedad. </a:t>
            </a:r>
            <a:endParaRPr lang="es-ES" noProof="0" dirty="0"/>
          </a:p>
        </p:txBody>
      </p:sp>
      <p:sp>
        <p:nvSpPr>
          <p:cNvPr id="3" name="Text Placeholder 2"/>
          <p:cNvSpPr>
            <a:spLocks noGrp="1"/>
          </p:cNvSpPr>
          <p:nvPr>
            <p:ph type="body" sz="quarter" idx="15"/>
          </p:nvPr>
        </p:nvSpPr>
        <p:spPr/>
        <p:txBody>
          <a:bodyPr/>
          <a:lstStyle/>
          <a:p>
            <a:r>
              <a:rPr lang="es-ES" noProof="0" smtClean="0"/>
              <a:t>B2_C2. Hay ciertas molestias en las que muchas mujeres se ven reflejadas. ¿Sufre de alguno de los siguientes síntomas? B2_C3. ¿Alguna vez le han diagnosticado fibromas uterinos/miomas uterinos? </a:t>
            </a:r>
            <a:endParaRPr lang="es-ES" strike="sngStrike" noProof="0"/>
          </a:p>
        </p:txBody>
      </p:sp>
      <p:sp>
        <p:nvSpPr>
          <p:cNvPr id="16"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39</a:t>
            </a:fld>
            <a:endParaRPr lang="en-GB">
              <a:solidFill>
                <a:srgbClr val="71717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0903509"/>
              </p:ext>
            </p:extLst>
          </p:nvPr>
        </p:nvGraphicFramePr>
        <p:xfrm>
          <a:off x="9066212" y="1885950"/>
          <a:ext cx="1828800" cy="3733800"/>
        </p:xfrm>
        <a:graphic>
          <a:graphicData uri="http://schemas.openxmlformats.org/drawingml/2006/table">
            <a:tbl>
              <a:tblPr firstRow="1" bandRow="1">
                <a:tableStyleId>{5940675A-B579-460E-94D1-54222C63F5DA}</a:tableStyleId>
              </a:tblPr>
              <a:tblGrid>
                <a:gridCol w="1828800">
                  <a:extLst>
                    <a:ext uri="{9D8B030D-6E8A-4147-A177-3AD203B41FA5}">
                      <a16:colId xmlns="" xmlns:a16="http://schemas.microsoft.com/office/drawing/2014/main" val="20000"/>
                    </a:ext>
                  </a:extLst>
                </a:gridCol>
              </a:tblGrid>
              <a:tr h="466725">
                <a:tc>
                  <a:txBody>
                    <a:bodyPr/>
                    <a:lstStyle/>
                    <a:p>
                      <a:pPr algn="ctr" fontAlgn="b"/>
                      <a:r>
                        <a:rPr lang="en-US" sz="1600" b="0" i="0" u="none" strike="noStrike" dirty="0">
                          <a:solidFill>
                            <a:schemeClr val="tx1"/>
                          </a:solidFill>
                          <a:latin typeface="+mj-lt"/>
                        </a:rPr>
                        <a:t>46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66725">
                <a:tc>
                  <a:txBody>
                    <a:bodyPr/>
                    <a:lstStyle/>
                    <a:p>
                      <a:pPr algn="ctr" fontAlgn="b"/>
                      <a:r>
                        <a:rPr lang="en-US" sz="1600" b="0" i="0" u="none" strike="noStrike">
                          <a:solidFill>
                            <a:schemeClr val="tx1"/>
                          </a:solidFill>
                          <a:latin typeface="+mj-lt"/>
                        </a:rPr>
                        <a:t>26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66725">
                <a:tc>
                  <a:txBody>
                    <a:bodyPr/>
                    <a:lstStyle/>
                    <a:p>
                      <a:pPr algn="ctr" fontAlgn="b"/>
                      <a:r>
                        <a:rPr lang="en-US" sz="1600" b="0" i="0" u="none" strike="noStrike">
                          <a:solidFill>
                            <a:schemeClr val="tx1"/>
                          </a:solidFill>
                          <a:latin typeface="+mj-lt"/>
                        </a:rPr>
                        <a:t>26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66725">
                <a:tc>
                  <a:txBody>
                    <a:bodyPr/>
                    <a:lstStyle/>
                    <a:p>
                      <a:pPr algn="ctr" fontAlgn="b"/>
                      <a:r>
                        <a:rPr lang="en-US" sz="1600" b="0" i="0" u="none" strike="noStrike">
                          <a:solidFill>
                            <a:schemeClr val="tx1"/>
                          </a:solidFill>
                          <a:latin typeface="+mj-lt"/>
                        </a:rPr>
                        <a:t>16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66725">
                <a:tc>
                  <a:txBody>
                    <a:bodyPr/>
                    <a:lstStyle/>
                    <a:p>
                      <a:pPr algn="ctr" fontAlgn="b"/>
                      <a:r>
                        <a:rPr lang="en-US" sz="1600" b="0" i="0" u="none" strike="noStrike">
                          <a:solidFill>
                            <a:schemeClr val="tx1"/>
                          </a:solidFill>
                          <a:latin typeface="+mj-lt"/>
                        </a:rPr>
                        <a:t>10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66725">
                <a:tc>
                  <a:txBody>
                    <a:bodyPr/>
                    <a:lstStyle/>
                    <a:p>
                      <a:pPr algn="ctr" fontAlgn="b"/>
                      <a:r>
                        <a:rPr lang="en-US" sz="1600" b="0" i="0" u="none" strike="noStrike">
                          <a:solidFill>
                            <a:schemeClr val="tx1"/>
                          </a:solidFill>
                          <a:latin typeface="+mj-lt"/>
                        </a:rPr>
                        <a:t>14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66725">
                <a:tc>
                  <a:txBody>
                    <a:bodyPr/>
                    <a:lstStyle/>
                    <a:p>
                      <a:pPr algn="ctr" fontAlgn="b"/>
                      <a:r>
                        <a:rPr lang="en-US" sz="1600" b="0" i="0" u="none" strike="noStrike">
                          <a:solidFill>
                            <a:schemeClr val="tx1"/>
                          </a:solidFill>
                          <a:latin typeface="+mj-lt"/>
                        </a:rPr>
                        <a:t>12</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66725">
                <a:tc>
                  <a:txBody>
                    <a:bodyPr/>
                    <a:lstStyle/>
                    <a:p>
                      <a:pPr algn="ctr" fontAlgn="b"/>
                      <a:r>
                        <a:rPr lang="en-US" sz="1600" b="0" i="0" u="none" strike="noStrike" dirty="0">
                          <a:solidFill>
                            <a:schemeClr val="tx1"/>
                          </a:solidFill>
                          <a:latin typeface="+mj-lt"/>
                        </a:rPr>
                        <a:t>33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3" name="TextBox 12"/>
          <p:cNvSpPr txBox="1"/>
          <p:nvPr/>
        </p:nvSpPr>
        <p:spPr>
          <a:xfrm>
            <a:off x="303212" y="1650831"/>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4" name="TextBox 13"/>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25-50 </a:t>
            </a:r>
            <a:r>
              <a:rPr lang="en-US" sz="1100" i="1" dirty="0" err="1">
                <a:solidFill>
                  <a:srgbClr val="717171"/>
                </a:solidFill>
              </a:rPr>
              <a:t>años</a:t>
            </a:r>
            <a:r>
              <a:rPr lang="hu-HU" sz="1100" i="1" dirty="0">
                <a:solidFill>
                  <a:srgbClr val="717171"/>
                </a:solidFill>
              </a:rPr>
              <a:t> (</a:t>
            </a:r>
            <a:r>
              <a:rPr lang="en-US" sz="1100" i="1" dirty="0">
                <a:solidFill>
                  <a:srgbClr val="717171"/>
                </a:solidFill>
              </a:rPr>
              <a:t>324</a:t>
            </a:r>
            <a:r>
              <a:rPr lang="hu-HU" sz="1100" i="1" dirty="0">
                <a:solidFill>
                  <a:srgbClr val="717171"/>
                </a:solidFill>
              </a:rPr>
              <a:t>)</a:t>
            </a:r>
            <a:endParaRPr lang="en-US" sz="1100" i="1" dirty="0">
              <a:solidFill>
                <a:srgbClr val="717171"/>
              </a:solidFill>
            </a:endParaRPr>
          </a:p>
        </p:txBody>
      </p:sp>
      <p:sp>
        <p:nvSpPr>
          <p:cNvPr id="15" name="TextBox 14"/>
          <p:cNvSpPr txBox="1"/>
          <p:nvPr/>
        </p:nvSpPr>
        <p:spPr>
          <a:xfrm>
            <a:off x="8990012" y="1524000"/>
            <a:ext cx="2005780" cy="343139"/>
          </a:xfrm>
          <a:prstGeom prst="rect">
            <a:avLst/>
          </a:prstGeom>
          <a:noFill/>
        </p:spPr>
        <p:txBody>
          <a:bodyPr wrap="square" lIns="47990" tIns="47990" rIns="47990" bIns="47990" rtlCol="0" anchor="b" anchorCtr="0">
            <a:spAutoFit/>
          </a:bodyPr>
          <a:lstStyle/>
          <a:p>
            <a:pPr algn="ctr"/>
            <a:r>
              <a:rPr lang="hu-HU" sz="1600" b="1" dirty="0">
                <a:solidFill>
                  <a:srgbClr val="717171"/>
                </a:solidFill>
              </a:rPr>
              <a:t>Media en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sp>
        <p:nvSpPr>
          <p:cNvPr id="17" name="TextBox 16"/>
          <p:cNvSpPr txBox="1"/>
          <p:nvPr/>
        </p:nvSpPr>
        <p:spPr>
          <a:xfrm>
            <a:off x="8340724" y="5873976"/>
            <a:ext cx="1828800" cy="169277"/>
          </a:xfrm>
          <a:prstGeom prst="rect">
            <a:avLst/>
          </a:prstGeom>
          <a:noFill/>
        </p:spPr>
        <p:txBody>
          <a:bodyPr wrap="square" lIns="0" tIns="0" rIns="0" bIns="0" rtlCol="0">
            <a:spAutoFit/>
          </a:bodyPr>
          <a:lstStyle/>
          <a:p>
            <a:pPr algn="r"/>
            <a:r>
              <a:rPr lang="hu-HU" sz="1100" i="1" dirty="0">
                <a:solidFill>
                  <a:srgbClr val="717171"/>
                </a:solidFill>
              </a:rPr>
              <a:t>(2266)</a:t>
            </a:r>
            <a:endParaRPr lang="en-US" sz="1100" i="1" dirty="0">
              <a:solidFill>
                <a:srgbClr val="717171"/>
              </a:solidFill>
            </a:endParaRPr>
          </a:p>
        </p:txBody>
      </p:sp>
      <p:sp>
        <p:nvSpPr>
          <p:cNvPr id="18"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19" name="TextBox 18"/>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0"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1" name="RedDown"/>
          <p:cNvSpPr>
            <a:spLocks noChangeShapeType="1"/>
          </p:cNvSpPr>
          <p:nvPr/>
        </p:nvSpPr>
        <p:spPr bwMode="auto">
          <a:xfrm rot="10800000">
            <a:off x="6323012" y="25146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2" name="RedDown"/>
          <p:cNvSpPr>
            <a:spLocks noChangeShapeType="1"/>
          </p:cNvSpPr>
          <p:nvPr/>
        </p:nvSpPr>
        <p:spPr bwMode="auto">
          <a:xfrm rot="10800000">
            <a:off x="7694612" y="20574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334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Antecedentes generales y objetivos de la investigación </a:t>
            </a:r>
            <a:endParaRPr lang="es-ES" noProof="0" dirty="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a:t>
            </a:fld>
            <a:endParaRPr lang="en-GB" dirty="0">
              <a:solidFill>
                <a:srgbClr val="717171"/>
              </a:solidFill>
            </a:endParaRPr>
          </a:p>
        </p:txBody>
      </p:sp>
      <p:sp>
        <p:nvSpPr>
          <p:cNvPr id="5" name="Text Placeholder 4"/>
          <p:cNvSpPr>
            <a:spLocks noGrp="1"/>
          </p:cNvSpPr>
          <p:nvPr>
            <p:ph type="body" sz="quarter" idx="4294967295"/>
          </p:nvPr>
        </p:nvSpPr>
        <p:spPr>
          <a:xfrm>
            <a:off x="379412" y="1524000"/>
            <a:ext cx="11463338" cy="2940050"/>
          </a:xfrm>
          <a:prstGeom prst="rect">
            <a:avLst/>
          </a:prstGeom>
        </p:spPr>
        <p:txBody>
          <a:bodyPr/>
          <a:lstStyle/>
          <a:p>
            <a:r>
              <a:rPr lang="es-ES" sz="1800" dirty="0" smtClean="0"/>
              <a:t>El “Informe de Bienestar de la Mujer” constituye un nuevo hito de </a:t>
            </a:r>
            <a:r>
              <a:rPr lang="es-ES" sz="1800" dirty="0"/>
              <a:t>nuestro Programa “</a:t>
            </a:r>
            <a:r>
              <a:rPr lang="es-ES" sz="1800" dirty="0" err="1"/>
              <a:t>iMujer</a:t>
            </a:r>
            <a:r>
              <a:rPr lang="es-ES" sz="1800" dirty="0" smtClean="0"/>
              <a:t>”: </a:t>
            </a:r>
          </a:p>
          <a:p>
            <a:r>
              <a:rPr lang="es-ES" sz="1800" dirty="0"/>
              <a:t>Este informe proporciona una visión profunda de la vida cotidiana de las mujeres de Europa Occidental y en concreto de España, abarcando todos aquellos aspectos que influyen en el bienestar de las mujeres: cómo se sienten en relación no solo a su salud, sino también en relación a su imagen, su autoestima, su </a:t>
            </a:r>
            <a:r>
              <a:rPr lang="es-ES" sz="1800" dirty="0" smtClean="0"/>
              <a:t>equilibrio </a:t>
            </a:r>
            <a:r>
              <a:rPr lang="es-ES" sz="1800" dirty="0"/>
              <a:t>entre vida profesional y familiar, su satisfacción con su vida </a:t>
            </a:r>
            <a:r>
              <a:rPr lang="es-ES" sz="1800" dirty="0" smtClean="0"/>
              <a:t>personal, sus relaciones sexuales, </a:t>
            </a:r>
            <a:r>
              <a:rPr lang="es-ES" sz="1800" dirty="0"/>
              <a:t>etc…</a:t>
            </a:r>
            <a:endParaRPr lang="es-ES" sz="1800" noProof="0" dirty="0"/>
          </a:p>
        </p:txBody>
      </p:sp>
    </p:spTree>
    <p:extLst>
      <p:ext uri="{BB962C8B-B14F-4D97-AF65-F5344CB8AC3E}">
        <p14:creationId xmlns:p14="http://schemas.microsoft.com/office/powerpoint/2010/main" val="7603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¿En qué medida se ven afectadas las mujeres por sus síntomas?</a:t>
            </a:r>
            <a:endParaRPr lang="es-ES" noProof="0"/>
          </a:p>
        </p:txBody>
      </p:sp>
      <p:sp>
        <p:nvSpPr>
          <p:cNvPr id="3" name="Text Placeholder 2"/>
          <p:cNvSpPr>
            <a:spLocks noGrp="1"/>
          </p:cNvSpPr>
          <p:nvPr>
            <p:ph type="body" sz="quarter" idx="16"/>
          </p:nvPr>
        </p:nvSpPr>
        <p:spPr/>
        <p:txBody>
          <a:bodyPr/>
          <a:lstStyle/>
          <a:p>
            <a:r>
              <a:rPr lang="es-ES" noProof="0" dirty="0" smtClean="0"/>
              <a:t>Al menos una cuarta parte de las mujeres españolas sufren 3 o más síntomas, y cerca de la mitad 2. Tres cuartas partes de las mujeres sufren al menos un síntoma. </a:t>
            </a:r>
            <a:endParaRPr lang="es-ES" noProof="0" dirty="0"/>
          </a:p>
        </p:txBody>
      </p:sp>
      <p:sp>
        <p:nvSpPr>
          <p:cNvPr id="4" name="Text Placeholder 3"/>
          <p:cNvSpPr>
            <a:spLocks noGrp="1"/>
          </p:cNvSpPr>
          <p:nvPr>
            <p:ph type="body" sz="quarter" idx="15"/>
          </p:nvPr>
        </p:nvSpPr>
        <p:spPr/>
        <p:txBody>
          <a:bodyPr/>
          <a:lstStyle/>
          <a:p>
            <a:r>
              <a:rPr lang="es-ES" noProof="0" smtClean="0"/>
              <a:t>B2_C2. Hay ciertas molestias en las que muchas mujeres se ven reflejadas. ¿Sufre de alguno de los siguientes síntomas? </a:t>
            </a:r>
            <a:endParaRPr lang="es-ES" noProof="0"/>
          </a:p>
        </p:txBody>
      </p:sp>
      <p:sp>
        <p:nvSpPr>
          <p:cNvPr id="1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40</a:t>
            </a:fld>
            <a:endParaRPr lang="en-GB">
              <a:solidFill>
                <a:srgbClr val="717171"/>
              </a:solidFill>
            </a:endParaRPr>
          </a:p>
        </p:txBody>
      </p:sp>
      <p:graphicFrame>
        <p:nvGraphicFramePr>
          <p:cNvPr id="5" name="Chart 4"/>
          <p:cNvGraphicFramePr/>
          <p:nvPr>
            <p:extLst>
              <p:ext uri="{D42A27DB-BD31-4B8C-83A1-F6EECF244321}">
                <p14:modId xmlns:p14="http://schemas.microsoft.com/office/powerpoint/2010/main" val="368727696"/>
              </p:ext>
            </p:extLst>
          </p:nvPr>
        </p:nvGraphicFramePr>
        <p:xfrm>
          <a:off x="608012" y="1524000"/>
          <a:ext cx="7110941" cy="4385028"/>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ular Callout 9"/>
          <p:cNvSpPr/>
          <p:nvPr/>
        </p:nvSpPr>
        <p:spPr>
          <a:xfrm>
            <a:off x="7949376" y="1976728"/>
            <a:ext cx="3555235" cy="1454006"/>
          </a:xfrm>
          <a:prstGeom prst="wedgeRoundRectCallout">
            <a:avLst>
              <a:gd name="adj1" fmla="val -60281"/>
              <a:gd name="adj2" fmla="val 8060"/>
              <a:gd name="adj3" fmla="val 16667"/>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9" name="TextBox 8"/>
          <p:cNvSpPr txBox="1"/>
          <p:nvPr/>
        </p:nvSpPr>
        <p:spPr>
          <a:xfrm>
            <a:off x="8228012" y="2057400"/>
            <a:ext cx="3143489" cy="1292662"/>
          </a:xfrm>
          <a:prstGeom prst="rect">
            <a:avLst/>
          </a:prstGeom>
          <a:noFill/>
        </p:spPr>
        <p:txBody>
          <a:bodyPr wrap="none" lIns="0" tIns="0" rIns="0" bIns="0" rtlCol="0">
            <a:spAutoFit/>
          </a:bodyPr>
          <a:lstStyle/>
          <a:p>
            <a:r>
              <a:rPr lang="hu-HU" sz="1400" dirty="0" err="1">
                <a:solidFill>
                  <a:srgbClr val="717171">
                    <a:lumMod val="75000"/>
                  </a:srgbClr>
                </a:solidFill>
              </a:rPr>
              <a:t>Paciente</a:t>
            </a:r>
            <a:r>
              <a:rPr lang="hu-HU" sz="1400" dirty="0">
                <a:solidFill>
                  <a:srgbClr val="717171">
                    <a:lumMod val="75000"/>
                  </a:srgbClr>
                </a:solidFill>
              </a:rPr>
              <a:t> </a:t>
            </a:r>
            <a:r>
              <a:rPr lang="hu-HU" sz="1400" dirty="0" err="1">
                <a:solidFill>
                  <a:srgbClr val="717171">
                    <a:lumMod val="75000"/>
                  </a:srgbClr>
                </a:solidFill>
              </a:rPr>
              <a:t>compleja</a:t>
            </a:r>
            <a:r>
              <a:rPr lang="hu-HU" sz="1400" dirty="0">
                <a:solidFill>
                  <a:srgbClr val="717171">
                    <a:lumMod val="75000"/>
                  </a:srgbClr>
                </a:solidFill>
              </a:rPr>
              <a:t>:</a:t>
            </a:r>
          </a:p>
          <a:p>
            <a:r>
              <a:rPr lang="hu-HU" sz="1400" dirty="0" err="1">
                <a:solidFill>
                  <a:srgbClr val="FFFFFF"/>
                </a:solidFill>
              </a:rPr>
              <a:t>sufre</a:t>
            </a:r>
            <a:r>
              <a:rPr lang="hu-HU" sz="1400" dirty="0">
                <a:solidFill>
                  <a:srgbClr val="FFFFFF"/>
                </a:solidFill>
              </a:rPr>
              <a:t> 3 o más </a:t>
            </a:r>
            <a:r>
              <a:rPr lang="hu-HU" sz="1400" dirty="0" err="1">
                <a:solidFill>
                  <a:srgbClr val="FFFFFF"/>
                </a:solidFill>
              </a:rPr>
              <a:t>síntomas</a:t>
            </a:r>
            <a:r>
              <a:rPr lang="hu-HU" sz="1400" dirty="0">
                <a:solidFill>
                  <a:srgbClr val="FFFFFF"/>
                </a:solidFill>
              </a:rPr>
              <a:t>.</a:t>
            </a:r>
          </a:p>
          <a:p>
            <a:r>
              <a:rPr lang="hu-HU" sz="1400" dirty="0" err="1">
                <a:solidFill>
                  <a:srgbClr val="717171">
                    <a:lumMod val="75000"/>
                  </a:srgbClr>
                </a:solidFill>
              </a:rPr>
              <a:t>Paciente</a:t>
            </a:r>
            <a:r>
              <a:rPr lang="hu-HU" sz="1400" dirty="0">
                <a:solidFill>
                  <a:srgbClr val="717171">
                    <a:lumMod val="75000"/>
                  </a:srgbClr>
                </a:solidFill>
              </a:rPr>
              <a:t> </a:t>
            </a:r>
            <a:r>
              <a:rPr lang="hu-HU" sz="1400" dirty="0" err="1">
                <a:solidFill>
                  <a:srgbClr val="717171">
                    <a:lumMod val="75000"/>
                  </a:srgbClr>
                </a:solidFill>
              </a:rPr>
              <a:t>regular</a:t>
            </a:r>
            <a:r>
              <a:rPr lang="hu-HU" sz="1400" dirty="0">
                <a:solidFill>
                  <a:srgbClr val="717171">
                    <a:lumMod val="75000"/>
                  </a:srgbClr>
                </a:solidFill>
              </a:rPr>
              <a:t> con </a:t>
            </a:r>
            <a:r>
              <a:rPr lang="hu-HU" sz="1400" dirty="0" err="1">
                <a:solidFill>
                  <a:srgbClr val="717171">
                    <a:lumMod val="75000"/>
                  </a:srgbClr>
                </a:solidFill>
              </a:rPr>
              <a:t>síntomas</a:t>
            </a:r>
            <a:r>
              <a:rPr lang="hu-HU" sz="1400" dirty="0">
                <a:solidFill>
                  <a:srgbClr val="717171">
                    <a:lumMod val="75000"/>
                  </a:srgbClr>
                </a:solidFill>
              </a:rPr>
              <a:t> </a:t>
            </a:r>
            <a:r>
              <a:rPr lang="hu-HU" sz="1400" dirty="0" err="1">
                <a:solidFill>
                  <a:srgbClr val="717171">
                    <a:lumMod val="75000"/>
                  </a:srgbClr>
                </a:solidFill>
              </a:rPr>
              <a:t>medios</a:t>
            </a:r>
            <a:r>
              <a:rPr lang="hu-HU" sz="1400" dirty="0">
                <a:solidFill>
                  <a:srgbClr val="717171">
                    <a:lumMod val="75000"/>
                  </a:srgbClr>
                </a:solidFill>
              </a:rPr>
              <a:t>: </a:t>
            </a:r>
          </a:p>
          <a:p>
            <a:r>
              <a:rPr lang="hu-HU" sz="1400" dirty="0">
                <a:solidFill>
                  <a:srgbClr val="FFFFFF"/>
                </a:solidFill>
              </a:rPr>
              <a:t>2 </a:t>
            </a:r>
            <a:r>
              <a:rPr lang="hu-HU" sz="1400" dirty="0" err="1">
                <a:solidFill>
                  <a:srgbClr val="FFFFFF"/>
                </a:solidFill>
              </a:rPr>
              <a:t>síntomas</a:t>
            </a:r>
            <a:endParaRPr lang="hu-HU" sz="1400" dirty="0">
              <a:solidFill>
                <a:srgbClr val="FFFFFF"/>
              </a:solidFill>
            </a:endParaRPr>
          </a:p>
          <a:p>
            <a:r>
              <a:rPr lang="hu-HU" sz="1400" dirty="0">
                <a:solidFill>
                  <a:srgbClr val="717171">
                    <a:lumMod val="75000"/>
                  </a:srgbClr>
                </a:solidFill>
              </a:rPr>
              <a:t>Paciente  con síntomas </a:t>
            </a:r>
            <a:r>
              <a:rPr lang="hu-HU" sz="1400" dirty="0" smtClean="0">
                <a:solidFill>
                  <a:srgbClr val="717171">
                    <a:lumMod val="75000"/>
                  </a:srgbClr>
                </a:solidFill>
              </a:rPr>
              <a:t>leve</a:t>
            </a:r>
            <a:r>
              <a:rPr lang="es-ES_tradnl" sz="1400" dirty="0" smtClean="0">
                <a:solidFill>
                  <a:srgbClr val="717171">
                    <a:lumMod val="75000"/>
                  </a:srgbClr>
                </a:solidFill>
              </a:rPr>
              <a:t>s</a:t>
            </a:r>
            <a:r>
              <a:rPr lang="hu-HU" sz="1400" dirty="0" smtClean="0">
                <a:solidFill>
                  <a:srgbClr val="717171">
                    <a:lumMod val="75000"/>
                  </a:srgbClr>
                </a:solidFill>
              </a:rPr>
              <a:t>: </a:t>
            </a:r>
            <a:endParaRPr lang="hu-HU" sz="1400" dirty="0">
              <a:solidFill>
                <a:srgbClr val="717171">
                  <a:lumMod val="75000"/>
                </a:srgbClr>
              </a:solidFill>
            </a:endParaRPr>
          </a:p>
          <a:p>
            <a:r>
              <a:rPr lang="hu-HU" sz="1400" dirty="0">
                <a:solidFill>
                  <a:srgbClr val="FFFFFF"/>
                </a:solidFill>
              </a:rPr>
              <a:t>1 un </a:t>
            </a:r>
            <a:r>
              <a:rPr lang="hu-HU" sz="1400" dirty="0" err="1">
                <a:solidFill>
                  <a:srgbClr val="FFFFFF"/>
                </a:solidFill>
              </a:rPr>
              <a:t>síntoma</a:t>
            </a:r>
            <a:endParaRPr lang="hu-HU" sz="1400" dirty="0">
              <a:solidFill>
                <a:srgbClr val="FFFFFF"/>
              </a:solidFill>
            </a:endParaRPr>
          </a:p>
        </p:txBody>
      </p:sp>
      <p:sp>
        <p:nvSpPr>
          <p:cNvPr id="16" name="TextBox 15"/>
          <p:cNvSpPr txBox="1"/>
          <p:nvPr/>
        </p:nvSpPr>
        <p:spPr>
          <a:xfrm>
            <a:off x="357096" y="187578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25" name="TextBox 24"/>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25-50 </a:t>
            </a:r>
            <a:r>
              <a:rPr lang="en-US" sz="1100" i="1" dirty="0" err="1">
                <a:solidFill>
                  <a:srgbClr val="717171"/>
                </a:solidFill>
              </a:rPr>
              <a:t>años</a:t>
            </a:r>
            <a:r>
              <a:rPr lang="hu-HU" sz="1100" i="1" dirty="0">
                <a:solidFill>
                  <a:srgbClr val="717171"/>
                </a:solidFill>
              </a:rPr>
              <a:t> (</a:t>
            </a:r>
            <a:r>
              <a:rPr lang="en-US" sz="1100" i="1" dirty="0">
                <a:solidFill>
                  <a:srgbClr val="717171"/>
                </a:solidFill>
              </a:rPr>
              <a:t>324</a:t>
            </a:r>
            <a:r>
              <a:rPr lang="hu-HU" sz="1100" i="1" dirty="0">
                <a:solidFill>
                  <a:srgbClr val="717171"/>
                </a:solidFill>
              </a:rPr>
              <a:t>)</a:t>
            </a:r>
            <a:endParaRPr lang="en-US" sz="1100" i="1" dirty="0">
              <a:solidFill>
                <a:srgbClr val="717171"/>
              </a:solidFill>
            </a:endParaRPr>
          </a:p>
        </p:txBody>
      </p:sp>
      <p:sp>
        <p:nvSpPr>
          <p:cNvPr id="23" name="Rounded Rectangle 22"/>
          <p:cNvSpPr/>
          <p:nvPr/>
        </p:nvSpPr>
        <p:spPr>
          <a:xfrm>
            <a:off x="1827212" y="4977504"/>
            <a:ext cx="1295400" cy="4572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000" dirty="0">
                <a:solidFill>
                  <a:srgbClr val="717171">
                    <a:lumMod val="50000"/>
                  </a:srgbClr>
                </a:solidFill>
              </a:rPr>
              <a:t>Promedio países</a:t>
            </a:r>
            <a:endParaRPr lang="hu-HU" sz="1000" dirty="0">
              <a:solidFill>
                <a:srgbClr val="717171">
                  <a:lumMod val="50000"/>
                </a:srgbClr>
              </a:solidFill>
            </a:endParaRPr>
          </a:p>
          <a:p>
            <a:pPr algn="ctr"/>
            <a:r>
              <a:rPr lang="en-US" sz="1600" dirty="0" smtClean="0">
                <a:solidFill>
                  <a:srgbClr val="717171">
                    <a:lumMod val="50000"/>
                  </a:srgbClr>
                </a:solidFill>
              </a:rPr>
              <a:t>25</a:t>
            </a:r>
            <a:r>
              <a:rPr lang="hu-HU" sz="1600" dirty="0">
                <a:solidFill>
                  <a:srgbClr val="717171">
                    <a:lumMod val="50000"/>
                  </a:srgbClr>
                </a:solidFill>
              </a:rPr>
              <a:t>%</a:t>
            </a:r>
            <a:endParaRPr lang="en-US" sz="1600" dirty="0">
              <a:solidFill>
                <a:srgbClr val="717171">
                  <a:lumMod val="50000"/>
                </a:srgbClr>
              </a:solidFill>
            </a:endParaRPr>
          </a:p>
        </p:txBody>
      </p:sp>
      <p:sp>
        <p:nvSpPr>
          <p:cNvPr id="24" name="Rounded Rectangle 23"/>
          <p:cNvSpPr/>
          <p:nvPr/>
        </p:nvSpPr>
        <p:spPr>
          <a:xfrm>
            <a:off x="4948850" y="4937417"/>
            <a:ext cx="1284022" cy="4572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000" dirty="0">
                <a:solidFill>
                  <a:srgbClr val="717171">
                    <a:lumMod val="50000"/>
                  </a:srgbClr>
                </a:solidFill>
              </a:rPr>
              <a:t>Promedio países</a:t>
            </a:r>
            <a:endParaRPr lang="hu-HU" sz="1000" dirty="0">
              <a:solidFill>
                <a:srgbClr val="717171">
                  <a:lumMod val="50000"/>
                </a:srgbClr>
              </a:solidFill>
            </a:endParaRPr>
          </a:p>
          <a:p>
            <a:pPr algn="ctr"/>
            <a:r>
              <a:rPr lang="en-US" sz="1600" dirty="0" smtClean="0">
                <a:solidFill>
                  <a:srgbClr val="717171">
                    <a:lumMod val="50000"/>
                  </a:srgbClr>
                </a:solidFill>
              </a:rPr>
              <a:t>18</a:t>
            </a:r>
            <a:r>
              <a:rPr lang="hu-HU" sz="1600" dirty="0">
                <a:solidFill>
                  <a:srgbClr val="717171">
                    <a:lumMod val="50000"/>
                  </a:srgbClr>
                </a:solidFill>
              </a:rPr>
              <a:t>%</a:t>
            </a:r>
            <a:endParaRPr lang="en-US" sz="1600" dirty="0">
              <a:solidFill>
                <a:srgbClr val="717171">
                  <a:lumMod val="50000"/>
                </a:srgbClr>
              </a:solidFill>
            </a:endParaRPr>
          </a:p>
        </p:txBody>
      </p:sp>
      <p:sp>
        <p:nvSpPr>
          <p:cNvPr id="26" name="Rounded Rectangle 25"/>
          <p:cNvSpPr/>
          <p:nvPr/>
        </p:nvSpPr>
        <p:spPr>
          <a:xfrm>
            <a:off x="5389054" y="2990994"/>
            <a:ext cx="1314957" cy="4572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000" dirty="0">
                <a:solidFill>
                  <a:srgbClr val="717171">
                    <a:lumMod val="50000"/>
                  </a:srgbClr>
                </a:solidFill>
              </a:rPr>
              <a:t>Promedio países</a:t>
            </a:r>
            <a:endParaRPr lang="hu-HU" sz="1000" dirty="0">
              <a:solidFill>
                <a:srgbClr val="717171">
                  <a:lumMod val="50000"/>
                </a:srgbClr>
              </a:solidFill>
            </a:endParaRPr>
          </a:p>
          <a:p>
            <a:pPr algn="ctr"/>
            <a:r>
              <a:rPr lang="en-US" sz="1600" dirty="0" smtClean="0">
                <a:solidFill>
                  <a:srgbClr val="717171">
                    <a:lumMod val="50000"/>
                  </a:srgbClr>
                </a:solidFill>
              </a:rPr>
              <a:t>23</a:t>
            </a:r>
            <a:r>
              <a:rPr lang="hu-HU" sz="1600" dirty="0">
                <a:solidFill>
                  <a:srgbClr val="717171">
                    <a:lumMod val="50000"/>
                  </a:srgbClr>
                </a:solidFill>
              </a:rPr>
              <a:t>%</a:t>
            </a:r>
            <a:endParaRPr lang="en-US" sz="1600" dirty="0">
              <a:solidFill>
                <a:srgbClr val="717171">
                  <a:lumMod val="50000"/>
                </a:srgbClr>
              </a:solidFill>
            </a:endParaRPr>
          </a:p>
        </p:txBody>
      </p:sp>
      <p:sp>
        <p:nvSpPr>
          <p:cNvPr id="27" name="Rounded Rectangle 26"/>
          <p:cNvSpPr/>
          <p:nvPr/>
        </p:nvSpPr>
        <p:spPr>
          <a:xfrm>
            <a:off x="1522412" y="3048000"/>
            <a:ext cx="1295400" cy="4572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000" dirty="0" smtClean="0">
                <a:solidFill>
                  <a:srgbClr val="717171">
                    <a:lumMod val="50000"/>
                  </a:srgbClr>
                </a:solidFill>
              </a:rPr>
              <a:t>Promedio países</a:t>
            </a:r>
            <a:endParaRPr lang="hu-HU" sz="1000" dirty="0">
              <a:solidFill>
                <a:srgbClr val="717171">
                  <a:lumMod val="50000"/>
                </a:srgbClr>
              </a:solidFill>
            </a:endParaRPr>
          </a:p>
          <a:p>
            <a:pPr algn="ctr"/>
            <a:r>
              <a:rPr lang="en-US" sz="1600" dirty="0">
                <a:solidFill>
                  <a:srgbClr val="717171">
                    <a:lumMod val="50000"/>
                  </a:srgbClr>
                </a:solidFill>
              </a:rPr>
              <a:t>33</a:t>
            </a:r>
            <a:r>
              <a:rPr lang="hu-HU" sz="1600" dirty="0">
                <a:solidFill>
                  <a:srgbClr val="717171">
                    <a:lumMod val="50000"/>
                  </a:srgbClr>
                </a:solidFill>
              </a:rPr>
              <a:t>%</a:t>
            </a:r>
            <a:endParaRPr lang="en-US" sz="1600" dirty="0">
              <a:solidFill>
                <a:srgbClr val="717171">
                  <a:lumMod val="50000"/>
                </a:srgbClr>
              </a:solidFill>
            </a:endParaRPr>
          </a:p>
        </p:txBody>
      </p:sp>
      <p:sp>
        <p:nvSpPr>
          <p:cNvPr id="19" name="Rectangle 18"/>
          <p:cNvSpPr/>
          <p:nvPr/>
        </p:nvSpPr>
        <p:spPr>
          <a:xfrm>
            <a:off x="6232872" y="3460037"/>
            <a:ext cx="2682145"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hu-HU" sz="4800" b="1" cap="all" dirty="0" smtClean="0">
                <a:ln w="0"/>
                <a:gradFill flip="none">
                  <a:gsLst>
                    <a:gs pos="0">
                      <a:srgbClr val="BD9B08">
                        <a:tint val="75000"/>
                        <a:shade val="75000"/>
                        <a:satMod val="170000"/>
                      </a:srgbClr>
                    </a:gs>
                    <a:gs pos="49000">
                      <a:srgbClr val="BD9B08">
                        <a:tint val="88000"/>
                        <a:shade val="65000"/>
                        <a:satMod val="172000"/>
                      </a:srgbClr>
                    </a:gs>
                    <a:gs pos="50000">
                      <a:srgbClr val="BD9B08">
                        <a:shade val="65000"/>
                        <a:satMod val="130000"/>
                      </a:srgbClr>
                    </a:gs>
                    <a:gs pos="92000">
                      <a:srgbClr val="BD9B08">
                        <a:shade val="50000"/>
                        <a:satMod val="120000"/>
                      </a:srgbClr>
                    </a:gs>
                    <a:gs pos="100000">
                      <a:srgbClr val="BD9B08">
                        <a:shade val="48000"/>
                        <a:satMod val="120000"/>
                      </a:srgbClr>
                    </a:gs>
                  </a:gsLst>
                  <a:lin ang="5400000"/>
                </a:gradFill>
                <a:effectLst>
                  <a:reflection blurRad="12700" stA="50000" endPos="50000" dist="5000" dir="5400000" sy="-100000" rotWithShape="0"/>
                </a:effectLst>
              </a:rPr>
              <a:t>M</a:t>
            </a:r>
            <a:r>
              <a:rPr lang="es-ES_tradnl" sz="4800" b="1" cap="all" dirty="0" smtClean="0">
                <a:ln w="0"/>
                <a:gradFill flip="none">
                  <a:gsLst>
                    <a:gs pos="0">
                      <a:srgbClr val="BD9B08">
                        <a:tint val="75000"/>
                        <a:shade val="75000"/>
                        <a:satMod val="170000"/>
                      </a:srgbClr>
                    </a:gs>
                    <a:gs pos="49000">
                      <a:srgbClr val="BD9B08">
                        <a:tint val="88000"/>
                        <a:shade val="65000"/>
                        <a:satMod val="172000"/>
                      </a:srgbClr>
                    </a:gs>
                    <a:gs pos="50000">
                      <a:srgbClr val="BD9B08">
                        <a:shade val="65000"/>
                        <a:satMod val="130000"/>
                      </a:srgbClr>
                    </a:gs>
                    <a:gs pos="92000">
                      <a:srgbClr val="BD9B08">
                        <a:shade val="50000"/>
                        <a:satMod val="120000"/>
                      </a:srgbClr>
                    </a:gs>
                    <a:gs pos="100000">
                      <a:srgbClr val="BD9B08">
                        <a:shade val="48000"/>
                        <a:satMod val="120000"/>
                      </a:srgbClr>
                    </a:gs>
                  </a:gsLst>
                  <a:lin ang="5400000"/>
                </a:gradFill>
                <a:effectLst>
                  <a:reflection blurRad="12700" stA="50000" endPos="50000" dist="5000" dir="5400000" sy="-100000" rotWithShape="0"/>
                </a:effectLst>
              </a:rPr>
              <a:t>i</a:t>
            </a:r>
            <a:r>
              <a:rPr lang="hu-HU" sz="4800" b="1" cap="all" dirty="0" smtClean="0">
                <a:ln w="0"/>
                <a:gradFill flip="none">
                  <a:gsLst>
                    <a:gs pos="0">
                      <a:srgbClr val="BD9B08">
                        <a:tint val="75000"/>
                        <a:shade val="75000"/>
                        <a:satMod val="170000"/>
                      </a:srgbClr>
                    </a:gs>
                    <a:gs pos="49000">
                      <a:srgbClr val="BD9B08">
                        <a:tint val="88000"/>
                        <a:shade val="65000"/>
                        <a:satMod val="172000"/>
                      </a:srgbClr>
                    </a:gs>
                    <a:gs pos="50000">
                      <a:srgbClr val="BD9B08">
                        <a:shade val="65000"/>
                        <a:satMod val="130000"/>
                      </a:srgbClr>
                    </a:gs>
                    <a:gs pos="92000">
                      <a:srgbClr val="BD9B08">
                        <a:shade val="50000"/>
                        <a:satMod val="120000"/>
                      </a:srgbClr>
                    </a:gs>
                    <a:gs pos="100000">
                      <a:srgbClr val="BD9B08">
                        <a:shade val="48000"/>
                        <a:satMod val="120000"/>
                      </a:srgbClr>
                    </a:gs>
                  </a:gsLst>
                  <a:lin ang="5400000"/>
                </a:gradFill>
                <a:effectLst>
                  <a:reflection blurRad="12700" stA="50000" endPos="50000" dist="5000" dir="5400000" sy="-100000" rotWithShape="0"/>
                </a:effectLst>
              </a:rPr>
              <a:t>oma</a:t>
            </a:r>
            <a:r>
              <a:rPr lang="hu-HU" sz="4800" b="1" cap="all" dirty="0">
                <a:ln w="0"/>
                <a:gradFill flip="none">
                  <a:gsLst>
                    <a:gs pos="0">
                      <a:srgbClr val="BD9B08">
                        <a:tint val="75000"/>
                        <a:shade val="75000"/>
                        <a:satMod val="170000"/>
                      </a:srgbClr>
                    </a:gs>
                    <a:gs pos="49000">
                      <a:srgbClr val="BD9B08">
                        <a:tint val="88000"/>
                        <a:shade val="65000"/>
                        <a:satMod val="172000"/>
                      </a:srgbClr>
                    </a:gs>
                    <a:gs pos="50000">
                      <a:srgbClr val="BD9B08">
                        <a:shade val="65000"/>
                        <a:satMod val="130000"/>
                      </a:srgbClr>
                    </a:gs>
                    <a:gs pos="92000">
                      <a:srgbClr val="BD9B08">
                        <a:shade val="50000"/>
                        <a:satMod val="120000"/>
                      </a:srgbClr>
                    </a:gs>
                    <a:gs pos="100000">
                      <a:srgbClr val="BD9B08">
                        <a:shade val="48000"/>
                        <a:satMod val="120000"/>
                      </a:srgbClr>
                    </a:gs>
                  </a:gsLst>
                  <a:lin ang="5400000"/>
                </a:gradFill>
                <a:effectLst>
                  <a:reflection blurRad="12700" stA="50000" endPos="50000" dist="5000" dir="5400000" sy="-100000" rotWithShape="0"/>
                </a:effectLst>
              </a:rPr>
              <a:t>?</a:t>
            </a:r>
            <a:endParaRPr lang="en-US" sz="4800" b="1" cap="all" dirty="0">
              <a:ln w="0"/>
              <a:gradFill flip="none">
                <a:gsLst>
                  <a:gs pos="0">
                    <a:srgbClr val="BD9B08">
                      <a:tint val="75000"/>
                      <a:shade val="75000"/>
                      <a:satMod val="170000"/>
                    </a:srgbClr>
                  </a:gs>
                  <a:gs pos="49000">
                    <a:srgbClr val="BD9B08">
                      <a:tint val="88000"/>
                      <a:shade val="65000"/>
                      <a:satMod val="172000"/>
                    </a:srgbClr>
                  </a:gs>
                  <a:gs pos="50000">
                    <a:srgbClr val="BD9B08">
                      <a:shade val="65000"/>
                      <a:satMod val="130000"/>
                    </a:srgbClr>
                  </a:gs>
                  <a:gs pos="92000">
                    <a:srgbClr val="BD9B08">
                      <a:shade val="50000"/>
                      <a:satMod val="120000"/>
                    </a:srgbClr>
                  </a:gs>
                  <a:gs pos="100000">
                    <a:srgbClr val="BD9B08">
                      <a:shade val="48000"/>
                      <a:satMod val="120000"/>
                    </a:srgb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943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16148698"/>
              </p:ext>
            </p:extLst>
          </p:nvPr>
        </p:nvGraphicFramePr>
        <p:xfrm>
          <a:off x="531812" y="1838325"/>
          <a:ext cx="10363200" cy="3733800"/>
        </p:xfrm>
        <a:graphic>
          <a:graphicData uri="http://schemas.openxmlformats.org/drawingml/2006/table">
            <a:tbl>
              <a:tblPr firstRow="1" bandRow="1">
                <a:tableStyleId>{5940675A-B579-460E-94D1-54222C63F5DA}</a:tableStyleId>
              </a:tblPr>
              <a:tblGrid>
                <a:gridCol w="86106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tblGrid>
              <a:tr h="746760">
                <a:tc>
                  <a:txBody>
                    <a:bodyPr/>
                    <a:lstStyle/>
                    <a:p>
                      <a:pPr algn="ct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600" dirty="0">
                          <a:solidFill>
                            <a:schemeClr val="tx1"/>
                          </a:solidFill>
                        </a:rPr>
                        <a:t>28</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6760">
                <a:tc>
                  <a:txBody>
                    <a:bodyPr/>
                    <a:lstStyle/>
                    <a:p>
                      <a:pPr algn="ct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600" dirty="0">
                          <a:solidFill>
                            <a:schemeClr val="tx1"/>
                          </a:solidFill>
                        </a:rPr>
                        <a:t>44</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46760">
                <a:tc>
                  <a:txBody>
                    <a:bodyPr/>
                    <a:lstStyle/>
                    <a:p>
                      <a:pPr algn="ct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600" dirty="0">
                          <a:solidFill>
                            <a:schemeClr val="tx1"/>
                          </a:solidFill>
                        </a:rPr>
                        <a:t>23</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46760">
                <a:tc>
                  <a:txBody>
                    <a:bodyPr/>
                    <a:lstStyle/>
                    <a:p>
                      <a:pPr algn="ct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600" dirty="0">
                          <a:solidFill>
                            <a:schemeClr val="tx1"/>
                          </a:solidFill>
                        </a:rPr>
                        <a:t>17</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46760">
                <a:tc>
                  <a:txBody>
                    <a:bodyPr/>
                    <a:lstStyle/>
                    <a:p>
                      <a:pPr algn="ct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rPr>
                        <a:t>11</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4" name="Title 3"/>
          <p:cNvSpPr>
            <a:spLocks noGrp="1"/>
          </p:cNvSpPr>
          <p:nvPr>
            <p:ph type="title"/>
          </p:nvPr>
        </p:nvSpPr>
        <p:spPr/>
        <p:txBody>
          <a:bodyPr/>
          <a:lstStyle/>
          <a:p>
            <a:r>
              <a:rPr lang="es-ES" noProof="0" smtClean="0"/>
              <a:t>Efecto que causan los síntomas en la vida cotidiana de las mujeres </a:t>
            </a:r>
            <a:endParaRPr lang="es-ES" noProof="0"/>
          </a:p>
        </p:txBody>
      </p:sp>
      <p:sp>
        <p:nvSpPr>
          <p:cNvPr id="5" name="Text Placeholder 4"/>
          <p:cNvSpPr>
            <a:spLocks noGrp="1"/>
          </p:cNvSpPr>
          <p:nvPr>
            <p:ph type="body" sz="quarter" idx="16"/>
          </p:nvPr>
        </p:nvSpPr>
        <p:spPr/>
        <p:txBody>
          <a:bodyPr/>
          <a:lstStyle/>
          <a:p>
            <a:r>
              <a:rPr lang="es-ES" noProof="0" dirty="0" smtClean="0"/>
              <a:t>Una gran mayoría de las afectadas con algún síntoma, sufren desventajas en cierta medida, mayormente soportables, pero limita la actividad de más de un tercio de las pacientes complejas.</a:t>
            </a:r>
            <a:endParaRPr lang="es-ES" noProof="0" dirty="0"/>
          </a:p>
        </p:txBody>
      </p:sp>
      <p:sp>
        <p:nvSpPr>
          <p:cNvPr id="3" name="Text Placeholder 2"/>
          <p:cNvSpPr>
            <a:spLocks noGrp="1"/>
          </p:cNvSpPr>
          <p:nvPr>
            <p:ph type="body" sz="quarter" idx="15"/>
          </p:nvPr>
        </p:nvSpPr>
        <p:spPr/>
        <p:txBody>
          <a:bodyPr/>
          <a:lstStyle/>
          <a:p>
            <a:r>
              <a:rPr lang="es-ES" noProof="0" smtClean="0"/>
              <a:t>B2_C4. ¿Cómo afectan las molestias causadas por el mioma en tu vida diaria?</a:t>
            </a:r>
            <a:endParaRPr lang="es-ES" noProof="0"/>
          </a:p>
        </p:txBody>
      </p:sp>
      <p:sp>
        <p:nvSpPr>
          <p:cNvPr id="2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41</a:t>
            </a:fld>
            <a:endParaRPr lang="en-GB">
              <a:solidFill>
                <a:srgbClr val="717171"/>
              </a:solidFill>
            </a:endParaRPr>
          </a:p>
        </p:txBody>
      </p:sp>
      <p:sp>
        <p:nvSpPr>
          <p:cNvPr id="13" name="TextBox 12"/>
          <p:cNvSpPr txBox="1"/>
          <p:nvPr/>
        </p:nvSpPr>
        <p:spPr>
          <a:xfrm>
            <a:off x="188912" y="1641575"/>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4" name="Content Placeholder 30"/>
          <p:cNvGraphicFramePr>
            <a:graphicFrameLocks/>
          </p:cNvGraphicFramePr>
          <p:nvPr>
            <p:extLst>
              <p:ext uri="{D42A27DB-BD31-4B8C-83A1-F6EECF244321}">
                <p14:modId xmlns:p14="http://schemas.microsoft.com/office/powerpoint/2010/main" val="830247855"/>
              </p:ext>
            </p:extLst>
          </p:nvPr>
        </p:nvGraphicFramePr>
        <p:xfrm>
          <a:off x="1217612" y="1752600"/>
          <a:ext cx="8915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188912" y="5879098"/>
            <a:ext cx="39243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25-50 </a:t>
            </a:r>
            <a:r>
              <a:rPr lang="en-US" sz="1100" i="1" dirty="0" err="1">
                <a:solidFill>
                  <a:srgbClr val="717171"/>
                </a:solidFill>
              </a:rPr>
              <a:t>año</a:t>
            </a:r>
            <a:r>
              <a:rPr lang="hu-HU" sz="1100" i="1" dirty="0">
                <a:solidFill>
                  <a:srgbClr val="717171"/>
                </a:solidFill>
              </a:rPr>
              <a:t>, </a:t>
            </a:r>
            <a:r>
              <a:rPr lang="hu-HU" sz="1100" i="1" dirty="0" err="1">
                <a:solidFill>
                  <a:srgbClr val="717171"/>
                </a:solidFill>
              </a:rPr>
              <a:t>sufriendo</a:t>
            </a:r>
            <a:r>
              <a:rPr lang="hu-HU" sz="1100" i="1" dirty="0">
                <a:solidFill>
                  <a:srgbClr val="717171"/>
                </a:solidFill>
              </a:rPr>
              <a:t> </a:t>
            </a:r>
            <a:r>
              <a:rPr lang="hu-HU" sz="1100" i="1" dirty="0" err="1">
                <a:solidFill>
                  <a:srgbClr val="717171"/>
                </a:solidFill>
              </a:rPr>
              <a:t>al</a:t>
            </a:r>
            <a:r>
              <a:rPr lang="hu-HU" sz="1100" i="1" dirty="0">
                <a:solidFill>
                  <a:srgbClr val="717171"/>
                </a:solidFill>
              </a:rPr>
              <a:t> </a:t>
            </a:r>
            <a:r>
              <a:rPr lang="hu-HU" sz="1100" i="1" dirty="0" err="1">
                <a:solidFill>
                  <a:srgbClr val="717171"/>
                </a:solidFill>
              </a:rPr>
              <a:t>menos</a:t>
            </a:r>
            <a:r>
              <a:rPr lang="hu-HU" sz="1100" i="1" dirty="0">
                <a:solidFill>
                  <a:srgbClr val="717171"/>
                </a:solidFill>
              </a:rPr>
              <a:t> 1 </a:t>
            </a:r>
            <a:r>
              <a:rPr lang="hu-HU" sz="1100" i="1" dirty="0" err="1">
                <a:solidFill>
                  <a:srgbClr val="717171"/>
                </a:solidFill>
              </a:rPr>
              <a:t>síntoma</a:t>
            </a:r>
            <a:r>
              <a:rPr lang="hu-HU" sz="1100" i="1" dirty="0">
                <a:solidFill>
                  <a:srgbClr val="717171"/>
                </a:solidFill>
              </a:rPr>
              <a:t> (</a:t>
            </a:r>
            <a:r>
              <a:rPr lang="en-US" sz="1100" i="1" dirty="0">
                <a:solidFill>
                  <a:srgbClr val="717171"/>
                </a:solidFill>
              </a:rPr>
              <a:t>232</a:t>
            </a:r>
            <a:r>
              <a:rPr lang="hu-HU" sz="1100" i="1" dirty="0">
                <a:solidFill>
                  <a:srgbClr val="717171"/>
                </a:solidFill>
              </a:rPr>
              <a:t>)</a:t>
            </a:r>
            <a:endParaRPr lang="en-US" sz="1100" i="1" dirty="0">
              <a:solidFill>
                <a:srgbClr val="717171"/>
              </a:solidFill>
            </a:endParaRPr>
          </a:p>
        </p:txBody>
      </p:sp>
      <p:sp>
        <p:nvSpPr>
          <p:cNvPr id="17" name="TextBox 16"/>
          <p:cNvSpPr txBox="1"/>
          <p:nvPr/>
        </p:nvSpPr>
        <p:spPr>
          <a:xfrm>
            <a:off x="8990012" y="1277779"/>
            <a:ext cx="2005780" cy="589360"/>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Promedio de países</a:t>
            </a:r>
            <a:endParaRPr lang="hu-HU" sz="1600" b="1" dirty="0">
              <a:solidFill>
                <a:srgbClr val="717171"/>
              </a:solidFill>
            </a:endParaRPr>
          </a:p>
        </p:txBody>
      </p:sp>
      <p:sp>
        <p:nvSpPr>
          <p:cNvPr id="2" name="TextBox 1"/>
          <p:cNvSpPr txBox="1"/>
          <p:nvPr/>
        </p:nvSpPr>
        <p:spPr>
          <a:xfrm>
            <a:off x="4687031" y="5867400"/>
            <a:ext cx="416781" cy="161583"/>
          </a:xfrm>
          <a:prstGeom prst="rect">
            <a:avLst/>
          </a:prstGeom>
          <a:noFill/>
        </p:spPr>
        <p:txBody>
          <a:bodyPr wrap="none" lIns="0" tIns="0" rIns="0" bIns="0" rtlCol="0">
            <a:spAutoFit/>
          </a:bodyPr>
          <a:lstStyle/>
          <a:p>
            <a:r>
              <a:rPr lang="hu-HU" sz="1050" dirty="0">
                <a:solidFill>
                  <a:srgbClr val="717171"/>
                </a:solidFill>
              </a:rPr>
              <a:t>(N=</a:t>
            </a:r>
            <a:r>
              <a:rPr lang="en-US" sz="1050" dirty="0">
                <a:solidFill>
                  <a:srgbClr val="717171"/>
                </a:solidFill>
              </a:rPr>
              <a:t>77</a:t>
            </a:r>
            <a:r>
              <a:rPr lang="hu-HU" sz="1050" dirty="0">
                <a:solidFill>
                  <a:srgbClr val="717171"/>
                </a:solidFill>
              </a:rPr>
              <a:t>)</a:t>
            </a:r>
            <a:endParaRPr lang="en-US" sz="1050" dirty="0" err="1">
              <a:solidFill>
                <a:srgbClr val="717171"/>
              </a:solidFill>
            </a:endParaRPr>
          </a:p>
        </p:txBody>
      </p:sp>
      <p:sp>
        <p:nvSpPr>
          <p:cNvPr id="18" name="TextBox 17"/>
          <p:cNvSpPr txBox="1"/>
          <p:nvPr/>
        </p:nvSpPr>
        <p:spPr>
          <a:xfrm>
            <a:off x="6363431" y="5867400"/>
            <a:ext cx="416781" cy="161583"/>
          </a:xfrm>
          <a:prstGeom prst="rect">
            <a:avLst/>
          </a:prstGeom>
          <a:noFill/>
        </p:spPr>
        <p:txBody>
          <a:bodyPr wrap="none" lIns="0" tIns="0" rIns="0" bIns="0" rtlCol="0">
            <a:spAutoFit/>
          </a:bodyPr>
          <a:lstStyle/>
          <a:p>
            <a:r>
              <a:rPr lang="hu-HU" sz="1050" dirty="0">
                <a:solidFill>
                  <a:srgbClr val="717171"/>
                </a:solidFill>
              </a:rPr>
              <a:t>(N=</a:t>
            </a:r>
            <a:r>
              <a:rPr lang="en-US" sz="1050" dirty="0">
                <a:solidFill>
                  <a:srgbClr val="717171"/>
                </a:solidFill>
              </a:rPr>
              <a:t>66</a:t>
            </a:r>
            <a:r>
              <a:rPr lang="hu-HU" sz="1050" dirty="0">
                <a:solidFill>
                  <a:srgbClr val="717171"/>
                </a:solidFill>
              </a:rPr>
              <a:t>)</a:t>
            </a:r>
            <a:endParaRPr lang="en-US" sz="1050" dirty="0" err="1">
              <a:solidFill>
                <a:srgbClr val="717171"/>
              </a:solidFill>
            </a:endParaRPr>
          </a:p>
        </p:txBody>
      </p:sp>
      <p:sp>
        <p:nvSpPr>
          <p:cNvPr id="19" name="TextBox 18"/>
          <p:cNvSpPr txBox="1"/>
          <p:nvPr/>
        </p:nvSpPr>
        <p:spPr>
          <a:xfrm>
            <a:off x="8116031" y="5867400"/>
            <a:ext cx="416781" cy="161583"/>
          </a:xfrm>
          <a:prstGeom prst="rect">
            <a:avLst/>
          </a:prstGeom>
          <a:noFill/>
        </p:spPr>
        <p:txBody>
          <a:bodyPr wrap="none" lIns="0" tIns="0" rIns="0" bIns="0" rtlCol="0">
            <a:spAutoFit/>
          </a:bodyPr>
          <a:lstStyle/>
          <a:p>
            <a:r>
              <a:rPr lang="hu-HU" sz="1050" dirty="0">
                <a:solidFill>
                  <a:srgbClr val="717171"/>
                </a:solidFill>
              </a:rPr>
              <a:t>(N=</a:t>
            </a:r>
            <a:r>
              <a:rPr lang="en-US" sz="1050" dirty="0">
                <a:solidFill>
                  <a:srgbClr val="717171"/>
                </a:solidFill>
              </a:rPr>
              <a:t>89</a:t>
            </a:r>
            <a:r>
              <a:rPr lang="hu-HU" sz="1050" dirty="0">
                <a:solidFill>
                  <a:srgbClr val="717171"/>
                </a:solidFill>
              </a:rPr>
              <a:t>)</a:t>
            </a:r>
            <a:endParaRPr lang="en-US" sz="1050" dirty="0" err="1">
              <a:solidFill>
                <a:srgbClr val="717171"/>
              </a:solidFill>
            </a:endParaRPr>
          </a:p>
        </p:txBody>
      </p:sp>
      <p:cxnSp>
        <p:nvCxnSpPr>
          <p:cNvPr id="20" name="Straight Connector 19"/>
          <p:cNvCxnSpPr/>
          <p:nvPr/>
        </p:nvCxnSpPr>
        <p:spPr>
          <a:xfrm>
            <a:off x="608012" y="2582840"/>
            <a:ext cx="10210800" cy="0"/>
          </a:xfrm>
          <a:prstGeom prst="line">
            <a:avLst/>
          </a:prstGeom>
          <a:ln w="57150">
            <a:solidFill>
              <a:srgbClr val="D5B000"/>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97335" y="5867400"/>
            <a:ext cx="391133" cy="161583"/>
          </a:xfrm>
          <a:prstGeom prst="rect">
            <a:avLst/>
          </a:prstGeom>
          <a:noFill/>
        </p:spPr>
        <p:txBody>
          <a:bodyPr wrap="none" lIns="0" tIns="0" rIns="0" bIns="0" rtlCol="0">
            <a:spAutoFit/>
          </a:bodyPr>
          <a:lstStyle/>
          <a:p>
            <a:r>
              <a:rPr lang="hu-HU" sz="1050" dirty="0">
                <a:solidFill>
                  <a:srgbClr val="717171"/>
                </a:solidFill>
              </a:rPr>
              <a:t>(1521)</a:t>
            </a:r>
            <a:endParaRPr lang="en-US" sz="1050" dirty="0" err="1">
              <a:solidFill>
                <a:srgbClr val="717171"/>
              </a:solidFill>
            </a:endParaRPr>
          </a:p>
        </p:txBody>
      </p:sp>
    </p:spTree>
    <p:extLst>
      <p:ext uri="{BB962C8B-B14F-4D97-AF65-F5344CB8AC3E}">
        <p14:creationId xmlns:p14="http://schemas.microsoft.com/office/powerpoint/2010/main" val="32853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Reacción a los síntomas</a:t>
            </a:r>
            <a:endParaRPr lang="es-ES" noProof="0"/>
          </a:p>
        </p:txBody>
      </p:sp>
      <p:sp>
        <p:nvSpPr>
          <p:cNvPr id="5" name="Text Placeholder 4"/>
          <p:cNvSpPr>
            <a:spLocks noGrp="1"/>
          </p:cNvSpPr>
          <p:nvPr>
            <p:ph type="body" sz="quarter" idx="16"/>
          </p:nvPr>
        </p:nvSpPr>
        <p:spPr/>
        <p:txBody>
          <a:bodyPr/>
          <a:lstStyle/>
          <a:p>
            <a:r>
              <a:rPr lang="es-ES" noProof="0" smtClean="0"/>
              <a:t>La mayoría de las mujeres españolas que sufren estos síntomas, hacen algo al respecto. Más de un tercio consulta con su médico o ginecólogo, lo que está muy por encima del promedio europeo. Entre las pacientes complejas esta relación llega a ser del 45%.</a:t>
            </a:r>
            <a:endParaRPr lang="es-ES" noProof="0"/>
          </a:p>
        </p:txBody>
      </p:sp>
      <p:sp>
        <p:nvSpPr>
          <p:cNvPr id="3" name="Text Placeholder 2"/>
          <p:cNvSpPr>
            <a:spLocks noGrp="1"/>
          </p:cNvSpPr>
          <p:nvPr>
            <p:ph type="body" sz="quarter" idx="15"/>
          </p:nvPr>
        </p:nvSpPr>
        <p:spPr/>
        <p:txBody>
          <a:bodyPr/>
          <a:lstStyle/>
          <a:p>
            <a:r>
              <a:rPr lang="es-ES" noProof="0" smtClean="0"/>
              <a:t>B2_C5. ¿Cómo reaccionas ante estos problemas (miomas?)</a:t>
            </a:r>
            <a:endParaRPr lang="es-ES" noProof="0"/>
          </a:p>
        </p:txBody>
      </p:sp>
      <p:sp>
        <p:nvSpPr>
          <p:cNvPr id="19"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42</a:t>
            </a:fld>
            <a:endParaRPr lang="en-GB">
              <a:solidFill>
                <a:srgbClr val="717171"/>
              </a:solidFill>
            </a:endParaRPr>
          </a:p>
        </p:txBody>
      </p:sp>
      <p:sp>
        <p:nvSpPr>
          <p:cNvPr id="12" name="TextBox 11"/>
          <p:cNvSpPr txBox="1"/>
          <p:nvPr/>
        </p:nvSpPr>
        <p:spPr>
          <a:xfrm>
            <a:off x="350610" y="1979712"/>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3" name="Content Placeholder 30"/>
          <p:cNvGraphicFramePr>
            <a:graphicFrameLocks/>
          </p:cNvGraphicFramePr>
          <p:nvPr>
            <p:extLst>
              <p:ext uri="{D42A27DB-BD31-4B8C-83A1-F6EECF244321}">
                <p14:modId xmlns:p14="http://schemas.microsoft.com/office/powerpoint/2010/main" val="2507077230"/>
              </p:ext>
            </p:extLst>
          </p:nvPr>
        </p:nvGraphicFramePr>
        <p:xfrm>
          <a:off x="1903412" y="1752600"/>
          <a:ext cx="8229600" cy="400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44201090"/>
              </p:ext>
            </p:extLst>
          </p:nvPr>
        </p:nvGraphicFramePr>
        <p:xfrm>
          <a:off x="9066212" y="1885950"/>
          <a:ext cx="1828800" cy="3676650"/>
        </p:xfrm>
        <a:graphic>
          <a:graphicData uri="http://schemas.openxmlformats.org/drawingml/2006/table">
            <a:tbl>
              <a:tblPr firstRow="1" bandRow="1">
                <a:tableStyleId>{5940675A-B579-460E-94D1-54222C63F5DA}</a:tableStyleId>
              </a:tblPr>
              <a:tblGrid>
                <a:gridCol w="1828800">
                  <a:extLst>
                    <a:ext uri="{9D8B030D-6E8A-4147-A177-3AD203B41FA5}">
                      <a16:colId xmlns="" xmlns:a16="http://schemas.microsoft.com/office/drawing/2014/main" val="20000"/>
                    </a:ext>
                  </a:extLst>
                </a:gridCol>
              </a:tblGrid>
              <a:tr h="1225550">
                <a:tc>
                  <a:txBody>
                    <a:bodyPr/>
                    <a:lstStyle/>
                    <a:p>
                      <a:pPr algn="ctr"/>
                      <a:r>
                        <a:rPr lang="en-US" sz="1600" dirty="0">
                          <a:solidFill>
                            <a:schemeClr val="tx1"/>
                          </a:solidFill>
                        </a:rPr>
                        <a:t>55</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25550">
                <a:tc>
                  <a:txBody>
                    <a:bodyPr/>
                    <a:lstStyle/>
                    <a:p>
                      <a:pPr algn="ctr"/>
                      <a:r>
                        <a:rPr lang="hu-HU" sz="1600" dirty="0">
                          <a:solidFill>
                            <a:schemeClr val="tx1"/>
                          </a:solidFill>
                        </a:rPr>
                        <a:t>28</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225550">
                <a:tc>
                  <a:txBody>
                    <a:bodyPr/>
                    <a:lstStyle/>
                    <a:p>
                      <a:pPr algn="ctr"/>
                      <a:r>
                        <a:rPr lang="hu-HU" sz="1600" dirty="0">
                          <a:solidFill>
                            <a:schemeClr val="tx1"/>
                          </a:solidFill>
                        </a:rPr>
                        <a:t>17</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6" name="TextBox 15"/>
          <p:cNvSpPr txBox="1"/>
          <p:nvPr/>
        </p:nvSpPr>
        <p:spPr>
          <a:xfrm>
            <a:off x="379412" y="5715000"/>
            <a:ext cx="3505200" cy="338554"/>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err="1" smtClean="0">
                <a:solidFill>
                  <a:srgbClr val="717171"/>
                </a:solidFill>
              </a:rPr>
              <a:t>edad</a:t>
            </a:r>
            <a:r>
              <a:rPr lang="en-US" sz="1100" i="1" dirty="0" smtClean="0">
                <a:solidFill>
                  <a:srgbClr val="717171"/>
                </a:solidFill>
              </a:rPr>
              <a:t> </a:t>
            </a:r>
            <a:r>
              <a:rPr lang="en-US" sz="1100" i="1" dirty="0">
                <a:solidFill>
                  <a:srgbClr val="717171"/>
                </a:solidFill>
              </a:rPr>
              <a:t>25-50</a:t>
            </a:r>
            <a:r>
              <a:rPr lang="hu-HU" sz="1100" i="1" dirty="0">
                <a:solidFill>
                  <a:srgbClr val="717171"/>
                </a:solidFill>
              </a:rPr>
              <a:t> </a:t>
            </a:r>
            <a:r>
              <a:rPr lang="es-ES_tradnl" sz="1100" i="1" dirty="0" smtClean="0">
                <a:solidFill>
                  <a:srgbClr val="717171"/>
                </a:solidFill>
              </a:rPr>
              <a:t> con cualquier grado de sintomatología de miomas</a:t>
            </a:r>
            <a:r>
              <a:rPr lang="hu-HU" sz="1100" i="1" dirty="0" smtClean="0">
                <a:solidFill>
                  <a:srgbClr val="717171"/>
                </a:solidFill>
              </a:rPr>
              <a:t> </a:t>
            </a:r>
            <a:r>
              <a:rPr lang="hu-HU" sz="1100" i="1" dirty="0">
                <a:solidFill>
                  <a:srgbClr val="717171"/>
                </a:solidFill>
              </a:rPr>
              <a:t>(</a:t>
            </a:r>
            <a:r>
              <a:rPr lang="en-US" sz="1100" i="1" dirty="0">
                <a:solidFill>
                  <a:srgbClr val="717171"/>
                </a:solidFill>
              </a:rPr>
              <a:t>232</a:t>
            </a:r>
            <a:r>
              <a:rPr lang="hu-HU" sz="1100" i="1" dirty="0">
                <a:solidFill>
                  <a:srgbClr val="717171"/>
                </a:solidFill>
              </a:rPr>
              <a:t>)</a:t>
            </a:r>
            <a:endParaRPr lang="en-US" sz="1100" i="1" dirty="0">
              <a:solidFill>
                <a:srgbClr val="717171"/>
              </a:solidFill>
            </a:endParaRPr>
          </a:p>
        </p:txBody>
      </p:sp>
      <p:sp>
        <p:nvSpPr>
          <p:cNvPr id="17" name="TextBox 16"/>
          <p:cNvSpPr txBox="1"/>
          <p:nvPr/>
        </p:nvSpPr>
        <p:spPr>
          <a:xfrm>
            <a:off x="8990012" y="1770221"/>
            <a:ext cx="200578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sp>
        <p:nvSpPr>
          <p:cNvPr id="15" name="Rounded Rectangular Callout 14">
            <a:extLst>
              <a:ext uri="{FF2B5EF4-FFF2-40B4-BE49-F238E27FC236}">
                <a16:creationId xmlns="" xmlns:a16="http://schemas.microsoft.com/office/drawing/2014/main" id="{435C9A70-B762-447D-BABB-6E8FBA282928}"/>
              </a:ext>
            </a:extLst>
          </p:cNvPr>
          <p:cNvSpPr/>
          <p:nvPr/>
        </p:nvSpPr>
        <p:spPr>
          <a:xfrm>
            <a:off x="7694612" y="2857871"/>
            <a:ext cx="2091134" cy="727003"/>
          </a:xfrm>
          <a:prstGeom prst="wedgeRoundRectCallout">
            <a:avLst>
              <a:gd name="adj1" fmla="val -66539"/>
              <a:gd name="adj2" fmla="val 45605"/>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a:solidFill>
                <a:srgbClr val="FFFFFF"/>
              </a:solidFill>
              <a:highlight>
                <a:srgbClr val="FFFF00"/>
              </a:highlight>
            </a:endParaRPr>
          </a:p>
        </p:txBody>
      </p:sp>
      <p:sp>
        <p:nvSpPr>
          <p:cNvPr id="18" name="TextBox 17">
            <a:extLst>
              <a:ext uri="{FF2B5EF4-FFF2-40B4-BE49-F238E27FC236}">
                <a16:creationId xmlns="" xmlns:a16="http://schemas.microsoft.com/office/drawing/2014/main" id="{71E5EBFB-0B61-44B9-9BC2-D1ADF256EC76}"/>
              </a:ext>
            </a:extLst>
          </p:cNvPr>
          <p:cNvSpPr txBox="1"/>
          <p:nvPr/>
        </p:nvSpPr>
        <p:spPr>
          <a:xfrm>
            <a:off x="7853377" y="2972410"/>
            <a:ext cx="1832233" cy="553998"/>
          </a:xfrm>
          <a:prstGeom prst="rect">
            <a:avLst/>
          </a:prstGeom>
          <a:noFill/>
        </p:spPr>
        <p:txBody>
          <a:bodyPr wrap="none" lIns="0" tIns="0" rIns="0" bIns="0" rtlCol="0">
            <a:spAutoFit/>
          </a:bodyPr>
          <a:lstStyle/>
          <a:p>
            <a:r>
              <a:rPr lang="hu-HU" sz="1200" dirty="0">
                <a:solidFill>
                  <a:srgbClr val="717171">
                    <a:lumMod val="50000"/>
                  </a:srgbClr>
                </a:solidFill>
              </a:rPr>
              <a:t>Pacientes </a:t>
            </a:r>
            <a:r>
              <a:rPr lang="hu-HU" sz="1200" dirty="0" smtClean="0">
                <a:solidFill>
                  <a:srgbClr val="717171">
                    <a:lumMod val="50000"/>
                  </a:srgbClr>
                </a:solidFill>
              </a:rPr>
              <a:t>Complej</a:t>
            </a:r>
            <a:r>
              <a:rPr lang="es-ES_tradnl" sz="1200" dirty="0" smtClean="0">
                <a:solidFill>
                  <a:srgbClr val="717171">
                    <a:lumMod val="50000"/>
                  </a:srgbClr>
                </a:solidFill>
              </a:rPr>
              <a:t>a</a:t>
            </a:r>
            <a:r>
              <a:rPr lang="hu-HU" sz="1200" dirty="0" smtClean="0">
                <a:solidFill>
                  <a:srgbClr val="717171">
                    <a:lumMod val="50000"/>
                  </a:srgbClr>
                </a:solidFill>
              </a:rPr>
              <a:t>s</a:t>
            </a:r>
            <a:r>
              <a:rPr lang="hu-HU" sz="1200" dirty="0">
                <a:solidFill>
                  <a:srgbClr val="717171">
                    <a:lumMod val="50000"/>
                  </a:srgbClr>
                </a:solidFill>
              </a:rPr>
              <a:t>: 45%</a:t>
            </a:r>
          </a:p>
          <a:p>
            <a:r>
              <a:rPr lang="hu-HU" sz="1200" dirty="0" err="1">
                <a:solidFill>
                  <a:srgbClr val="717171">
                    <a:lumMod val="50000"/>
                  </a:srgbClr>
                </a:solidFill>
              </a:rPr>
              <a:t>Pacientes</a:t>
            </a:r>
            <a:r>
              <a:rPr lang="hu-HU" sz="1200" dirty="0">
                <a:solidFill>
                  <a:srgbClr val="717171">
                    <a:lumMod val="50000"/>
                  </a:srgbClr>
                </a:solidFill>
              </a:rPr>
              <a:t> </a:t>
            </a:r>
            <a:r>
              <a:rPr lang="hu-HU" sz="1200" dirty="0" err="1">
                <a:solidFill>
                  <a:srgbClr val="717171">
                    <a:lumMod val="50000"/>
                  </a:srgbClr>
                </a:solidFill>
              </a:rPr>
              <a:t>regulares</a:t>
            </a:r>
            <a:r>
              <a:rPr lang="hu-HU" sz="1200" dirty="0">
                <a:solidFill>
                  <a:srgbClr val="717171">
                    <a:lumMod val="50000"/>
                  </a:srgbClr>
                </a:solidFill>
              </a:rPr>
              <a:t>: 29%</a:t>
            </a:r>
          </a:p>
          <a:p>
            <a:r>
              <a:rPr lang="hu-HU" sz="1200" dirty="0" err="1">
                <a:solidFill>
                  <a:srgbClr val="717171">
                    <a:lumMod val="50000"/>
                  </a:srgbClr>
                </a:solidFill>
              </a:rPr>
              <a:t>Pacientes</a:t>
            </a:r>
            <a:r>
              <a:rPr lang="hu-HU" sz="1200" dirty="0">
                <a:solidFill>
                  <a:srgbClr val="717171">
                    <a:lumMod val="50000"/>
                  </a:srgbClr>
                </a:solidFill>
              </a:rPr>
              <a:t> leves: 37%</a:t>
            </a:r>
          </a:p>
        </p:txBody>
      </p:sp>
      <p:sp>
        <p:nvSpPr>
          <p:cNvPr id="20" name="TextBox 19"/>
          <p:cNvSpPr txBox="1"/>
          <p:nvPr/>
        </p:nvSpPr>
        <p:spPr>
          <a:xfrm>
            <a:off x="9797335" y="5845562"/>
            <a:ext cx="391133" cy="161583"/>
          </a:xfrm>
          <a:prstGeom prst="rect">
            <a:avLst/>
          </a:prstGeom>
          <a:noFill/>
        </p:spPr>
        <p:txBody>
          <a:bodyPr wrap="none" lIns="0" tIns="0" rIns="0" bIns="0" rtlCol="0">
            <a:spAutoFit/>
          </a:bodyPr>
          <a:lstStyle/>
          <a:p>
            <a:r>
              <a:rPr lang="hu-HU" sz="1050" dirty="0">
                <a:solidFill>
                  <a:srgbClr val="717171"/>
                </a:solidFill>
              </a:rPr>
              <a:t>(1521)</a:t>
            </a:r>
            <a:endParaRPr lang="en-US" sz="1050" dirty="0" err="1">
              <a:solidFill>
                <a:srgbClr val="717171"/>
              </a:solidFill>
            </a:endParaRPr>
          </a:p>
        </p:txBody>
      </p:sp>
      <p:sp>
        <p:nvSpPr>
          <p:cNvPr id="21"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2" name="TextBox 21"/>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3"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RedDown"/>
          <p:cNvSpPr>
            <a:spLocks noChangeShapeType="1"/>
          </p:cNvSpPr>
          <p:nvPr/>
        </p:nvSpPr>
        <p:spPr bwMode="auto">
          <a:xfrm rot="10800000" flipV="1">
            <a:off x="8456612" y="2441574"/>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RedDown"/>
          <p:cNvSpPr>
            <a:spLocks noChangeShapeType="1"/>
          </p:cNvSpPr>
          <p:nvPr/>
        </p:nvSpPr>
        <p:spPr bwMode="auto">
          <a:xfrm rot="10800000">
            <a:off x="7804164" y="36576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7" name="RedDown"/>
          <p:cNvSpPr>
            <a:spLocks noChangeShapeType="1"/>
          </p:cNvSpPr>
          <p:nvPr/>
        </p:nvSpPr>
        <p:spPr bwMode="auto">
          <a:xfrm rot="10800000" flipV="1">
            <a:off x="6094412" y="4959348"/>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6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Tratamiento de los síntomas </a:t>
            </a:r>
            <a:endParaRPr lang="es-ES" noProof="0"/>
          </a:p>
        </p:txBody>
      </p:sp>
      <p:sp>
        <p:nvSpPr>
          <p:cNvPr id="5" name="Text Placeholder 4"/>
          <p:cNvSpPr>
            <a:spLocks noGrp="1"/>
          </p:cNvSpPr>
          <p:nvPr>
            <p:ph type="body" sz="quarter" idx="16"/>
          </p:nvPr>
        </p:nvSpPr>
        <p:spPr/>
        <p:txBody>
          <a:bodyPr/>
          <a:lstStyle/>
          <a:p>
            <a:r>
              <a:rPr lang="es-ES" noProof="0" dirty="0" smtClean="0"/>
              <a:t>Una cuarta parte de las pacientes se tratan las molestias causadas. Más de la mitad toman analgésicos, y otro 15% va a recibir tratamiento médico. Otros tratamientos no son populares en España. </a:t>
            </a:r>
            <a:endParaRPr lang="es-ES" noProof="0" dirty="0"/>
          </a:p>
        </p:txBody>
      </p:sp>
      <p:sp>
        <p:nvSpPr>
          <p:cNvPr id="3" name="Text Placeholder 2"/>
          <p:cNvSpPr>
            <a:spLocks noGrp="1"/>
          </p:cNvSpPr>
          <p:nvPr>
            <p:ph type="body" sz="quarter" idx="15"/>
          </p:nvPr>
        </p:nvSpPr>
        <p:spPr/>
        <p:txBody>
          <a:bodyPr/>
          <a:lstStyle/>
          <a:p>
            <a:r>
              <a:rPr lang="es-ES" noProof="0" smtClean="0"/>
              <a:t>B2_C6. ¿Se trata las molestias provocadas por los miomas? </a:t>
            </a:r>
            <a:endParaRPr lang="es-ES" noProof="0"/>
          </a:p>
        </p:txBody>
      </p:sp>
      <p:sp>
        <p:nvSpPr>
          <p:cNvPr id="1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43</a:t>
            </a:fld>
            <a:endParaRPr lang="en-GB">
              <a:solidFill>
                <a:srgbClr val="717171"/>
              </a:solidFill>
            </a:endParaRPr>
          </a:p>
        </p:txBody>
      </p:sp>
      <p:sp>
        <p:nvSpPr>
          <p:cNvPr id="12" name="TextBox 11"/>
          <p:cNvSpPr txBox="1"/>
          <p:nvPr/>
        </p:nvSpPr>
        <p:spPr>
          <a:xfrm>
            <a:off x="303212" y="16002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5" name="TextBox 14"/>
          <p:cNvSpPr txBox="1"/>
          <p:nvPr/>
        </p:nvSpPr>
        <p:spPr>
          <a:xfrm>
            <a:off x="8990012" y="1524000"/>
            <a:ext cx="200578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sp>
        <p:nvSpPr>
          <p:cNvPr id="17" name="TextBox 16"/>
          <p:cNvSpPr txBox="1"/>
          <p:nvPr/>
        </p:nvSpPr>
        <p:spPr>
          <a:xfrm>
            <a:off x="379412" y="5879098"/>
            <a:ext cx="33528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aged 25-50</a:t>
            </a:r>
            <a:r>
              <a:rPr lang="hu-HU" sz="1100" i="1" dirty="0">
                <a:solidFill>
                  <a:srgbClr val="717171"/>
                </a:solidFill>
              </a:rPr>
              <a:t> </a:t>
            </a:r>
            <a:r>
              <a:rPr lang="hu-HU" sz="1100" i="1" dirty="0" err="1">
                <a:solidFill>
                  <a:srgbClr val="717171"/>
                </a:solidFill>
              </a:rPr>
              <a:t>any</a:t>
            </a:r>
            <a:r>
              <a:rPr lang="hu-HU" sz="1100" i="1" dirty="0">
                <a:solidFill>
                  <a:srgbClr val="717171"/>
                </a:solidFill>
              </a:rPr>
              <a:t> </a:t>
            </a:r>
            <a:r>
              <a:rPr lang="hu-HU" sz="1100" i="1" dirty="0" err="1">
                <a:solidFill>
                  <a:srgbClr val="717171"/>
                </a:solidFill>
              </a:rPr>
              <a:t>degree</a:t>
            </a:r>
            <a:r>
              <a:rPr lang="en-US" sz="1100" i="1" dirty="0">
                <a:solidFill>
                  <a:srgbClr val="717171"/>
                </a:solidFill>
              </a:rPr>
              <a:t> myoma sufferers</a:t>
            </a:r>
            <a:r>
              <a:rPr lang="hu-HU" sz="1100" i="1" dirty="0">
                <a:solidFill>
                  <a:srgbClr val="717171"/>
                </a:solidFill>
              </a:rPr>
              <a:t> (</a:t>
            </a:r>
            <a:r>
              <a:rPr lang="en-US" sz="1100" i="1" dirty="0">
                <a:solidFill>
                  <a:srgbClr val="717171"/>
                </a:solidFill>
              </a:rPr>
              <a:t>232</a:t>
            </a:r>
            <a:r>
              <a:rPr lang="hu-HU" sz="1100" i="1" dirty="0">
                <a:solidFill>
                  <a:srgbClr val="717171"/>
                </a:solidFill>
              </a:rPr>
              <a:t>)</a:t>
            </a:r>
            <a:endParaRPr lang="en-US" sz="1100" i="1" dirty="0">
              <a:solidFill>
                <a:srgbClr val="717171"/>
              </a:solidFill>
            </a:endParaRPr>
          </a:p>
        </p:txBody>
      </p:sp>
      <p:graphicFrame>
        <p:nvGraphicFramePr>
          <p:cNvPr id="18" name="Content Placeholder 30"/>
          <p:cNvGraphicFramePr>
            <a:graphicFrameLocks/>
          </p:cNvGraphicFramePr>
          <p:nvPr>
            <p:extLst>
              <p:ext uri="{D42A27DB-BD31-4B8C-83A1-F6EECF244321}">
                <p14:modId xmlns:p14="http://schemas.microsoft.com/office/powerpoint/2010/main" val="2466867791"/>
              </p:ext>
            </p:extLst>
          </p:nvPr>
        </p:nvGraphicFramePr>
        <p:xfrm>
          <a:off x="455612" y="1752600"/>
          <a:ext cx="9677400" cy="400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416698800"/>
              </p:ext>
            </p:extLst>
          </p:nvPr>
        </p:nvGraphicFramePr>
        <p:xfrm>
          <a:off x="9066212" y="1924051"/>
          <a:ext cx="1828800" cy="3762374"/>
        </p:xfrm>
        <a:graphic>
          <a:graphicData uri="http://schemas.openxmlformats.org/drawingml/2006/table">
            <a:tbl>
              <a:tblPr firstRow="1" bandRow="1">
                <a:tableStyleId>{5940675A-B579-460E-94D1-54222C63F5DA}</a:tableStyleId>
              </a:tblPr>
              <a:tblGrid>
                <a:gridCol w="1828800">
                  <a:extLst>
                    <a:ext uri="{9D8B030D-6E8A-4147-A177-3AD203B41FA5}">
                      <a16:colId xmlns="" xmlns:a16="http://schemas.microsoft.com/office/drawing/2014/main" val="20000"/>
                    </a:ext>
                  </a:extLst>
                </a:gridCol>
              </a:tblGrid>
              <a:tr h="537482">
                <a:tc>
                  <a:txBody>
                    <a:bodyPr/>
                    <a:lstStyle/>
                    <a:p>
                      <a:pPr algn="ctr"/>
                      <a:r>
                        <a:rPr lang="en-US" sz="1600" dirty="0">
                          <a:solidFill>
                            <a:schemeClr val="tx1"/>
                          </a:solidFill>
                        </a:rPr>
                        <a:t>37</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37482">
                <a:tc>
                  <a:txBody>
                    <a:bodyPr/>
                    <a:lstStyle/>
                    <a:p>
                      <a:pPr algn="ctr"/>
                      <a:r>
                        <a:rPr lang="en-US" sz="1600" dirty="0">
                          <a:solidFill>
                            <a:schemeClr val="tx1"/>
                          </a:solidFill>
                        </a:rPr>
                        <a:t>42</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37482">
                <a:tc>
                  <a:txBody>
                    <a:bodyPr/>
                    <a:lstStyle/>
                    <a:p>
                      <a:pPr algn="ctr"/>
                      <a:r>
                        <a:rPr lang="en-US" sz="1600" dirty="0">
                          <a:solidFill>
                            <a:schemeClr val="tx1"/>
                          </a:solidFill>
                        </a:rPr>
                        <a:t>11</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37482">
                <a:tc>
                  <a:txBody>
                    <a:bodyPr/>
                    <a:lstStyle/>
                    <a:p>
                      <a:pPr algn="ctr"/>
                      <a:r>
                        <a:rPr lang="hu-HU" sz="1600" dirty="0">
                          <a:solidFill>
                            <a:schemeClr val="tx1"/>
                          </a:solidFill>
                        </a:rPr>
                        <a:t>11</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37482">
                <a:tc>
                  <a:txBody>
                    <a:bodyPr/>
                    <a:lstStyle/>
                    <a:p>
                      <a:pPr algn="ctr"/>
                      <a:r>
                        <a:rPr lang="hu-HU" sz="1600" dirty="0">
                          <a:solidFill>
                            <a:schemeClr val="tx1"/>
                          </a:solidFill>
                        </a:rPr>
                        <a:t>8</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37482">
                <a:tc>
                  <a:txBody>
                    <a:bodyPr/>
                    <a:lstStyle/>
                    <a:p>
                      <a:pPr algn="ctr"/>
                      <a:r>
                        <a:rPr lang="en-US" sz="1600" dirty="0">
                          <a:solidFill>
                            <a:schemeClr val="tx1"/>
                          </a:solidFill>
                        </a:rPr>
                        <a:t>2</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37482">
                <a:tc>
                  <a:txBody>
                    <a:bodyPr/>
                    <a:lstStyle/>
                    <a:p>
                      <a:pPr algn="ctr"/>
                      <a:r>
                        <a:rPr lang="en-US" sz="1600" dirty="0">
                          <a:solidFill>
                            <a:schemeClr val="tx1"/>
                          </a:solidFill>
                        </a:rPr>
                        <a:t>5</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14" name="TextBox 13"/>
          <p:cNvSpPr txBox="1"/>
          <p:nvPr/>
        </p:nvSpPr>
        <p:spPr>
          <a:xfrm>
            <a:off x="9818079" y="5858217"/>
            <a:ext cx="391133" cy="161583"/>
          </a:xfrm>
          <a:prstGeom prst="rect">
            <a:avLst/>
          </a:prstGeom>
          <a:noFill/>
        </p:spPr>
        <p:txBody>
          <a:bodyPr wrap="none" lIns="0" tIns="0" rIns="0" bIns="0" rtlCol="0">
            <a:spAutoFit/>
          </a:bodyPr>
          <a:lstStyle/>
          <a:p>
            <a:r>
              <a:rPr lang="hu-HU" sz="1050" dirty="0">
                <a:solidFill>
                  <a:srgbClr val="717171"/>
                </a:solidFill>
              </a:rPr>
              <a:t>(1521)</a:t>
            </a:r>
            <a:endParaRPr lang="en-US" sz="1050" dirty="0" err="1">
              <a:solidFill>
                <a:srgbClr val="717171"/>
              </a:solidFill>
            </a:endParaRPr>
          </a:p>
        </p:txBody>
      </p:sp>
      <p:sp>
        <p:nvSpPr>
          <p:cNvPr id="16"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1"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2" name="RedDown"/>
          <p:cNvSpPr>
            <a:spLocks noChangeShapeType="1"/>
          </p:cNvSpPr>
          <p:nvPr/>
        </p:nvSpPr>
        <p:spPr bwMode="auto">
          <a:xfrm rot="10800000" flipV="1">
            <a:off x="7389812" y="206374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RedDown"/>
          <p:cNvSpPr>
            <a:spLocks noChangeShapeType="1"/>
          </p:cNvSpPr>
          <p:nvPr/>
        </p:nvSpPr>
        <p:spPr bwMode="auto">
          <a:xfrm rot="10800000">
            <a:off x="8837612" y="25908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RedDown"/>
          <p:cNvSpPr>
            <a:spLocks noChangeShapeType="1"/>
          </p:cNvSpPr>
          <p:nvPr/>
        </p:nvSpPr>
        <p:spPr bwMode="auto">
          <a:xfrm rot="10800000">
            <a:off x="6856412" y="31242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RedDown"/>
          <p:cNvSpPr>
            <a:spLocks noChangeShapeType="1"/>
          </p:cNvSpPr>
          <p:nvPr/>
        </p:nvSpPr>
        <p:spPr bwMode="auto">
          <a:xfrm rot="10800000" flipV="1">
            <a:off x="6094413" y="525780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TextBox 21">
            <a:extLst>
              <a:ext uri="{FF2B5EF4-FFF2-40B4-BE49-F238E27FC236}">
                <a16:creationId xmlns="" xmlns:a16="http://schemas.microsoft.com/office/drawing/2014/main" id="{AE207065-2401-0D43-8F66-2830DEC5B05E}"/>
              </a:ext>
            </a:extLst>
          </p:cNvPr>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Tree>
    <p:extLst>
      <p:ext uri="{BB962C8B-B14F-4D97-AF65-F5344CB8AC3E}">
        <p14:creationId xmlns:p14="http://schemas.microsoft.com/office/powerpoint/2010/main" val="163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Apertura a los tratamientos con medicamentos </a:t>
            </a:r>
            <a:endParaRPr lang="es-ES" noProof="0"/>
          </a:p>
        </p:txBody>
      </p:sp>
      <p:sp>
        <p:nvSpPr>
          <p:cNvPr id="3" name="Text Placeholder 2"/>
          <p:cNvSpPr>
            <a:spLocks noGrp="1"/>
          </p:cNvSpPr>
          <p:nvPr>
            <p:ph type="body" sz="quarter" idx="16"/>
          </p:nvPr>
        </p:nvSpPr>
        <p:spPr/>
        <p:txBody>
          <a:bodyPr/>
          <a:lstStyle/>
          <a:p>
            <a:r>
              <a:rPr lang="es-ES" sz="1600" noProof="0" dirty="0" smtClean="0"/>
              <a:t>La cirugía es el tratamiento menos popular entre las pacientes para tratar los síntomas de los miomas. La mayoría de las mujeres elegirían antes tratamientos  “más suaves” con medicación (no quirúrgicos, sino con medicamentos). Evitar la infertilidad entre los pacientes que sufren síntomas precede en la lista de preocupaciones frente a las de los pacientes que no sufren síntomas. </a:t>
            </a:r>
            <a:endParaRPr lang="es-ES" sz="1600" noProof="0" dirty="0"/>
          </a:p>
        </p:txBody>
      </p:sp>
      <p:sp>
        <p:nvSpPr>
          <p:cNvPr id="4" name="Text Placeholder 3"/>
          <p:cNvSpPr>
            <a:spLocks noGrp="1"/>
          </p:cNvSpPr>
          <p:nvPr>
            <p:ph type="body" sz="quarter" idx="15"/>
          </p:nvPr>
        </p:nvSpPr>
        <p:spPr/>
        <p:txBody>
          <a:bodyPr/>
          <a:lstStyle/>
          <a:p>
            <a:r>
              <a:rPr lang="es-ES" noProof="0" smtClean="0"/>
              <a:t>B2_C7. ¿Cuál de las siguientes soluciones sería aceptable para ud. de cata a resolver sus molestias? B2_C9. ¿Cuál de las siguientes soluciones sería aceptable para usted si sufriera algunas de estas molestias?</a:t>
            </a:r>
            <a:endParaRPr lang="es-ES" noProof="0"/>
          </a:p>
        </p:txBody>
      </p:sp>
      <p:sp>
        <p:nvSpPr>
          <p:cNvPr id="2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44</a:t>
            </a:fld>
            <a:endParaRPr lang="en-GB">
              <a:solidFill>
                <a:srgbClr val="717171"/>
              </a:solidFill>
            </a:endParaRPr>
          </a:p>
        </p:txBody>
      </p:sp>
      <p:sp>
        <p:nvSpPr>
          <p:cNvPr id="24" name="TextBox 23"/>
          <p:cNvSpPr txBox="1"/>
          <p:nvPr/>
        </p:nvSpPr>
        <p:spPr>
          <a:xfrm>
            <a:off x="201040" y="4662844"/>
            <a:ext cx="2152650" cy="461665"/>
          </a:xfrm>
          <a:prstGeom prst="rect">
            <a:avLst/>
          </a:prstGeom>
          <a:noFill/>
        </p:spPr>
        <p:txBody>
          <a:bodyPr wrap="square" lIns="0" tIns="0" rIns="0" bIns="0" rtlCol="0">
            <a:spAutoFit/>
          </a:bodyPr>
          <a:lstStyle/>
          <a:p>
            <a:r>
              <a:rPr lang="hu-HU" sz="1000" dirty="0" err="1">
                <a:solidFill>
                  <a:srgbClr val="717171"/>
                </a:solidFill>
              </a:rPr>
              <a:t>Means</a:t>
            </a:r>
            <a:r>
              <a:rPr lang="hu-HU" sz="1000" dirty="0">
                <a:solidFill>
                  <a:srgbClr val="717171"/>
                </a:solidFill>
              </a:rPr>
              <a:t> </a:t>
            </a:r>
            <a:r>
              <a:rPr lang="hu-HU" sz="1000" dirty="0" err="1">
                <a:solidFill>
                  <a:srgbClr val="717171"/>
                </a:solidFill>
              </a:rPr>
              <a:t>on</a:t>
            </a:r>
            <a:r>
              <a:rPr lang="hu-HU" sz="1000" dirty="0">
                <a:solidFill>
                  <a:srgbClr val="717171"/>
                </a:solidFill>
              </a:rPr>
              <a:t> 5 </a:t>
            </a:r>
            <a:r>
              <a:rPr lang="hu-HU" sz="1000" dirty="0" err="1">
                <a:solidFill>
                  <a:srgbClr val="717171"/>
                </a:solidFill>
              </a:rPr>
              <a:t>point</a:t>
            </a:r>
            <a:r>
              <a:rPr lang="hu-HU" sz="1000" dirty="0">
                <a:solidFill>
                  <a:srgbClr val="717171"/>
                </a:solidFill>
              </a:rPr>
              <a:t> </a:t>
            </a:r>
            <a:r>
              <a:rPr lang="hu-HU" sz="1000" dirty="0" err="1">
                <a:solidFill>
                  <a:srgbClr val="717171"/>
                </a:solidFill>
              </a:rPr>
              <a:t>scale</a:t>
            </a:r>
            <a:endParaRPr lang="hu-HU" sz="1000" dirty="0">
              <a:solidFill>
                <a:srgbClr val="717171"/>
              </a:solidFill>
            </a:endParaRPr>
          </a:p>
          <a:p>
            <a:r>
              <a:rPr lang="hu-HU" sz="1000" dirty="0">
                <a:solidFill>
                  <a:srgbClr val="717171"/>
                </a:solidFill>
              </a:rPr>
              <a:t>5= </a:t>
            </a:r>
            <a:r>
              <a:rPr lang="hu-HU" sz="1000" dirty="0" err="1">
                <a:solidFill>
                  <a:srgbClr val="717171"/>
                </a:solidFill>
              </a:rPr>
              <a:t>the</a:t>
            </a:r>
            <a:r>
              <a:rPr lang="hu-HU" sz="1000" dirty="0">
                <a:solidFill>
                  <a:srgbClr val="717171"/>
                </a:solidFill>
              </a:rPr>
              <a:t> </a:t>
            </a:r>
            <a:r>
              <a:rPr lang="hu-HU" sz="1000" dirty="0" err="1">
                <a:solidFill>
                  <a:srgbClr val="717171"/>
                </a:solidFill>
              </a:rPr>
              <a:t>least</a:t>
            </a:r>
            <a:r>
              <a:rPr lang="hu-HU" sz="1000" dirty="0">
                <a:solidFill>
                  <a:srgbClr val="717171"/>
                </a:solidFill>
              </a:rPr>
              <a:t> </a:t>
            </a:r>
            <a:r>
              <a:rPr lang="hu-HU" sz="1000" dirty="0" err="1">
                <a:solidFill>
                  <a:srgbClr val="717171"/>
                </a:solidFill>
              </a:rPr>
              <a:t>acceptable</a:t>
            </a:r>
            <a:r>
              <a:rPr lang="hu-HU" sz="1000" dirty="0">
                <a:solidFill>
                  <a:srgbClr val="717171"/>
                </a:solidFill>
              </a:rPr>
              <a:t>, </a:t>
            </a:r>
            <a:br>
              <a:rPr lang="hu-HU" sz="1000" dirty="0">
                <a:solidFill>
                  <a:srgbClr val="717171"/>
                </a:solidFill>
              </a:rPr>
            </a:br>
            <a:r>
              <a:rPr lang="hu-HU" sz="1000" dirty="0">
                <a:solidFill>
                  <a:srgbClr val="717171"/>
                </a:solidFill>
              </a:rPr>
              <a:t>1= </a:t>
            </a:r>
            <a:r>
              <a:rPr lang="hu-HU" sz="1000" dirty="0" err="1">
                <a:solidFill>
                  <a:srgbClr val="717171"/>
                </a:solidFill>
              </a:rPr>
              <a:t>the</a:t>
            </a:r>
            <a:r>
              <a:rPr lang="hu-HU" sz="1000" dirty="0">
                <a:solidFill>
                  <a:srgbClr val="717171"/>
                </a:solidFill>
              </a:rPr>
              <a:t> most </a:t>
            </a:r>
            <a:r>
              <a:rPr lang="hu-HU" sz="1000" dirty="0" err="1">
                <a:solidFill>
                  <a:srgbClr val="717171"/>
                </a:solidFill>
              </a:rPr>
              <a:t>acceptable</a:t>
            </a:r>
            <a:endParaRPr lang="en-US" sz="1000" dirty="0">
              <a:solidFill>
                <a:srgbClr val="717171"/>
              </a:solidFill>
            </a:endParaRPr>
          </a:p>
        </p:txBody>
      </p:sp>
      <p:sp>
        <p:nvSpPr>
          <p:cNvPr id="27" name="TextBox 26"/>
          <p:cNvSpPr txBox="1"/>
          <p:nvPr/>
        </p:nvSpPr>
        <p:spPr>
          <a:xfrm>
            <a:off x="227012" y="5867400"/>
            <a:ext cx="46482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err="1" smtClean="0">
                <a:solidFill>
                  <a:srgbClr val="717171"/>
                </a:solidFill>
              </a:rPr>
              <a:t>edad</a:t>
            </a:r>
            <a:r>
              <a:rPr lang="en-US" sz="1100" i="1" dirty="0" smtClean="0">
                <a:solidFill>
                  <a:srgbClr val="717171"/>
                </a:solidFill>
              </a:rPr>
              <a:t> </a:t>
            </a:r>
            <a:r>
              <a:rPr lang="en-US" sz="1100" i="1" dirty="0">
                <a:solidFill>
                  <a:srgbClr val="717171"/>
                </a:solidFill>
              </a:rPr>
              <a:t>25-50</a:t>
            </a:r>
            <a:r>
              <a:rPr lang="hu-HU" sz="1100" i="1" dirty="0">
                <a:solidFill>
                  <a:srgbClr val="717171"/>
                </a:solidFill>
              </a:rPr>
              <a:t>, </a:t>
            </a:r>
            <a:r>
              <a:rPr lang="es-ES_tradnl" sz="1100" i="1" dirty="0" smtClean="0">
                <a:solidFill>
                  <a:srgbClr val="717171"/>
                </a:solidFill>
              </a:rPr>
              <a:t>padeciendo mínimo </a:t>
            </a:r>
            <a:r>
              <a:rPr lang="hu-HU" sz="1100" i="1" dirty="0" smtClean="0">
                <a:solidFill>
                  <a:srgbClr val="717171"/>
                </a:solidFill>
              </a:rPr>
              <a:t>2 </a:t>
            </a:r>
            <a:r>
              <a:rPr lang="es-ES_tradnl" sz="1100" i="1" dirty="0" smtClean="0">
                <a:solidFill>
                  <a:srgbClr val="717171"/>
                </a:solidFill>
              </a:rPr>
              <a:t>síntomas de miomas </a:t>
            </a:r>
            <a:r>
              <a:rPr lang="hu-HU" sz="1100" i="1" dirty="0" smtClean="0">
                <a:solidFill>
                  <a:srgbClr val="717171"/>
                </a:solidFill>
              </a:rPr>
              <a:t>(1</a:t>
            </a:r>
            <a:r>
              <a:rPr lang="en-US" sz="1100" i="1" dirty="0">
                <a:solidFill>
                  <a:srgbClr val="717171"/>
                </a:solidFill>
              </a:rPr>
              <a:t>43</a:t>
            </a:r>
            <a:r>
              <a:rPr lang="hu-HU" sz="1100" i="1" dirty="0">
                <a:solidFill>
                  <a:srgbClr val="717171"/>
                </a:solidFill>
              </a:rPr>
              <a:t>)</a:t>
            </a:r>
            <a:endParaRPr lang="en-US" sz="1100" i="1" dirty="0">
              <a:solidFill>
                <a:srgbClr val="717171"/>
              </a:solidFill>
            </a:endParaRPr>
          </a:p>
        </p:txBody>
      </p:sp>
      <p:graphicFrame>
        <p:nvGraphicFramePr>
          <p:cNvPr id="28" name="Diagram 27"/>
          <p:cNvGraphicFramePr/>
          <p:nvPr>
            <p:extLst>
              <p:ext uri="{D42A27DB-BD31-4B8C-83A1-F6EECF244321}">
                <p14:modId xmlns:p14="http://schemas.microsoft.com/office/powerpoint/2010/main" val="1246465325"/>
              </p:ext>
            </p:extLst>
          </p:nvPr>
        </p:nvGraphicFramePr>
        <p:xfrm>
          <a:off x="6704013" y="2240280"/>
          <a:ext cx="5181599"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p:nvSpPr>
        <p:spPr>
          <a:xfrm>
            <a:off x="1281900" y="1852257"/>
            <a:ext cx="2813592" cy="369332"/>
          </a:xfrm>
          <a:prstGeom prst="rect">
            <a:avLst/>
          </a:prstGeom>
        </p:spPr>
        <p:txBody>
          <a:bodyPr wrap="none">
            <a:spAutoFit/>
          </a:bodyPr>
          <a:lstStyle/>
          <a:p>
            <a:pPr algn="ctr"/>
            <a:r>
              <a:rPr lang="hu-HU" sz="1800" dirty="0">
                <a:solidFill>
                  <a:srgbClr val="717171"/>
                </a:solidFill>
              </a:rPr>
              <a:t>Los </a:t>
            </a:r>
            <a:r>
              <a:rPr lang="hu-HU" sz="1800" dirty="0" err="1">
                <a:solidFill>
                  <a:srgbClr val="717171"/>
                </a:solidFill>
              </a:rPr>
              <a:t>que</a:t>
            </a:r>
            <a:r>
              <a:rPr lang="hu-HU" sz="1800" dirty="0">
                <a:solidFill>
                  <a:srgbClr val="717171"/>
                </a:solidFill>
              </a:rPr>
              <a:t> </a:t>
            </a:r>
            <a:r>
              <a:rPr lang="hu-HU" sz="1800" dirty="0" err="1">
                <a:solidFill>
                  <a:srgbClr val="717171"/>
                </a:solidFill>
              </a:rPr>
              <a:t>sufren</a:t>
            </a:r>
            <a:r>
              <a:rPr lang="hu-HU" sz="1800" dirty="0">
                <a:solidFill>
                  <a:srgbClr val="717171"/>
                </a:solidFill>
              </a:rPr>
              <a:t> </a:t>
            </a:r>
            <a:r>
              <a:rPr lang="hu-HU" sz="1800" dirty="0" err="1">
                <a:solidFill>
                  <a:srgbClr val="717171"/>
                </a:solidFill>
              </a:rPr>
              <a:t>molestias</a:t>
            </a:r>
            <a:r>
              <a:rPr lang="hu-HU" sz="1800" dirty="0">
                <a:solidFill>
                  <a:srgbClr val="717171"/>
                </a:solidFill>
              </a:rPr>
              <a:t> </a:t>
            </a:r>
            <a:endParaRPr lang="en-US" sz="1800" dirty="0">
              <a:solidFill>
                <a:srgbClr val="717171"/>
              </a:solidFill>
            </a:endParaRPr>
          </a:p>
        </p:txBody>
      </p:sp>
      <p:sp>
        <p:nvSpPr>
          <p:cNvPr id="30" name="Rectangle 29"/>
          <p:cNvSpPr/>
          <p:nvPr/>
        </p:nvSpPr>
        <p:spPr>
          <a:xfrm>
            <a:off x="7847012" y="1828800"/>
            <a:ext cx="3070071" cy="369332"/>
          </a:xfrm>
          <a:prstGeom prst="rect">
            <a:avLst/>
          </a:prstGeom>
        </p:spPr>
        <p:txBody>
          <a:bodyPr wrap="none">
            <a:spAutoFit/>
          </a:bodyPr>
          <a:lstStyle/>
          <a:p>
            <a:pPr algn="ctr"/>
            <a:r>
              <a:rPr lang="hu-HU" sz="1800" dirty="0">
                <a:solidFill>
                  <a:srgbClr val="717171"/>
                </a:solidFill>
              </a:rPr>
              <a:t>Los </a:t>
            </a:r>
            <a:r>
              <a:rPr lang="hu-HU" sz="1800" dirty="0" err="1">
                <a:solidFill>
                  <a:srgbClr val="717171"/>
                </a:solidFill>
              </a:rPr>
              <a:t>que</a:t>
            </a:r>
            <a:r>
              <a:rPr lang="hu-HU" sz="1800" dirty="0">
                <a:solidFill>
                  <a:srgbClr val="717171"/>
                </a:solidFill>
              </a:rPr>
              <a:t> no </a:t>
            </a:r>
            <a:r>
              <a:rPr lang="hu-HU" sz="1800" dirty="0" err="1">
                <a:solidFill>
                  <a:srgbClr val="717171"/>
                </a:solidFill>
              </a:rPr>
              <a:t>sufren</a:t>
            </a:r>
            <a:r>
              <a:rPr lang="hu-HU" sz="1800" dirty="0">
                <a:solidFill>
                  <a:srgbClr val="717171"/>
                </a:solidFill>
              </a:rPr>
              <a:t> </a:t>
            </a:r>
            <a:r>
              <a:rPr lang="hu-HU" sz="1800" dirty="0" err="1">
                <a:solidFill>
                  <a:srgbClr val="717171"/>
                </a:solidFill>
              </a:rPr>
              <a:t>molestias</a:t>
            </a:r>
            <a:endParaRPr lang="hu-HU" sz="1800" dirty="0">
              <a:solidFill>
                <a:srgbClr val="717171"/>
              </a:solidFill>
            </a:endParaRPr>
          </a:p>
        </p:txBody>
      </p:sp>
      <p:graphicFrame>
        <p:nvGraphicFramePr>
          <p:cNvPr id="32" name="Diagram 31"/>
          <p:cNvGraphicFramePr/>
          <p:nvPr>
            <p:extLst>
              <p:ext uri="{D42A27DB-BD31-4B8C-83A1-F6EECF244321}">
                <p14:modId xmlns:p14="http://schemas.microsoft.com/office/powerpoint/2010/main" val="3437571452"/>
              </p:ext>
            </p:extLst>
          </p:nvPr>
        </p:nvGraphicFramePr>
        <p:xfrm>
          <a:off x="74612" y="2246472"/>
          <a:ext cx="5181600" cy="3474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Up Arrow 4"/>
          <p:cNvSpPr/>
          <p:nvPr/>
        </p:nvSpPr>
        <p:spPr>
          <a:xfrm>
            <a:off x="5561012" y="2214265"/>
            <a:ext cx="838200" cy="3576935"/>
          </a:xfrm>
          <a:prstGeom prst="upArrow">
            <a:avLst/>
          </a:prstGeom>
          <a:gradFill flip="none" rotWithShape="1">
            <a:gsLst>
              <a:gs pos="0">
                <a:schemeClr val="accent4"/>
              </a:gs>
              <a:gs pos="49000">
                <a:schemeClr val="accent4">
                  <a:lumMod val="40000"/>
                  <a:lumOff val="60000"/>
                </a:schemeClr>
              </a:gs>
              <a:gs pos="92000">
                <a:schemeClr val="accent4">
                  <a:lumMod val="40000"/>
                  <a:lumOff val="60000"/>
                </a:schemeClr>
              </a:gs>
              <a:gs pos="100000">
                <a:schemeClr val="accent4">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1" name="TextBox 20"/>
          <p:cNvSpPr txBox="1"/>
          <p:nvPr/>
        </p:nvSpPr>
        <p:spPr>
          <a:xfrm>
            <a:off x="5210013" y="2286000"/>
            <a:ext cx="1333698" cy="246221"/>
          </a:xfrm>
          <a:prstGeom prst="rect">
            <a:avLst/>
          </a:prstGeom>
          <a:noFill/>
        </p:spPr>
        <p:txBody>
          <a:bodyPr wrap="none" lIns="0" tIns="0" rIns="0" bIns="0" rtlCol="0">
            <a:spAutoFit/>
          </a:bodyPr>
          <a:lstStyle/>
          <a:p>
            <a:r>
              <a:rPr lang="hu-HU" sz="1600" dirty="0">
                <a:solidFill>
                  <a:srgbClr val="717171">
                    <a:lumMod val="50000"/>
                  </a:srgbClr>
                </a:solidFill>
              </a:rPr>
              <a:t>Más </a:t>
            </a:r>
            <a:r>
              <a:rPr lang="hu-HU" sz="1600" dirty="0" err="1">
                <a:solidFill>
                  <a:srgbClr val="717171">
                    <a:lumMod val="50000"/>
                  </a:srgbClr>
                </a:solidFill>
              </a:rPr>
              <a:t>aceptable</a:t>
            </a:r>
            <a:endParaRPr lang="en-US" sz="1600" dirty="0" err="1">
              <a:solidFill>
                <a:srgbClr val="717171">
                  <a:lumMod val="50000"/>
                </a:srgbClr>
              </a:solidFill>
            </a:endParaRPr>
          </a:p>
        </p:txBody>
      </p:sp>
      <p:sp>
        <p:nvSpPr>
          <p:cNvPr id="22" name="TextBox 21"/>
          <p:cNvSpPr txBox="1"/>
          <p:nvPr/>
        </p:nvSpPr>
        <p:spPr>
          <a:xfrm>
            <a:off x="5256212" y="5316379"/>
            <a:ext cx="1561325" cy="246221"/>
          </a:xfrm>
          <a:prstGeom prst="rect">
            <a:avLst/>
          </a:prstGeom>
          <a:noFill/>
        </p:spPr>
        <p:txBody>
          <a:bodyPr wrap="none" lIns="0" tIns="0" rIns="0" bIns="0" rtlCol="0">
            <a:spAutoFit/>
          </a:bodyPr>
          <a:lstStyle/>
          <a:p>
            <a:r>
              <a:rPr lang="hu-HU" sz="1600" dirty="0" err="1">
                <a:solidFill>
                  <a:srgbClr val="717171">
                    <a:lumMod val="50000"/>
                  </a:srgbClr>
                </a:solidFill>
              </a:rPr>
              <a:t>Menos</a:t>
            </a:r>
            <a:r>
              <a:rPr lang="hu-HU" sz="1600" dirty="0">
                <a:solidFill>
                  <a:srgbClr val="717171">
                    <a:lumMod val="50000"/>
                  </a:srgbClr>
                </a:solidFill>
              </a:rPr>
              <a:t> </a:t>
            </a:r>
            <a:r>
              <a:rPr lang="hu-HU" sz="1600" dirty="0" err="1">
                <a:solidFill>
                  <a:srgbClr val="717171">
                    <a:lumMod val="50000"/>
                  </a:srgbClr>
                </a:solidFill>
              </a:rPr>
              <a:t>aceptable</a:t>
            </a:r>
            <a:endParaRPr lang="en-US" sz="1600" dirty="0" err="1">
              <a:solidFill>
                <a:srgbClr val="717171">
                  <a:lumMod val="50000"/>
                </a:srgbClr>
              </a:solidFill>
            </a:endParaRPr>
          </a:p>
        </p:txBody>
      </p:sp>
      <p:sp>
        <p:nvSpPr>
          <p:cNvPr id="26" name="TextBox 25"/>
          <p:cNvSpPr txBox="1"/>
          <p:nvPr/>
        </p:nvSpPr>
        <p:spPr>
          <a:xfrm>
            <a:off x="6970711" y="5867400"/>
            <a:ext cx="4648200" cy="169277"/>
          </a:xfrm>
          <a:prstGeom prst="rect">
            <a:avLst/>
          </a:prstGeom>
          <a:noFill/>
        </p:spPr>
        <p:txBody>
          <a:bodyPr wrap="square" lIns="0" tIns="0" rIns="0" bIns="0" rtlCol="0">
            <a:spAutoFit/>
          </a:bodyPr>
          <a:lstStyle/>
          <a:p>
            <a:pPr algn="ctr"/>
            <a:r>
              <a:rPr lang="es-ES_tradnl" sz="1100" i="1" dirty="0" smtClean="0">
                <a:solidFill>
                  <a:srgbClr val="717171"/>
                </a:solidFill>
              </a:rPr>
              <a:t>Base: edad 25-50 sin síntomas (92)</a:t>
            </a:r>
            <a:endParaRPr lang="es-ES_tradnl" sz="1100" i="1" dirty="0">
              <a:solidFill>
                <a:srgbClr val="717171"/>
              </a:solidFill>
            </a:endParaRPr>
          </a:p>
        </p:txBody>
      </p:sp>
      <p:sp>
        <p:nvSpPr>
          <p:cNvPr id="5" name="4 Rectángulo"/>
          <p:cNvSpPr/>
          <p:nvPr/>
        </p:nvSpPr>
        <p:spPr>
          <a:xfrm>
            <a:off x="1608323" y="5036077"/>
            <a:ext cx="2123889" cy="461665"/>
          </a:xfrm>
          <a:prstGeom prst="rect">
            <a:avLst/>
          </a:prstGeom>
        </p:spPr>
        <p:txBody>
          <a:bodyPr wrap="square">
            <a:spAutoFit/>
          </a:bodyPr>
          <a:lstStyle/>
          <a:p>
            <a:pPr algn="ctr"/>
            <a:r>
              <a:rPr lang="es-ES" sz="1200" i="1" dirty="0">
                <a:solidFill>
                  <a:srgbClr val="717171">
                    <a:lumMod val="50000"/>
                  </a:srgbClr>
                </a:solidFill>
              </a:rPr>
              <a:t>Cirugía para dar una solución rápida</a:t>
            </a:r>
          </a:p>
        </p:txBody>
      </p:sp>
      <p:sp>
        <p:nvSpPr>
          <p:cNvPr id="6" name="5 Rectángulo"/>
          <p:cNvSpPr/>
          <p:nvPr/>
        </p:nvSpPr>
        <p:spPr>
          <a:xfrm>
            <a:off x="8304213" y="5060416"/>
            <a:ext cx="2057400" cy="461665"/>
          </a:xfrm>
          <a:prstGeom prst="rect">
            <a:avLst/>
          </a:prstGeom>
        </p:spPr>
        <p:txBody>
          <a:bodyPr wrap="square">
            <a:spAutoFit/>
          </a:bodyPr>
          <a:lstStyle/>
          <a:p>
            <a:pPr algn="ctr"/>
            <a:r>
              <a:rPr lang="es-ES" sz="1200" i="1" dirty="0">
                <a:solidFill>
                  <a:srgbClr val="717171">
                    <a:lumMod val="50000"/>
                  </a:srgbClr>
                </a:solidFill>
              </a:rPr>
              <a:t>Cirugía para dar una solución rápida</a:t>
            </a:r>
          </a:p>
        </p:txBody>
      </p:sp>
      <p:sp>
        <p:nvSpPr>
          <p:cNvPr id="18" name="17 Rectángulo"/>
          <p:cNvSpPr/>
          <p:nvPr/>
        </p:nvSpPr>
        <p:spPr>
          <a:xfrm>
            <a:off x="49066" y="4527615"/>
            <a:ext cx="1559257" cy="1015663"/>
          </a:xfrm>
          <a:prstGeom prst="rect">
            <a:avLst/>
          </a:prstGeom>
          <a:solidFill>
            <a:schemeClr val="bg1"/>
          </a:solidFill>
        </p:spPr>
        <p:txBody>
          <a:bodyPr wrap="square">
            <a:spAutoFit/>
          </a:bodyPr>
          <a:lstStyle/>
          <a:p>
            <a:pPr algn="ctr"/>
            <a:r>
              <a:rPr lang="es-ES" sz="1200" i="1" dirty="0" smtClean="0">
                <a:solidFill>
                  <a:srgbClr val="717171">
                    <a:lumMod val="50000"/>
                  </a:srgbClr>
                </a:solidFill>
              </a:rPr>
              <a:t>Promedio en una escala de 5 puntos</a:t>
            </a:r>
          </a:p>
          <a:p>
            <a:pPr algn="ctr"/>
            <a:r>
              <a:rPr lang="es-ES_tradnl" sz="1200" i="1" dirty="0" smtClean="0">
                <a:solidFill>
                  <a:srgbClr val="717171">
                    <a:lumMod val="50000"/>
                  </a:srgbClr>
                </a:solidFill>
              </a:rPr>
              <a:t>5= el menos aceptable</a:t>
            </a:r>
          </a:p>
          <a:p>
            <a:pPr algn="ctr"/>
            <a:r>
              <a:rPr lang="es-ES_tradnl" sz="1200" i="1" dirty="0" smtClean="0">
                <a:solidFill>
                  <a:srgbClr val="717171">
                    <a:lumMod val="50000"/>
                  </a:srgbClr>
                </a:solidFill>
              </a:rPr>
              <a:t>1= el más aceptable</a:t>
            </a:r>
            <a:endParaRPr lang="en-US" sz="1200" dirty="0">
              <a:solidFill>
                <a:srgbClr val="717171">
                  <a:lumMod val="50000"/>
                </a:srgbClr>
              </a:solidFill>
            </a:endParaRPr>
          </a:p>
        </p:txBody>
      </p:sp>
    </p:spTree>
    <p:extLst>
      <p:ext uri="{BB962C8B-B14F-4D97-AF65-F5344CB8AC3E}">
        <p14:creationId xmlns:p14="http://schemas.microsoft.com/office/powerpoint/2010/main" val="100461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33DB175-6262-4DFC-944B-50CABE26238D}"/>
              </a:ext>
            </a:extLst>
          </p:cNvPr>
          <p:cNvSpPr>
            <a:spLocks noGrp="1"/>
          </p:cNvSpPr>
          <p:nvPr>
            <p:ph type="title"/>
          </p:nvPr>
        </p:nvSpPr>
        <p:spPr/>
        <p:txBody>
          <a:bodyPr/>
          <a:lstStyle/>
          <a:p>
            <a:r>
              <a:rPr lang="es-ES" noProof="0" dirty="0" smtClean="0"/>
              <a:t>Conclusiones sobre los miomas</a:t>
            </a:r>
            <a:endParaRPr lang="es-ES" noProof="0" dirty="0"/>
          </a:p>
        </p:txBody>
      </p:sp>
      <p:sp>
        <p:nvSpPr>
          <p:cNvPr id="6" name="Text Placeholder 5">
            <a:extLst>
              <a:ext uri="{FF2B5EF4-FFF2-40B4-BE49-F238E27FC236}">
                <a16:creationId xmlns="" xmlns:a16="http://schemas.microsoft.com/office/drawing/2014/main" id="{A620DBDB-F1C6-4422-AE14-52E5A9710A2A}"/>
              </a:ext>
            </a:extLst>
          </p:cNvPr>
          <p:cNvSpPr>
            <a:spLocks noGrp="1"/>
          </p:cNvSpPr>
          <p:nvPr>
            <p:ph type="body" sz="quarter" idx="16"/>
          </p:nvPr>
        </p:nvSpPr>
        <p:spPr/>
        <p:txBody>
          <a:bodyPr/>
          <a:lstStyle/>
          <a:p>
            <a:r>
              <a:rPr lang="es-ES" noProof="0" dirty="0" smtClean="0"/>
              <a:t>Un porcentaje destacable de mujeres españolas sufren síntomas: un cuarto al menos sufre 3, lo que puede sugerir que se trata de un mioma; pero sólo el 10% de las mujeres son diagnosticadas. Los profesionales médicos son clave en el diagnóstico y el tratamiento, en el que la medicación suele ser la opción preferida. </a:t>
            </a:r>
            <a:endParaRPr lang="es-ES" noProof="0" dirty="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45</a:t>
            </a:fld>
            <a:endParaRPr lang="en-GB">
              <a:solidFill>
                <a:srgbClr val="717171"/>
              </a:solidFill>
            </a:endParaRPr>
          </a:p>
        </p:txBody>
      </p:sp>
      <p:sp>
        <p:nvSpPr>
          <p:cNvPr id="4" name="3 Rectángulo"/>
          <p:cNvSpPr/>
          <p:nvPr/>
        </p:nvSpPr>
        <p:spPr>
          <a:xfrm>
            <a:off x="256829" y="1828800"/>
            <a:ext cx="11582400" cy="2369880"/>
          </a:xfrm>
          <a:prstGeom prst="rect">
            <a:avLst/>
          </a:prstGeom>
        </p:spPr>
        <p:txBody>
          <a:bodyPr wrap="square">
            <a:spAutoFit/>
          </a:bodyPr>
          <a:lstStyle/>
          <a:p>
            <a:pPr algn="just">
              <a:spcBef>
                <a:spcPts val="800"/>
              </a:spcBef>
            </a:pPr>
            <a:r>
              <a:rPr lang="es-ES_tradnl" sz="1600" dirty="0" smtClean="0">
                <a:solidFill>
                  <a:srgbClr val="717171"/>
                </a:solidFill>
              </a:rPr>
              <a:t>Una cuarta parte de las mujeres españolas sufren al menos 3 síntomas. Suponemos que tres o más síntomas plantean la duda de que pueda padecer un mioma; al menos una cuarta parte de las mujeres españolas son pacientes complejas y cerca de la mitad tienen síntomas medios. Tres cuartas partes de las mujeres sufren al menos un mioma. Aun así, sólo el 10% </a:t>
            </a:r>
            <a:r>
              <a:rPr lang="es-ES_tradnl" sz="1600" dirty="0" err="1" smtClean="0">
                <a:solidFill>
                  <a:srgbClr val="717171"/>
                </a:solidFill>
              </a:rPr>
              <a:t>estan</a:t>
            </a:r>
            <a:r>
              <a:rPr lang="es-ES_tradnl" sz="1600" dirty="0" smtClean="0">
                <a:solidFill>
                  <a:srgbClr val="717171"/>
                </a:solidFill>
              </a:rPr>
              <a:t> diagnosticados por el médico.</a:t>
            </a:r>
          </a:p>
          <a:p>
            <a:pPr algn="just">
              <a:spcBef>
                <a:spcPts val="800"/>
              </a:spcBef>
            </a:pPr>
            <a:r>
              <a:rPr lang="es-ES_tradnl" sz="1600" dirty="0" smtClean="0">
                <a:solidFill>
                  <a:srgbClr val="717171"/>
                </a:solidFill>
              </a:rPr>
              <a:t>Más de un tercio de las pacientes complejas afirman que sus actividades diarias están limitadas por los síntomas. La misma proporción consulta a su médico o ginecólogo, proporción que está muy por encima del promedio europeo.</a:t>
            </a:r>
          </a:p>
          <a:p>
            <a:pPr algn="just">
              <a:spcBef>
                <a:spcPts val="800"/>
              </a:spcBef>
            </a:pPr>
            <a:r>
              <a:rPr lang="es-ES_tradnl" sz="1600" dirty="0" smtClean="0">
                <a:solidFill>
                  <a:srgbClr val="717171"/>
                </a:solidFill>
              </a:rPr>
              <a:t>Un cuarto de las pacientes no se tratan la enfermedad, mientras que más de la mitad de ellas toman medicación para ello.</a:t>
            </a:r>
          </a:p>
          <a:p>
            <a:pPr algn="just">
              <a:spcBef>
                <a:spcPts val="800"/>
              </a:spcBef>
            </a:pPr>
            <a:r>
              <a:rPr lang="es-ES_tradnl" sz="1600" dirty="0" smtClean="0">
                <a:solidFill>
                  <a:srgbClr val="717171"/>
                </a:solidFill>
              </a:rPr>
              <a:t>La cirugía es la opción menos solicitada entre las pacientes para tratar los síntomas. </a:t>
            </a:r>
            <a:endParaRPr lang="es-ES_tradnl" sz="1600" dirty="0">
              <a:solidFill>
                <a:srgbClr val="717171"/>
              </a:solidFill>
            </a:endParaRPr>
          </a:p>
        </p:txBody>
      </p:sp>
    </p:spTree>
    <p:extLst>
      <p:ext uri="{BB962C8B-B14F-4D97-AF65-F5344CB8AC3E}">
        <p14:creationId xmlns:p14="http://schemas.microsoft.com/office/powerpoint/2010/main" val="41052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55612" y="4549289"/>
            <a:ext cx="8001000" cy="1446550"/>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Dr. José Luis Gómez </a:t>
            </a:r>
            <a:r>
              <a:rPr lang="es-ES" sz="2000" b="1" dirty="0" smtClean="0">
                <a:solidFill>
                  <a:srgbClr val="717171"/>
                </a:solidFill>
              </a:rPr>
              <a:t>Palomares</a:t>
            </a:r>
          </a:p>
          <a:p>
            <a:pPr>
              <a:spcBef>
                <a:spcPts val="600"/>
              </a:spcBef>
              <a:spcAft>
                <a:spcPts val="600"/>
              </a:spcAft>
            </a:pPr>
            <a:r>
              <a:rPr lang="es-ES" sz="1800" b="1" dirty="0" smtClean="0">
                <a:solidFill>
                  <a:srgbClr val="717171"/>
                </a:solidFill>
              </a:rPr>
              <a:t>Especialista </a:t>
            </a:r>
            <a:r>
              <a:rPr lang="es-ES" sz="1800" b="1" dirty="0">
                <a:solidFill>
                  <a:srgbClr val="717171"/>
                </a:solidFill>
              </a:rPr>
              <a:t>en Ginecología y </a:t>
            </a:r>
            <a:r>
              <a:rPr lang="es-ES" sz="1800" b="1" dirty="0" smtClean="0">
                <a:solidFill>
                  <a:srgbClr val="717171"/>
                </a:solidFill>
              </a:rPr>
              <a:t>Obstetricia, </a:t>
            </a:r>
            <a:r>
              <a:rPr lang="es-ES" sz="1800" b="1" dirty="0">
                <a:solidFill>
                  <a:srgbClr val="717171"/>
                </a:solidFill>
              </a:rPr>
              <a:t>Clínica de Reproducción Asistida </a:t>
            </a:r>
            <a:r>
              <a:rPr lang="es-ES" sz="1800" b="1" dirty="0" err="1" smtClean="0">
                <a:solidFill>
                  <a:srgbClr val="717171"/>
                </a:solidFill>
              </a:rPr>
              <a:t>FiV</a:t>
            </a:r>
            <a:r>
              <a:rPr lang="es-ES" sz="1800" b="1" dirty="0" smtClean="0">
                <a:solidFill>
                  <a:srgbClr val="717171"/>
                </a:solidFill>
              </a:rPr>
              <a:t> Madrid</a:t>
            </a:r>
          </a:p>
          <a:p>
            <a:pPr>
              <a:spcBef>
                <a:spcPts val="600"/>
              </a:spcBef>
              <a:spcAft>
                <a:spcPts val="600"/>
              </a:spcAft>
            </a:pPr>
            <a:r>
              <a:rPr lang="es-ES" sz="1800" b="1" dirty="0" smtClean="0">
                <a:solidFill>
                  <a:srgbClr val="717171"/>
                </a:solidFill>
              </a:rPr>
              <a:t>Secretario de la Sociedad </a:t>
            </a:r>
            <a:r>
              <a:rPr lang="es-ES" sz="1800" b="1" dirty="0">
                <a:solidFill>
                  <a:srgbClr val="717171"/>
                </a:solidFill>
              </a:rPr>
              <a:t>Española de </a:t>
            </a:r>
            <a:r>
              <a:rPr lang="es-ES" sz="1800" b="1" dirty="0" smtClean="0">
                <a:solidFill>
                  <a:srgbClr val="717171"/>
                </a:solidFill>
              </a:rPr>
              <a:t>Fertilidad</a:t>
            </a:r>
            <a:endParaRPr lang="es-ES" sz="1000" b="1" dirty="0" smtClean="0">
              <a:solidFill>
                <a:srgbClr val="717171"/>
              </a:solidFill>
            </a:endParaRPr>
          </a:p>
        </p:txBody>
      </p:sp>
    </p:spTree>
    <p:extLst>
      <p:ext uri="{BB962C8B-B14F-4D97-AF65-F5344CB8AC3E}">
        <p14:creationId xmlns:p14="http://schemas.microsoft.com/office/powerpoint/2010/main" val="295951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La importancia de la fertilidad para el principal grupo de edad (29-45 años) </a:t>
            </a:r>
            <a:endParaRPr lang="es-ES" noProof="0"/>
          </a:p>
        </p:txBody>
      </p:sp>
      <p:sp>
        <p:nvSpPr>
          <p:cNvPr id="3" name="Text Placeholder 2"/>
          <p:cNvSpPr>
            <a:spLocks noGrp="1"/>
          </p:cNvSpPr>
          <p:nvPr>
            <p:ph type="body" sz="quarter" idx="16"/>
          </p:nvPr>
        </p:nvSpPr>
        <p:spPr/>
        <p:txBody>
          <a:bodyPr/>
          <a:lstStyle/>
          <a:p>
            <a:r>
              <a:rPr lang="es-ES" sz="1600" noProof="0" smtClean="0"/>
              <a:t>Son más importantes todos estos temas para las mujeres españolas en edad fértil que para el resto de mujeres europeas. La infertilidad supone un problema cuando una mujer  se está planteando quedarse embaraza, esto entre las mujeres españolas ocupa un nivel intermedio. </a:t>
            </a:r>
            <a:endParaRPr lang="es-ES" sz="1600" noProof="0"/>
          </a:p>
        </p:txBody>
      </p:sp>
      <p:sp>
        <p:nvSpPr>
          <p:cNvPr id="4" name="Text Placeholder 3"/>
          <p:cNvSpPr>
            <a:spLocks noGrp="1"/>
          </p:cNvSpPr>
          <p:nvPr>
            <p:ph type="body" sz="quarter" idx="15"/>
          </p:nvPr>
        </p:nvSpPr>
        <p:spPr/>
        <p:txBody>
          <a:bodyPr/>
          <a:lstStyle/>
          <a:p>
            <a:r>
              <a:rPr lang="es-ES" noProof="0" smtClean="0"/>
              <a:t>B1: Aquí hay una lista de temas relacionados con la salud femenina que pueden surgir en nuestros pensamientos o en conversaciones con otras mujeres, ¿hasta qué punto consideras cada uno? </a:t>
            </a:r>
            <a:endParaRPr lang="es-ES" noProof="0"/>
          </a:p>
        </p:txBody>
      </p:sp>
      <p:sp>
        <p:nvSpPr>
          <p:cNvPr id="29"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47</a:t>
            </a:fld>
            <a:endParaRPr lang="en-GB">
              <a:solidFill>
                <a:srgbClr val="717171"/>
              </a:solidFill>
            </a:endParaRPr>
          </a:p>
        </p:txBody>
      </p:sp>
      <p:graphicFrame>
        <p:nvGraphicFramePr>
          <p:cNvPr id="10" name="Content Placeholder 30"/>
          <p:cNvGraphicFramePr>
            <a:graphicFrameLocks noGrp="1"/>
          </p:cNvGraphicFramePr>
          <p:nvPr>
            <p:extLst>
              <p:ext uri="{D42A27DB-BD31-4B8C-83A1-F6EECF244321}">
                <p14:modId xmlns:p14="http://schemas.microsoft.com/office/powerpoint/2010/main" val="3843293225"/>
              </p:ext>
            </p:extLst>
          </p:nvPr>
        </p:nvGraphicFramePr>
        <p:xfrm>
          <a:off x="912812" y="1966986"/>
          <a:ext cx="10134600" cy="369569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03212" y="1828800"/>
            <a:ext cx="1619250" cy="153888"/>
          </a:xfrm>
          <a:prstGeom prst="rect">
            <a:avLst/>
          </a:prstGeom>
          <a:noFill/>
        </p:spPr>
        <p:txBody>
          <a:bodyPr wrap="square" lIns="0" tIns="0" rIns="0" bIns="0" rtlCol="0">
            <a:spAutoFit/>
          </a:bodyPr>
          <a:lstStyle/>
          <a:p>
            <a:pPr algn="ctr"/>
            <a:r>
              <a:rPr lang="es-ES_tradnl" sz="1000" dirty="0" smtClean="0">
                <a:solidFill>
                  <a:srgbClr val="717171"/>
                </a:solidFill>
              </a:rPr>
              <a:t>Puntuaciones promedio</a:t>
            </a:r>
            <a:endParaRPr lang="en-US" sz="1000" dirty="0">
              <a:solidFill>
                <a:srgbClr val="717171"/>
              </a:solidFill>
            </a:endParaRPr>
          </a:p>
        </p:txBody>
      </p:sp>
      <p:sp>
        <p:nvSpPr>
          <p:cNvPr id="13" name="TextBox 12"/>
          <p:cNvSpPr txBox="1"/>
          <p:nvPr/>
        </p:nvSpPr>
        <p:spPr>
          <a:xfrm>
            <a:off x="346074" y="5710628"/>
            <a:ext cx="1828800" cy="338554"/>
          </a:xfrm>
          <a:prstGeom prst="rect">
            <a:avLst/>
          </a:prstGeom>
          <a:noFill/>
        </p:spPr>
        <p:txBody>
          <a:bodyPr wrap="square" lIns="0" tIns="0" rIns="0" bIns="0" rtlCol="0">
            <a:spAutoFit/>
          </a:bodyPr>
          <a:lstStyle/>
          <a:p>
            <a:pPr algn="ctr"/>
            <a:r>
              <a:rPr lang="hu-HU" sz="1100" i="1" dirty="0">
                <a:solidFill>
                  <a:srgbClr val="717171"/>
                </a:solidFill>
              </a:rPr>
              <a:t>Base: 29-45 </a:t>
            </a:r>
            <a:r>
              <a:rPr lang="es-ES_tradnl" sz="1100" i="1" dirty="0" smtClean="0">
                <a:solidFill>
                  <a:srgbClr val="717171"/>
                </a:solidFill>
              </a:rPr>
              <a:t>años </a:t>
            </a:r>
            <a:r>
              <a:rPr lang="hu-HU" sz="1100" i="1" dirty="0" smtClean="0">
                <a:solidFill>
                  <a:srgbClr val="717171"/>
                </a:solidFill>
              </a:rPr>
              <a:t>(444</a:t>
            </a:r>
            <a:r>
              <a:rPr lang="hu-HU" sz="1100" i="1" dirty="0">
                <a:solidFill>
                  <a:srgbClr val="717171"/>
                </a:solidFill>
              </a:rPr>
              <a:t>)</a:t>
            </a:r>
            <a:br>
              <a:rPr lang="hu-HU" sz="1100" i="1" dirty="0">
                <a:solidFill>
                  <a:srgbClr val="717171"/>
                </a:solidFill>
              </a:rPr>
            </a:br>
            <a:r>
              <a:rPr lang="es-ES_tradnl" sz="1100" i="1" dirty="0" smtClean="0">
                <a:solidFill>
                  <a:srgbClr val="717171"/>
                </a:solidFill>
              </a:rPr>
              <a:t>P</a:t>
            </a:r>
            <a:r>
              <a:rPr lang="hu-HU" sz="1100" i="1" dirty="0" smtClean="0">
                <a:solidFill>
                  <a:srgbClr val="717171"/>
                </a:solidFill>
              </a:rPr>
              <a:t>romedio</a:t>
            </a:r>
            <a:r>
              <a:rPr lang="es-ES_tradnl" sz="1100" i="1" dirty="0" smtClean="0">
                <a:solidFill>
                  <a:srgbClr val="717171"/>
                </a:solidFill>
              </a:rPr>
              <a:t> países</a:t>
            </a:r>
            <a:r>
              <a:rPr lang="hu-HU" sz="1100" i="1" dirty="0" smtClean="0">
                <a:solidFill>
                  <a:srgbClr val="717171"/>
                </a:solidFill>
              </a:rPr>
              <a:t> </a:t>
            </a:r>
            <a:r>
              <a:rPr lang="hu-HU" sz="1100" i="1" dirty="0">
                <a:solidFill>
                  <a:srgbClr val="717171"/>
                </a:solidFill>
              </a:rPr>
              <a:t>(2899)</a:t>
            </a:r>
            <a:endParaRPr lang="en-US" sz="1100" i="1" dirty="0">
              <a:solidFill>
                <a:srgbClr val="717171"/>
              </a:solidFill>
            </a:endParaRPr>
          </a:p>
        </p:txBody>
      </p:sp>
      <p:sp>
        <p:nvSpPr>
          <p:cNvPr id="19"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0" name="TextBox 19"/>
          <p:cNvSpPr txBox="1"/>
          <p:nvPr/>
        </p:nvSpPr>
        <p:spPr>
          <a:xfrm>
            <a:off x="3827462" y="6400800"/>
            <a:ext cx="1828800" cy="276999"/>
          </a:xfrm>
          <a:prstGeom prst="rect">
            <a:avLst/>
          </a:prstGeom>
          <a:noFill/>
        </p:spPr>
        <p:txBody>
          <a:bodyPr wrap="square" lIns="0" tIns="0" rIns="0" bIns="0" rtlCol="0">
            <a:spAutoFit/>
          </a:bodyPr>
          <a:lstStyle/>
          <a:p>
            <a:r>
              <a:rPr lang="en-US" sz="900" i="1" dirty="0">
                <a:solidFill>
                  <a:srgbClr val="717171"/>
                </a:solidFill>
              </a:rPr>
              <a:t>Significantly above/below vs Countries’ </a:t>
            </a:r>
            <a:r>
              <a:rPr lang="en-US" sz="900" i="1" dirty="0" err="1">
                <a:solidFill>
                  <a:srgbClr val="717171"/>
                </a:solidFill>
              </a:rPr>
              <a:t>promedio</a:t>
            </a:r>
            <a:endParaRPr lang="en-US" sz="900" i="1" dirty="0">
              <a:solidFill>
                <a:srgbClr val="717171"/>
              </a:solidFill>
            </a:endParaRPr>
          </a:p>
        </p:txBody>
      </p:sp>
      <p:sp>
        <p:nvSpPr>
          <p:cNvPr id="21"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RedDown"/>
          <p:cNvSpPr>
            <a:spLocks noChangeShapeType="1"/>
          </p:cNvSpPr>
          <p:nvPr/>
        </p:nvSpPr>
        <p:spPr bwMode="auto">
          <a:xfrm rot="10800000">
            <a:off x="1636712" y="28670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RedDown"/>
          <p:cNvSpPr>
            <a:spLocks noChangeShapeType="1"/>
          </p:cNvSpPr>
          <p:nvPr/>
        </p:nvSpPr>
        <p:spPr bwMode="auto">
          <a:xfrm rot="10800000">
            <a:off x="4418012" y="27527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RedDown"/>
          <p:cNvSpPr>
            <a:spLocks noChangeShapeType="1"/>
          </p:cNvSpPr>
          <p:nvPr/>
        </p:nvSpPr>
        <p:spPr bwMode="auto">
          <a:xfrm rot="10800000">
            <a:off x="7265987" y="261937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RedDown"/>
          <p:cNvSpPr>
            <a:spLocks noChangeShapeType="1"/>
          </p:cNvSpPr>
          <p:nvPr/>
        </p:nvSpPr>
        <p:spPr bwMode="auto">
          <a:xfrm rot="10800000">
            <a:off x="10056812" y="27432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18" name="Up Arrow 16">
            <a:extLst>
              <a:ext uri="{FF2B5EF4-FFF2-40B4-BE49-F238E27FC236}">
                <a16:creationId xmlns="" xmlns:a16="http://schemas.microsoft.com/office/drawing/2014/main" id="{672D19B1-C025-47B8-9997-3668EB41A02B}"/>
              </a:ext>
            </a:extLst>
          </p:cNvPr>
          <p:cNvSpPr/>
          <p:nvPr/>
        </p:nvSpPr>
        <p:spPr>
          <a:xfrm>
            <a:off x="312449" y="2384720"/>
            <a:ext cx="531812" cy="2764423"/>
          </a:xfrm>
          <a:prstGeom prst="upArrow">
            <a:avLst/>
          </a:prstGeom>
          <a:gradFill flip="none" rotWithShape="1">
            <a:gsLst>
              <a:gs pos="0">
                <a:schemeClr val="accent5">
                  <a:lumMod val="20000"/>
                  <a:lumOff val="80000"/>
                </a:schemeClr>
              </a:gs>
              <a:gs pos="49000">
                <a:schemeClr val="accent5">
                  <a:lumMod val="60000"/>
                  <a:lumOff val="40000"/>
                </a:schemeClr>
              </a:gs>
              <a:gs pos="100000">
                <a:srgbClr val="D5B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7" name="TextBox 26">
            <a:extLst>
              <a:ext uri="{FF2B5EF4-FFF2-40B4-BE49-F238E27FC236}">
                <a16:creationId xmlns="" xmlns:a16="http://schemas.microsoft.com/office/drawing/2014/main" id="{CA4C6CD3-F7BD-442E-8D25-74E0E1A39714}"/>
              </a:ext>
            </a:extLst>
          </p:cNvPr>
          <p:cNvSpPr txBox="1"/>
          <p:nvPr/>
        </p:nvSpPr>
        <p:spPr>
          <a:xfrm>
            <a:off x="246993" y="2133600"/>
            <a:ext cx="1594987" cy="153888"/>
          </a:xfrm>
          <a:prstGeom prst="rect">
            <a:avLst/>
          </a:prstGeom>
          <a:noFill/>
        </p:spPr>
        <p:txBody>
          <a:bodyPr wrap="none" lIns="0" tIns="0" rIns="0" bIns="0" rtlCol="0">
            <a:spAutoFit/>
          </a:bodyPr>
          <a:lstStyle/>
          <a:p>
            <a:pPr algn="ctr"/>
            <a:r>
              <a:rPr lang="es-ES_tradnl" sz="1000" dirty="0" smtClean="0">
                <a:solidFill>
                  <a:srgbClr val="717171"/>
                </a:solidFill>
              </a:rPr>
              <a:t>E</a:t>
            </a:r>
            <a:r>
              <a:rPr lang="hu-HU" sz="1000" dirty="0" smtClean="0">
                <a:solidFill>
                  <a:srgbClr val="717171"/>
                </a:solidFill>
              </a:rPr>
              <a:t>xtremadamente </a:t>
            </a:r>
            <a:r>
              <a:rPr lang="hu-HU" sz="1000" dirty="0">
                <a:solidFill>
                  <a:srgbClr val="717171"/>
                </a:solidFill>
              </a:rPr>
              <a:t>importante</a:t>
            </a:r>
            <a:endParaRPr lang="en-US" sz="1000" dirty="0" err="1">
              <a:solidFill>
                <a:srgbClr val="717171"/>
              </a:solidFill>
            </a:endParaRPr>
          </a:p>
        </p:txBody>
      </p:sp>
      <p:sp>
        <p:nvSpPr>
          <p:cNvPr id="28" name="TextBox 27">
            <a:extLst>
              <a:ext uri="{FF2B5EF4-FFF2-40B4-BE49-F238E27FC236}">
                <a16:creationId xmlns="" xmlns:a16="http://schemas.microsoft.com/office/drawing/2014/main" id="{08EC6B53-7101-41F8-A770-E583125D3130}"/>
              </a:ext>
            </a:extLst>
          </p:cNvPr>
          <p:cNvSpPr txBox="1"/>
          <p:nvPr/>
        </p:nvSpPr>
        <p:spPr>
          <a:xfrm>
            <a:off x="74613" y="5257800"/>
            <a:ext cx="990600" cy="304800"/>
          </a:xfrm>
          <a:prstGeom prst="rect">
            <a:avLst/>
          </a:prstGeom>
          <a:noFill/>
        </p:spPr>
        <p:txBody>
          <a:bodyPr wrap="square" lIns="0" tIns="0" rIns="0" bIns="0" rtlCol="0">
            <a:spAutoFit/>
          </a:bodyPr>
          <a:lstStyle/>
          <a:p>
            <a:r>
              <a:rPr lang="hu-HU" sz="1000" dirty="0">
                <a:solidFill>
                  <a:srgbClr val="717171"/>
                </a:solidFill>
              </a:rPr>
              <a:t>No es importante en </a:t>
            </a:r>
            <a:r>
              <a:rPr lang="hu-HU" sz="1000" dirty="0" err="1">
                <a:solidFill>
                  <a:srgbClr val="717171"/>
                </a:solidFill>
              </a:rPr>
              <a:t>absoluto</a:t>
            </a:r>
            <a:r>
              <a:rPr lang="hu-HU" sz="1000" dirty="0">
                <a:solidFill>
                  <a:srgbClr val="717171"/>
                </a:solidFill>
              </a:rPr>
              <a:t> (1)</a:t>
            </a:r>
            <a:endParaRPr lang="en-US" sz="1000" dirty="0" err="1">
              <a:solidFill>
                <a:srgbClr val="717171"/>
              </a:solidFill>
            </a:endParaRPr>
          </a:p>
        </p:txBody>
      </p:sp>
    </p:spTree>
    <p:extLst>
      <p:ext uri="{BB962C8B-B14F-4D97-AF65-F5344CB8AC3E}">
        <p14:creationId xmlns:p14="http://schemas.microsoft.com/office/powerpoint/2010/main" val="1829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¿Cómo de importante es el embarazo, la fertilidad / infertilidad?</a:t>
            </a:r>
            <a:endParaRPr lang="es-ES" noProof="0" dirty="0"/>
          </a:p>
        </p:txBody>
      </p:sp>
      <p:sp>
        <p:nvSpPr>
          <p:cNvPr id="3" name="Text Placeholder 2"/>
          <p:cNvSpPr>
            <a:spLocks noGrp="1"/>
          </p:cNvSpPr>
          <p:nvPr>
            <p:ph type="body" sz="quarter" idx="16"/>
          </p:nvPr>
        </p:nvSpPr>
        <p:spPr/>
        <p:txBody>
          <a:bodyPr/>
          <a:lstStyle/>
          <a:p>
            <a:r>
              <a:rPr lang="es-ES" noProof="0" smtClean="0"/>
              <a:t>A las mujeres españolas les preocupan temas como el parto, el embarazo y la infertilidad mucho más que a la media de las mujeres europeas.</a:t>
            </a:r>
            <a:endParaRPr lang="es-ES" noProof="0"/>
          </a:p>
        </p:txBody>
      </p:sp>
      <p:sp>
        <p:nvSpPr>
          <p:cNvPr id="4" name="Text Placeholder 3"/>
          <p:cNvSpPr>
            <a:spLocks noGrp="1"/>
          </p:cNvSpPr>
          <p:nvPr>
            <p:ph type="body" sz="quarter" idx="15"/>
          </p:nvPr>
        </p:nvSpPr>
        <p:spPr/>
        <p:txBody>
          <a:bodyPr/>
          <a:lstStyle/>
          <a:p>
            <a:r>
              <a:rPr lang="es-ES" noProof="0" smtClean="0"/>
              <a:t>B2_D2. ¿Le preocupan temas como el embarazo y el parto?  B2_D3_1. ¿Le preocupa el tema de la infertilidad? B2_D3_2. ¿El problema de la fertilidad / infertilidad trae preocupaciones en su vida? ¿Le preocupa alguno de los siguientes? ¿Cuánto?</a:t>
            </a:r>
            <a:endParaRPr lang="es-ES" noProof="0"/>
          </a:p>
        </p:txBody>
      </p:sp>
      <p:sp>
        <p:nvSpPr>
          <p:cNvPr id="3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48</a:t>
            </a:fld>
            <a:endParaRPr lang="en-GB">
              <a:solidFill>
                <a:srgbClr val="717171"/>
              </a:solidFill>
            </a:endParaRPr>
          </a:p>
        </p:txBody>
      </p:sp>
      <p:sp>
        <p:nvSpPr>
          <p:cNvPr id="6" name="TextBox 5"/>
          <p:cNvSpPr txBox="1"/>
          <p:nvPr/>
        </p:nvSpPr>
        <p:spPr>
          <a:xfrm>
            <a:off x="1394779" y="1439704"/>
            <a:ext cx="1620636" cy="246221"/>
          </a:xfrm>
          <a:prstGeom prst="rect">
            <a:avLst/>
          </a:prstGeom>
          <a:noFill/>
        </p:spPr>
        <p:txBody>
          <a:bodyPr wrap="none" lIns="0" tIns="0" rIns="0" bIns="0" rtlCol="0">
            <a:spAutoFit/>
          </a:bodyPr>
          <a:lstStyle/>
          <a:p>
            <a:r>
              <a:rPr lang="hu-HU" sz="1600" dirty="0" err="1">
                <a:solidFill>
                  <a:srgbClr val="717171"/>
                </a:solidFill>
              </a:rPr>
              <a:t>Embarazo</a:t>
            </a:r>
            <a:r>
              <a:rPr lang="hu-HU" sz="1600" dirty="0">
                <a:solidFill>
                  <a:srgbClr val="717171"/>
                </a:solidFill>
              </a:rPr>
              <a:t> y </a:t>
            </a:r>
            <a:r>
              <a:rPr lang="hu-HU" sz="1600" dirty="0" err="1">
                <a:solidFill>
                  <a:srgbClr val="717171"/>
                </a:solidFill>
              </a:rPr>
              <a:t>parto</a:t>
            </a:r>
            <a:endParaRPr lang="en-US" sz="1600" dirty="0" err="1">
              <a:solidFill>
                <a:srgbClr val="717171"/>
              </a:solidFill>
            </a:endParaRPr>
          </a:p>
        </p:txBody>
      </p:sp>
      <p:sp>
        <p:nvSpPr>
          <p:cNvPr id="7" name="TextBox 6"/>
          <p:cNvSpPr txBox="1"/>
          <p:nvPr/>
        </p:nvSpPr>
        <p:spPr>
          <a:xfrm>
            <a:off x="7833161" y="1439704"/>
            <a:ext cx="945772" cy="246221"/>
          </a:xfrm>
          <a:prstGeom prst="rect">
            <a:avLst/>
          </a:prstGeom>
          <a:noFill/>
        </p:spPr>
        <p:txBody>
          <a:bodyPr wrap="none" lIns="0" tIns="0" rIns="0" bIns="0" rtlCol="0">
            <a:spAutoFit/>
          </a:bodyPr>
          <a:lstStyle/>
          <a:p>
            <a:r>
              <a:rPr lang="es-ES_tradnl" sz="1600" dirty="0" smtClean="0">
                <a:solidFill>
                  <a:srgbClr val="717171"/>
                </a:solidFill>
              </a:rPr>
              <a:t>I</a:t>
            </a:r>
            <a:r>
              <a:rPr lang="hu-HU" sz="1600" dirty="0" smtClean="0">
                <a:solidFill>
                  <a:srgbClr val="717171"/>
                </a:solidFill>
              </a:rPr>
              <a:t>nfertilidad</a:t>
            </a:r>
            <a:endParaRPr lang="en-US" sz="1600" dirty="0" err="1">
              <a:solidFill>
                <a:srgbClr val="717171"/>
              </a:solidFill>
            </a:endParaRPr>
          </a:p>
        </p:txBody>
      </p:sp>
      <p:sp>
        <p:nvSpPr>
          <p:cNvPr id="14" name="TextBox 13"/>
          <p:cNvSpPr txBox="1"/>
          <p:nvPr/>
        </p:nvSpPr>
        <p:spPr>
          <a:xfrm>
            <a:off x="150812" y="1464647"/>
            <a:ext cx="838200" cy="153888"/>
          </a:xfrm>
          <a:prstGeom prst="rect">
            <a:avLst/>
          </a:prstGeom>
          <a:noFill/>
        </p:spPr>
        <p:txBody>
          <a:bodyPr wrap="square" lIns="0" tIns="0" rIns="0" bIns="0" rtlCol="0">
            <a:spAutoFit/>
          </a:bodyPr>
          <a:lstStyle/>
          <a:p>
            <a:pPr algn="ctr"/>
            <a:r>
              <a:rPr lang="es-ES_tradnl" sz="1000" dirty="0" smtClean="0">
                <a:solidFill>
                  <a:srgbClr val="717171"/>
                </a:solidFill>
              </a:rPr>
              <a:t>Datos en %</a:t>
            </a:r>
            <a:endParaRPr lang="en-US" sz="1000" dirty="0">
              <a:solidFill>
                <a:srgbClr val="717171"/>
              </a:solidFill>
            </a:endParaRPr>
          </a:p>
        </p:txBody>
      </p:sp>
      <p:graphicFrame>
        <p:nvGraphicFramePr>
          <p:cNvPr id="15" name="Chart Placeholder 16"/>
          <p:cNvGraphicFramePr>
            <a:graphicFrameLocks/>
          </p:cNvGraphicFramePr>
          <p:nvPr>
            <p:extLst>
              <p:ext uri="{D42A27DB-BD31-4B8C-83A1-F6EECF244321}">
                <p14:modId xmlns:p14="http://schemas.microsoft.com/office/powerpoint/2010/main" val="2995001386"/>
              </p:ext>
            </p:extLst>
          </p:nvPr>
        </p:nvGraphicFramePr>
        <p:xfrm>
          <a:off x="379412" y="1838325"/>
          <a:ext cx="5867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a:t>
            </a:r>
            <a:r>
              <a:rPr lang="hu-HU" sz="1100" i="1" dirty="0" smtClean="0">
                <a:solidFill>
                  <a:srgbClr val="717171"/>
                </a:solidFill>
              </a:rPr>
              <a:t>29-45 </a:t>
            </a:r>
            <a:r>
              <a:rPr lang="es-ES_tradnl" sz="1100" i="1" dirty="0" smtClean="0">
                <a:solidFill>
                  <a:srgbClr val="717171"/>
                </a:solidFill>
              </a:rPr>
              <a:t>años </a:t>
            </a:r>
            <a:r>
              <a:rPr lang="hu-HU" sz="1100" i="1" dirty="0" smtClean="0">
                <a:solidFill>
                  <a:srgbClr val="717171"/>
                </a:solidFill>
              </a:rPr>
              <a:t>(313</a:t>
            </a:r>
            <a:r>
              <a:rPr lang="hu-HU" sz="1100" i="1" dirty="0">
                <a:solidFill>
                  <a:srgbClr val="717171"/>
                </a:solidFill>
              </a:rPr>
              <a:t>)</a:t>
            </a:r>
            <a:endParaRPr lang="en-US" sz="1100" i="1" dirty="0">
              <a:solidFill>
                <a:srgbClr val="717171"/>
              </a:solidFill>
            </a:endParaRPr>
          </a:p>
        </p:txBody>
      </p:sp>
      <p:sp>
        <p:nvSpPr>
          <p:cNvPr id="17" name="Rounded Rectangle 16"/>
          <p:cNvSpPr/>
          <p:nvPr/>
        </p:nvSpPr>
        <p:spPr>
          <a:xfrm>
            <a:off x="2436812" y="1762125"/>
            <a:ext cx="1752600" cy="40386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graphicFrame>
        <p:nvGraphicFramePr>
          <p:cNvPr id="19" name="Chart Placeholder 16"/>
          <p:cNvGraphicFramePr>
            <a:graphicFrameLocks/>
          </p:cNvGraphicFramePr>
          <p:nvPr>
            <p:extLst>
              <p:ext uri="{D42A27DB-BD31-4B8C-83A1-F6EECF244321}">
                <p14:modId xmlns:p14="http://schemas.microsoft.com/office/powerpoint/2010/main" val="1485212584"/>
              </p:ext>
            </p:extLst>
          </p:nvPr>
        </p:nvGraphicFramePr>
        <p:xfrm>
          <a:off x="6246812" y="1838325"/>
          <a:ext cx="5867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ounded Rectangle 19"/>
          <p:cNvSpPr/>
          <p:nvPr/>
        </p:nvSpPr>
        <p:spPr>
          <a:xfrm>
            <a:off x="8304212" y="1762125"/>
            <a:ext cx="1752600" cy="40386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5"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TextBox 25"/>
          <p:cNvSpPr txBox="1"/>
          <p:nvPr/>
        </p:nvSpPr>
        <p:spPr>
          <a:xfrm>
            <a:off x="3827462" y="6400800"/>
            <a:ext cx="1828800" cy="276999"/>
          </a:xfrm>
          <a:prstGeom prst="rect">
            <a:avLst/>
          </a:prstGeom>
          <a:noFill/>
        </p:spPr>
        <p:txBody>
          <a:bodyPr wrap="square" lIns="0" tIns="0" rIns="0" bIns="0" rtlCol="0">
            <a:spAutoFit/>
          </a:bodyPr>
          <a:lstStyle/>
          <a:p>
            <a:r>
              <a:rPr lang="en-US" sz="900" i="1" dirty="0">
                <a:solidFill>
                  <a:srgbClr val="717171"/>
                </a:solidFill>
              </a:rPr>
              <a:t>Significantly above/below vs Countries’ </a:t>
            </a:r>
            <a:r>
              <a:rPr lang="en-US" sz="900" i="1" dirty="0" err="1">
                <a:solidFill>
                  <a:srgbClr val="717171"/>
                </a:solidFill>
              </a:rPr>
              <a:t>promedio</a:t>
            </a:r>
            <a:endParaRPr lang="en-US" sz="900" i="1" dirty="0">
              <a:solidFill>
                <a:srgbClr val="717171"/>
              </a:solidFill>
            </a:endParaRPr>
          </a:p>
        </p:txBody>
      </p:sp>
      <p:sp>
        <p:nvSpPr>
          <p:cNvPr id="27"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8" name="RedDown"/>
          <p:cNvSpPr>
            <a:spLocks noChangeShapeType="1"/>
          </p:cNvSpPr>
          <p:nvPr/>
        </p:nvSpPr>
        <p:spPr bwMode="auto">
          <a:xfrm rot="10800000">
            <a:off x="1693862" y="25527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RedDown"/>
          <p:cNvSpPr>
            <a:spLocks noChangeShapeType="1"/>
          </p:cNvSpPr>
          <p:nvPr/>
        </p:nvSpPr>
        <p:spPr bwMode="auto">
          <a:xfrm rot="10800000" flipV="1">
            <a:off x="1693862" y="360045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0" name="RedDown"/>
          <p:cNvSpPr>
            <a:spLocks noChangeShapeType="1"/>
          </p:cNvSpPr>
          <p:nvPr/>
        </p:nvSpPr>
        <p:spPr bwMode="auto">
          <a:xfrm rot="10800000">
            <a:off x="7561262" y="250507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1" name="RedDown"/>
          <p:cNvSpPr>
            <a:spLocks noChangeShapeType="1"/>
          </p:cNvSpPr>
          <p:nvPr/>
        </p:nvSpPr>
        <p:spPr bwMode="auto">
          <a:xfrm rot="10800000">
            <a:off x="7561262" y="34290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2" name="RedDown"/>
          <p:cNvSpPr>
            <a:spLocks noChangeShapeType="1"/>
          </p:cNvSpPr>
          <p:nvPr/>
        </p:nvSpPr>
        <p:spPr bwMode="auto">
          <a:xfrm rot="10800000" flipV="1">
            <a:off x="7561262" y="451485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4" name="TextBox 33"/>
          <p:cNvSpPr txBox="1"/>
          <p:nvPr/>
        </p:nvSpPr>
        <p:spPr>
          <a:xfrm>
            <a:off x="2398712" y="5879102"/>
            <a:ext cx="1828800" cy="169277"/>
          </a:xfrm>
          <a:prstGeom prst="rect">
            <a:avLst/>
          </a:prstGeom>
          <a:noFill/>
        </p:spPr>
        <p:txBody>
          <a:bodyPr wrap="square" lIns="0" tIns="0" rIns="0" bIns="0" rtlCol="0">
            <a:spAutoFit/>
          </a:bodyPr>
          <a:lstStyle/>
          <a:p>
            <a:pPr algn="ctr"/>
            <a:r>
              <a:rPr lang="hu-HU" sz="1100" i="1" dirty="0">
                <a:solidFill>
                  <a:srgbClr val="717171"/>
                </a:solidFill>
              </a:rPr>
              <a:t>(2204)</a:t>
            </a:r>
            <a:endParaRPr lang="en-US" sz="1100" i="1" dirty="0">
              <a:solidFill>
                <a:srgbClr val="717171"/>
              </a:solidFill>
            </a:endParaRPr>
          </a:p>
        </p:txBody>
      </p:sp>
      <p:sp>
        <p:nvSpPr>
          <p:cNvPr id="35" name="TextBox 34"/>
          <p:cNvSpPr txBox="1"/>
          <p:nvPr/>
        </p:nvSpPr>
        <p:spPr>
          <a:xfrm>
            <a:off x="8329838" y="5879102"/>
            <a:ext cx="1828800" cy="169277"/>
          </a:xfrm>
          <a:prstGeom prst="rect">
            <a:avLst/>
          </a:prstGeom>
          <a:noFill/>
        </p:spPr>
        <p:txBody>
          <a:bodyPr wrap="square" lIns="0" tIns="0" rIns="0" bIns="0" rtlCol="0">
            <a:spAutoFit/>
          </a:bodyPr>
          <a:lstStyle/>
          <a:p>
            <a:pPr algn="ctr"/>
            <a:r>
              <a:rPr lang="hu-HU" sz="1100" i="1" dirty="0">
                <a:solidFill>
                  <a:srgbClr val="717171"/>
                </a:solidFill>
              </a:rPr>
              <a:t>(2204)</a:t>
            </a:r>
            <a:endParaRPr lang="en-US" sz="1100" i="1" dirty="0">
              <a:solidFill>
                <a:srgbClr val="717171"/>
              </a:solidFill>
            </a:endParaRPr>
          </a:p>
        </p:txBody>
      </p:sp>
      <p:sp>
        <p:nvSpPr>
          <p:cNvPr id="36" name="TextBox 35"/>
          <p:cNvSpPr txBox="1"/>
          <p:nvPr/>
        </p:nvSpPr>
        <p:spPr>
          <a:xfrm>
            <a:off x="6475412" y="5879102"/>
            <a:ext cx="1828800" cy="169277"/>
          </a:xfrm>
          <a:prstGeom prst="rect">
            <a:avLst/>
          </a:prstGeom>
          <a:noFill/>
        </p:spPr>
        <p:txBody>
          <a:bodyPr wrap="square" lIns="0" tIns="0" rIns="0" bIns="0" rtlCol="0">
            <a:spAutoFit/>
          </a:bodyPr>
          <a:lstStyle/>
          <a:p>
            <a:pPr algn="ctr"/>
            <a:r>
              <a:rPr lang="hu-HU" sz="1100" i="1" dirty="0">
                <a:solidFill>
                  <a:srgbClr val="717171"/>
                </a:solidFill>
              </a:rPr>
              <a:t>(313)</a:t>
            </a:r>
            <a:endParaRPr lang="en-US" sz="1100" i="1" dirty="0">
              <a:solidFill>
                <a:srgbClr val="717171"/>
              </a:solidFill>
            </a:endParaRPr>
          </a:p>
        </p:txBody>
      </p:sp>
    </p:spTree>
    <p:extLst>
      <p:ext uri="{BB962C8B-B14F-4D97-AF65-F5344CB8AC3E}">
        <p14:creationId xmlns:p14="http://schemas.microsoft.com/office/powerpoint/2010/main" val="10490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¿Cómo influye la infertilidad en las mujeres? ¿Cómo la afrontan?</a:t>
            </a:r>
            <a:endParaRPr lang="es-ES" noProof="0"/>
          </a:p>
        </p:txBody>
      </p:sp>
      <p:sp>
        <p:nvSpPr>
          <p:cNvPr id="3" name="Text Placeholder 2"/>
          <p:cNvSpPr>
            <a:spLocks noGrp="1"/>
          </p:cNvSpPr>
          <p:nvPr>
            <p:ph type="body" sz="quarter" idx="16"/>
          </p:nvPr>
        </p:nvSpPr>
        <p:spPr/>
        <p:txBody>
          <a:bodyPr/>
          <a:lstStyle/>
          <a:p>
            <a:r>
              <a:rPr lang="es-ES" noProof="0" smtClean="0"/>
              <a:t>A una gran parte de las mujeres españolas en edad fértil les preocupa la infertilidad, de la cual, la mayor parte lo considera un problema actualmente. Lo primero que hacen es consultar con un profesional médico, mientras que otros “métodos” se siguen con menos frecuencia.</a:t>
            </a:r>
            <a:endParaRPr lang="es-ES" noProof="0"/>
          </a:p>
        </p:txBody>
      </p:sp>
      <p:sp>
        <p:nvSpPr>
          <p:cNvPr id="4" name="Text Placeholder 3"/>
          <p:cNvSpPr>
            <a:spLocks noGrp="1"/>
          </p:cNvSpPr>
          <p:nvPr>
            <p:ph type="body" sz="quarter" idx="15"/>
          </p:nvPr>
        </p:nvSpPr>
        <p:spPr>
          <a:xfrm>
            <a:off x="5256212" y="6393509"/>
            <a:ext cx="5507763" cy="159691"/>
          </a:xfrm>
        </p:spPr>
        <p:txBody>
          <a:bodyPr/>
          <a:lstStyle/>
          <a:p>
            <a:r>
              <a:rPr lang="es-ES" noProof="0" dirty="0" smtClean="0"/>
              <a:t>B2_D3_1. ¿Le preocupa el tema de la infertilidad? B2_D4. ¿Hay algún método especial o formas que usen para ayudar a concebir? B2_D5. ¿Alguna vez ha consultado a su ginecólogo/médico de cabecera por los signos y problemas de infertilidad? B2_D6. ¿Busca información sobre el tema de la resolución de la infertilidad?</a:t>
            </a:r>
            <a:endParaRPr lang="es-ES" noProof="0" dirty="0"/>
          </a:p>
        </p:txBody>
      </p:sp>
      <p:sp>
        <p:nvSpPr>
          <p:cNvPr id="24"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49</a:t>
            </a:fld>
            <a:endParaRPr lang="en-GB">
              <a:solidFill>
                <a:srgbClr val="717171"/>
              </a:solidFill>
            </a:endParaRPr>
          </a:p>
        </p:txBody>
      </p:sp>
      <p:sp>
        <p:nvSpPr>
          <p:cNvPr id="18" name="TextBox 17"/>
          <p:cNvSpPr txBox="1"/>
          <p:nvPr/>
        </p:nvSpPr>
        <p:spPr>
          <a:xfrm>
            <a:off x="357096" y="21336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pSp>
        <p:nvGrpSpPr>
          <p:cNvPr id="5" name="Group 4"/>
          <p:cNvGrpSpPr/>
          <p:nvPr/>
        </p:nvGrpSpPr>
        <p:grpSpPr>
          <a:xfrm>
            <a:off x="684212" y="2057400"/>
            <a:ext cx="5930580" cy="3353076"/>
            <a:chOff x="2031471" y="1600200"/>
            <a:chExt cx="8025341" cy="4537428"/>
          </a:xfrm>
        </p:grpSpPr>
        <p:graphicFrame>
          <p:nvGraphicFramePr>
            <p:cNvPr id="6" name="Diagram 5"/>
            <p:cNvGraphicFramePr/>
            <p:nvPr>
              <p:extLst>
                <p:ext uri="{D42A27DB-BD31-4B8C-83A1-F6EECF244321}">
                  <p14:modId xmlns:p14="http://schemas.microsoft.com/office/powerpoint/2010/main" val="3107619031"/>
                </p:ext>
              </p:extLst>
            </p:nvPr>
          </p:nvGraphicFramePr>
          <p:xfrm>
            <a:off x="2031471" y="1600200"/>
            <a:ext cx="8025341" cy="453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6714717" y="1992411"/>
              <a:ext cx="512961" cy="307777"/>
            </a:xfrm>
            <a:prstGeom prst="rect">
              <a:avLst/>
            </a:prstGeom>
            <a:noFill/>
          </p:spPr>
          <p:txBody>
            <a:bodyPr wrap="none" lIns="0" tIns="0" rIns="0" bIns="0" rtlCol="0">
              <a:spAutoFit/>
            </a:bodyPr>
            <a:lstStyle/>
            <a:p>
              <a:r>
                <a:rPr lang="hu-HU" sz="2000" dirty="0">
                  <a:solidFill>
                    <a:srgbClr val="FFFFFF"/>
                  </a:solidFill>
                </a:rPr>
                <a:t>38%</a:t>
              </a:r>
              <a:endParaRPr lang="en-US" sz="2000" dirty="0" err="1">
                <a:solidFill>
                  <a:srgbClr val="FFFFFF"/>
                </a:solidFill>
              </a:endParaRPr>
            </a:p>
          </p:txBody>
        </p:sp>
        <p:sp>
          <p:nvSpPr>
            <p:cNvPr id="20" name="TextBox 19"/>
            <p:cNvSpPr txBox="1"/>
            <p:nvPr/>
          </p:nvSpPr>
          <p:spPr>
            <a:xfrm>
              <a:off x="6738529" y="2917861"/>
              <a:ext cx="512961" cy="307777"/>
            </a:xfrm>
            <a:prstGeom prst="rect">
              <a:avLst/>
            </a:prstGeom>
            <a:noFill/>
          </p:spPr>
          <p:txBody>
            <a:bodyPr wrap="none" lIns="0" tIns="0" rIns="0" bIns="0" rtlCol="0">
              <a:spAutoFit/>
            </a:bodyPr>
            <a:lstStyle/>
            <a:p>
              <a:r>
                <a:rPr lang="hu-HU" sz="2000" dirty="0">
                  <a:solidFill>
                    <a:srgbClr val="FFFFFF"/>
                  </a:solidFill>
                </a:rPr>
                <a:t>22%</a:t>
              </a:r>
              <a:endParaRPr lang="en-US" sz="2000" dirty="0" err="1">
                <a:solidFill>
                  <a:srgbClr val="FFFFFF"/>
                </a:solidFill>
              </a:endParaRPr>
            </a:p>
          </p:txBody>
        </p:sp>
        <p:sp>
          <p:nvSpPr>
            <p:cNvPr id="21" name="TextBox 20"/>
            <p:cNvSpPr txBox="1"/>
            <p:nvPr/>
          </p:nvSpPr>
          <p:spPr>
            <a:xfrm>
              <a:off x="5922962" y="5638800"/>
              <a:ext cx="370294" cy="307777"/>
            </a:xfrm>
            <a:prstGeom prst="rect">
              <a:avLst/>
            </a:prstGeom>
            <a:noFill/>
          </p:spPr>
          <p:txBody>
            <a:bodyPr wrap="none" lIns="0" tIns="0" rIns="0" bIns="0" rtlCol="0">
              <a:spAutoFit/>
            </a:bodyPr>
            <a:lstStyle/>
            <a:p>
              <a:r>
                <a:rPr lang="hu-HU" sz="2000" dirty="0">
                  <a:solidFill>
                    <a:srgbClr val="717171"/>
                  </a:solidFill>
                </a:rPr>
                <a:t>9%</a:t>
              </a:r>
              <a:endParaRPr lang="en-US" sz="2000" dirty="0" err="1">
                <a:solidFill>
                  <a:srgbClr val="717171"/>
                </a:solidFill>
              </a:endParaRPr>
            </a:p>
          </p:txBody>
        </p:sp>
        <p:sp>
          <p:nvSpPr>
            <p:cNvPr id="22" name="TextBox 21"/>
            <p:cNvSpPr txBox="1"/>
            <p:nvPr/>
          </p:nvSpPr>
          <p:spPr>
            <a:xfrm>
              <a:off x="6551612" y="3843311"/>
              <a:ext cx="512961" cy="307777"/>
            </a:xfrm>
            <a:prstGeom prst="rect">
              <a:avLst/>
            </a:prstGeom>
            <a:noFill/>
          </p:spPr>
          <p:txBody>
            <a:bodyPr wrap="none" lIns="0" tIns="0" rIns="0" bIns="0" rtlCol="0">
              <a:spAutoFit/>
            </a:bodyPr>
            <a:lstStyle/>
            <a:p>
              <a:r>
                <a:rPr lang="en-US" sz="2000" dirty="0">
                  <a:solidFill>
                    <a:srgbClr val="717171"/>
                  </a:solidFill>
                </a:rPr>
                <a:t>1</a:t>
              </a:r>
              <a:r>
                <a:rPr lang="hu-HU" sz="2000" dirty="0">
                  <a:solidFill>
                    <a:srgbClr val="717171"/>
                  </a:solidFill>
                </a:rPr>
                <a:t>9%</a:t>
              </a:r>
              <a:endParaRPr lang="en-US" sz="2000" dirty="0" err="1">
                <a:solidFill>
                  <a:srgbClr val="717171"/>
                </a:solidFill>
              </a:endParaRPr>
            </a:p>
          </p:txBody>
        </p:sp>
      </p:grpSp>
      <p:sp>
        <p:nvSpPr>
          <p:cNvPr id="23" name="TextBox 22"/>
          <p:cNvSpPr txBox="1"/>
          <p:nvPr/>
        </p:nvSpPr>
        <p:spPr>
          <a:xfrm>
            <a:off x="379412" y="5867400"/>
            <a:ext cx="2057400" cy="169277"/>
          </a:xfrm>
          <a:prstGeom prst="rect">
            <a:avLst/>
          </a:prstGeom>
          <a:noFill/>
        </p:spPr>
        <p:txBody>
          <a:bodyPr wrap="square" lIns="0" tIns="0" rIns="0" bIns="0" rtlCol="0">
            <a:spAutoFit/>
          </a:bodyPr>
          <a:lstStyle/>
          <a:p>
            <a:pPr algn="ctr"/>
            <a:r>
              <a:rPr lang="hu-HU" sz="1100" i="1" dirty="0">
                <a:solidFill>
                  <a:srgbClr val="717171"/>
                </a:solidFill>
              </a:rPr>
              <a:t>Base: </a:t>
            </a:r>
            <a:r>
              <a:rPr lang="en-US" sz="1100" i="1" dirty="0">
                <a:solidFill>
                  <a:srgbClr val="717171"/>
                </a:solidFill>
              </a:rPr>
              <a:t>de 2</a:t>
            </a:r>
            <a:r>
              <a:rPr lang="hu-HU" sz="1100" i="1" dirty="0">
                <a:solidFill>
                  <a:srgbClr val="717171"/>
                </a:solidFill>
              </a:rPr>
              <a:t>9</a:t>
            </a:r>
            <a:r>
              <a:rPr lang="en-US" sz="1100" i="1" dirty="0">
                <a:solidFill>
                  <a:srgbClr val="717171"/>
                </a:solidFill>
              </a:rPr>
              <a:t>-</a:t>
            </a:r>
            <a:r>
              <a:rPr lang="hu-HU" sz="1100" i="1" dirty="0">
                <a:solidFill>
                  <a:srgbClr val="717171"/>
                </a:solidFill>
              </a:rPr>
              <a:t>45 </a:t>
            </a:r>
            <a:r>
              <a:rPr lang="hu-HU" sz="1100" i="1" dirty="0" err="1">
                <a:solidFill>
                  <a:srgbClr val="717171"/>
                </a:solidFill>
              </a:rPr>
              <a:t>años</a:t>
            </a:r>
            <a:r>
              <a:rPr lang="hu-HU" sz="1100" i="1" dirty="0">
                <a:solidFill>
                  <a:srgbClr val="717171"/>
                </a:solidFill>
              </a:rPr>
              <a:t> (313)</a:t>
            </a:r>
            <a:endParaRPr lang="en-US" sz="1100" i="1" dirty="0">
              <a:solidFill>
                <a:srgbClr val="717171"/>
              </a:solidFill>
            </a:endParaRPr>
          </a:p>
        </p:txBody>
      </p:sp>
      <p:grpSp>
        <p:nvGrpSpPr>
          <p:cNvPr id="14" name="Group 13"/>
          <p:cNvGrpSpPr/>
          <p:nvPr/>
        </p:nvGrpSpPr>
        <p:grpSpPr>
          <a:xfrm>
            <a:off x="6018212" y="2132705"/>
            <a:ext cx="5930580" cy="3353076"/>
            <a:chOff x="2031471" y="1600200"/>
            <a:chExt cx="8025341" cy="4537428"/>
          </a:xfrm>
        </p:grpSpPr>
        <p:graphicFrame>
          <p:nvGraphicFramePr>
            <p:cNvPr id="15" name="Diagram 14"/>
            <p:cNvGraphicFramePr/>
            <p:nvPr>
              <p:extLst>
                <p:ext uri="{D42A27DB-BD31-4B8C-83A1-F6EECF244321}">
                  <p14:modId xmlns:p14="http://schemas.microsoft.com/office/powerpoint/2010/main" val="3267674282"/>
                </p:ext>
              </p:extLst>
            </p:nvPr>
          </p:nvGraphicFramePr>
          <p:xfrm>
            <a:off x="2031471" y="1600200"/>
            <a:ext cx="8025341" cy="4537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p:cNvSpPr txBox="1"/>
            <p:nvPr/>
          </p:nvSpPr>
          <p:spPr>
            <a:xfrm>
              <a:off x="6714717" y="1992411"/>
              <a:ext cx="694146" cy="416488"/>
            </a:xfrm>
            <a:prstGeom prst="rect">
              <a:avLst/>
            </a:prstGeom>
            <a:noFill/>
          </p:spPr>
          <p:txBody>
            <a:bodyPr wrap="none" lIns="0" tIns="0" rIns="0" bIns="0" rtlCol="0">
              <a:spAutoFit/>
            </a:bodyPr>
            <a:lstStyle/>
            <a:p>
              <a:r>
                <a:rPr lang="hu-HU" sz="2000" dirty="0">
                  <a:solidFill>
                    <a:srgbClr val="FFFFFF"/>
                  </a:solidFill>
                </a:rPr>
                <a:t>33%</a:t>
              </a:r>
              <a:endParaRPr lang="en-US" sz="2000" dirty="0" err="1">
                <a:solidFill>
                  <a:srgbClr val="FFFFFF"/>
                </a:solidFill>
              </a:endParaRPr>
            </a:p>
          </p:txBody>
        </p:sp>
        <p:sp>
          <p:nvSpPr>
            <p:cNvPr id="17" name="TextBox 16"/>
            <p:cNvSpPr txBox="1"/>
            <p:nvPr/>
          </p:nvSpPr>
          <p:spPr>
            <a:xfrm>
              <a:off x="6738529" y="2917861"/>
              <a:ext cx="694146" cy="416488"/>
            </a:xfrm>
            <a:prstGeom prst="rect">
              <a:avLst/>
            </a:prstGeom>
            <a:noFill/>
          </p:spPr>
          <p:txBody>
            <a:bodyPr wrap="none" lIns="0" tIns="0" rIns="0" bIns="0" rtlCol="0">
              <a:spAutoFit/>
            </a:bodyPr>
            <a:lstStyle/>
            <a:p>
              <a:r>
                <a:rPr lang="hu-HU" sz="2000" dirty="0">
                  <a:solidFill>
                    <a:srgbClr val="FFFFFF"/>
                  </a:solidFill>
                </a:rPr>
                <a:t>17%</a:t>
              </a:r>
              <a:endParaRPr lang="en-US" sz="2000" dirty="0" err="1">
                <a:solidFill>
                  <a:srgbClr val="FFFFFF"/>
                </a:solidFill>
              </a:endParaRPr>
            </a:p>
          </p:txBody>
        </p:sp>
        <p:sp>
          <p:nvSpPr>
            <p:cNvPr id="25" name="TextBox 24"/>
            <p:cNvSpPr txBox="1"/>
            <p:nvPr/>
          </p:nvSpPr>
          <p:spPr>
            <a:xfrm>
              <a:off x="5922963" y="5638800"/>
              <a:ext cx="501087" cy="416488"/>
            </a:xfrm>
            <a:prstGeom prst="rect">
              <a:avLst/>
            </a:prstGeom>
            <a:noFill/>
          </p:spPr>
          <p:txBody>
            <a:bodyPr wrap="none" lIns="0" tIns="0" rIns="0" bIns="0" rtlCol="0">
              <a:spAutoFit/>
            </a:bodyPr>
            <a:lstStyle/>
            <a:p>
              <a:r>
                <a:rPr lang="hu-HU" sz="2000" dirty="0">
                  <a:solidFill>
                    <a:srgbClr val="717171"/>
                  </a:solidFill>
                </a:rPr>
                <a:t>8%</a:t>
              </a:r>
              <a:endParaRPr lang="en-US" sz="2000" dirty="0" err="1">
                <a:solidFill>
                  <a:srgbClr val="717171"/>
                </a:solidFill>
              </a:endParaRPr>
            </a:p>
          </p:txBody>
        </p:sp>
        <p:sp>
          <p:nvSpPr>
            <p:cNvPr id="26" name="TextBox 25"/>
            <p:cNvSpPr txBox="1"/>
            <p:nvPr/>
          </p:nvSpPr>
          <p:spPr>
            <a:xfrm>
              <a:off x="6714717" y="4051555"/>
              <a:ext cx="668377" cy="416488"/>
            </a:xfrm>
            <a:prstGeom prst="rect">
              <a:avLst/>
            </a:prstGeom>
            <a:noFill/>
          </p:spPr>
          <p:txBody>
            <a:bodyPr wrap="none" lIns="0" tIns="0" rIns="0" bIns="0" rtlCol="0">
              <a:spAutoFit/>
            </a:bodyPr>
            <a:lstStyle/>
            <a:p>
              <a:r>
                <a:rPr lang="hu-HU" sz="2000" dirty="0">
                  <a:solidFill>
                    <a:srgbClr val="717171"/>
                  </a:solidFill>
                </a:rPr>
                <a:t>11%</a:t>
              </a:r>
              <a:endParaRPr lang="en-US" sz="2000" dirty="0" err="1">
                <a:solidFill>
                  <a:srgbClr val="717171"/>
                </a:solidFill>
              </a:endParaRPr>
            </a:p>
          </p:txBody>
        </p:sp>
      </p:grpSp>
    </p:spTree>
    <p:extLst>
      <p:ext uri="{BB962C8B-B14F-4D97-AF65-F5344CB8AC3E}">
        <p14:creationId xmlns:p14="http://schemas.microsoft.com/office/powerpoint/2010/main" val="250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30188" y="2743200"/>
            <a:ext cx="5596943" cy="3435082"/>
            <a:chOff x="9525" y="0"/>
            <a:chExt cx="9134475" cy="6578600"/>
          </a:xfrm>
        </p:grpSpPr>
        <p:sp>
          <p:nvSpPr>
            <p:cNvPr id="23" name="Rectangle 22"/>
            <p:cNvSpPr/>
            <p:nvPr/>
          </p:nvSpPr>
          <p:spPr>
            <a:xfrm>
              <a:off x="6948264" y="0"/>
              <a:ext cx="2195736"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4" name="Group 23"/>
            <p:cNvGrpSpPr/>
            <p:nvPr/>
          </p:nvGrpSpPr>
          <p:grpSpPr>
            <a:xfrm>
              <a:off x="1925638" y="47625"/>
              <a:ext cx="3784600" cy="2979738"/>
              <a:chOff x="1925638" y="47625"/>
              <a:chExt cx="3784600" cy="2979738"/>
            </a:xfrm>
            <a:solidFill>
              <a:schemeClr val="bg1">
                <a:lumMod val="75000"/>
              </a:schemeClr>
            </a:solidFill>
          </p:grpSpPr>
          <p:sp>
            <p:nvSpPr>
              <p:cNvPr id="323" name="Freeform 39"/>
              <p:cNvSpPr>
                <a:spLocks/>
              </p:cNvSpPr>
              <p:nvPr/>
            </p:nvSpPr>
            <p:spPr bwMode="auto">
              <a:xfrm>
                <a:off x="1925638" y="47625"/>
                <a:ext cx="112713" cy="103188"/>
              </a:xfrm>
              <a:custGeom>
                <a:avLst/>
                <a:gdLst>
                  <a:gd name="T0" fmla="*/ 322 w 355"/>
                  <a:gd name="T1" fmla="*/ 0 h 325"/>
                  <a:gd name="T2" fmla="*/ 293 w 355"/>
                  <a:gd name="T3" fmla="*/ 12 h 325"/>
                  <a:gd name="T4" fmla="*/ 229 w 355"/>
                  <a:gd name="T5" fmla="*/ 41 h 325"/>
                  <a:gd name="T6" fmla="*/ 216 w 355"/>
                  <a:gd name="T7" fmla="*/ 78 h 325"/>
                  <a:gd name="T8" fmla="*/ 234 w 355"/>
                  <a:gd name="T9" fmla="*/ 94 h 325"/>
                  <a:gd name="T10" fmla="*/ 218 w 355"/>
                  <a:gd name="T11" fmla="*/ 127 h 325"/>
                  <a:gd name="T12" fmla="*/ 163 w 355"/>
                  <a:gd name="T13" fmla="*/ 159 h 325"/>
                  <a:gd name="T14" fmla="*/ 125 w 355"/>
                  <a:gd name="T15" fmla="*/ 163 h 325"/>
                  <a:gd name="T16" fmla="*/ 60 w 355"/>
                  <a:gd name="T17" fmla="*/ 230 h 325"/>
                  <a:gd name="T18" fmla="*/ 26 w 355"/>
                  <a:gd name="T19" fmla="*/ 252 h 325"/>
                  <a:gd name="T20" fmla="*/ 0 w 355"/>
                  <a:gd name="T21" fmla="*/ 303 h 325"/>
                  <a:gd name="T22" fmla="*/ 23 w 355"/>
                  <a:gd name="T23" fmla="*/ 325 h 325"/>
                  <a:gd name="T24" fmla="*/ 53 w 355"/>
                  <a:gd name="T25" fmla="*/ 286 h 325"/>
                  <a:gd name="T26" fmla="*/ 95 w 355"/>
                  <a:gd name="T27" fmla="*/ 232 h 325"/>
                  <a:gd name="T28" fmla="*/ 112 w 355"/>
                  <a:gd name="T29" fmla="*/ 201 h 325"/>
                  <a:gd name="T30" fmla="*/ 168 w 355"/>
                  <a:gd name="T31" fmla="*/ 181 h 325"/>
                  <a:gd name="T32" fmla="*/ 277 w 355"/>
                  <a:gd name="T33" fmla="*/ 175 h 325"/>
                  <a:gd name="T34" fmla="*/ 329 w 355"/>
                  <a:gd name="T35" fmla="*/ 151 h 325"/>
                  <a:gd name="T36" fmla="*/ 323 w 355"/>
                  <a:gd name="T37" fmla="*/ 84 h 325"/>
                  <a:gd name="T38" fmla="*/ 305 w 355"/>
                  <a:gd name="T39" fmla="*/ 88 h 325"/>
                  <a:gd name="T40" fmla="*/ 305 w 355"/>
                  <a:gd name="T41" fmla="*/ 66 h 325"/>
                  <a:gd name="T42" fmla="*/ 355 w 355"/>
                  <a:gd name="T43" fmla="*/ 22 h 325"/>
                  <a:gd name="T44" fmla="*/ 322 w 355"/>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325">
                    <a:moveTo>
                      <a:pt x="322" y="0"/>
                    </a:moveTo>
                    <a:lnTo>
                      <a:pt x="293" y="12"/>
                    </a:lnTo>
                    <a:lnTo>
                      <a:pt x="229" y="41"/>
                    </a:lnTo>
                    <a:lnTo>
                      <a:pt x="216" y="78"/>
                    </a:lnTo>
                    <a:lnTo>
                      <a:pt x="234" y="94"/>
                    </a:lnTo>
                    <a:lnTo>
                      <a:pt x="218" y="127"/>
                    </a:lnTo>
                    <a:lnTo>
                      <a:pt x="163" y="159"/>
                    </a:lnTo>
                    <a:lnTo>
                      <a:pt x="125" y="163"/>
                    </a:lnTo>
                    <a:lnTo>
                      <a:pt x="60" y="230"/>
                    </a:lnTo>
                    <a:lnTo>
                      <a:pt x="26" y="252"/>
                    </a:lnTo>
                    <a:lnTo>
                      <a:pt x="0" y="303"/>
                    </a:lnTo>
                    <a:lnTo>
                      <a:pt x="23" y="325"/>
                    </a:lnTo>
                    <a:lnTo>
                      <a:pt x="53" y="286"/>
                    </a:lnTo>
                    <a:lnTo>
                      <a:pt x="95" y="232"/>
                    </a:lnTo>
                    <a:lnTo>
                      <a:pt x="112" y="201"/>
                    </a:lnTo>
                    <a:lnTo>
                      <a:pt x="168" y="181"/>
                    </a:lnTo>
                    <a:lnTo>
                      <a:pt x="277" y="175"/>
                    </a:lnTo>
                    <a:lnTo>
                      <a:pt x="329" y="151"/>
                    </a:lnTo>
                    <a:lnTo>
                      <a:pt x="323" y="84"/>
                    </a:lnTo>
                    <a:lnTo>
                      <a:pt x="305" y="88"/>
                    </a:lnTo>
                    <a:lnTo>
                      <a:pt x="305" y="66"/>
                    </a:lnTo>
                    <a:lnTo>
                      <a:pt x="355" y="22"/>
                    </a:lnTo>
                    <a:lnTo>
                      <a:pt x="322"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324" name="Group 323"/>
              <p:cNvGrpSpPr/>
              <p:nvPr/>
            </p:nvGrpSpPr>
            <p:grpSpPr>
              <a:xfrm>
                <a:off x="3198813" y="58738"/>
                <a:ext cx="2511425" cy="2968625"/>
                <a:chOff x="3198813" y="58738"/>
                <a:chExt cx="2511425" cy="2968625"/>
              </a:xfrm>
              <a:grpFill/>
            </p:grpSpPr>
            <p:sp>
              <p:nvSpPr>
                <p:cNvPr id="325" name="Freeform 10"/>
                <p:cNvSpPr>
                  <a:spLocks/>
                </p:cNvSpPr>
                <p:nvPr/>
              </p:nvSpPr>
              <p:spPr bwMode="auto">
                <a:xfrm>
                  <a:off x="4156075" y="973138"/>
                  <a:ext cx="20638" cy="19050"/>
                </a:xfrm>
                <a:custGeom>
                  <a:avLst/>
                  <a:gdLst>
                    <a:gd name="T0" fmla="*/ 67 w 67"/>
                    <a:gd name="T1" fmla="*/ 47 h 57"/>
                    <a:gd name="T2" fmla="*/ 63 w 67"/>
                    <a:gd name="T3" fmla="*/ 0 h 57"/>
                    <a:gd name="T4" fmla="*/ 0 w 67"/>
                    <a:gd name="T5" fmla="*/ 57 h 57"/>
                    <a:gd name="T6" fmla="*/ 67 w 67"/>
                    <a:gd name="T7" fmla="*/ 47 h 57"/>
                  </a:gdLst>
                  <a:ahLst/>
                  <a:cxnLst>
                    <a:cxn ang="0">
                      <a:pos x="T0" y="T1"/>
                    </a:cxn>
                    <a:cxn ang="0">
                      <a:pos x="T2" y="T3"/>
                    </a:cxn>
                    <a:cxn ang="0">
                      <a:pos x="T4" y="T5"/>
                    </a:cxn>
                    <a:cxn ang="0">
                      <a:pos x="T6" y="T7"/>
                    </a:cxn>
                  </a:cxnLst>
                  <a:rect l="0" t="0" r="r" b="b"/>
                  <a:pathLst>
                    <a:path w="67" h="57">
                      <a:moveTo>
                        <a:pt x="67" y="47"/>
                      </a:moveTo>
                      <a:lnTo>
                        <a:pt x="63" y="0"/>
                      </a:lnTo>
                      <a:lnTo>
                        <a:pt x="0" y="57"/>
                      </a:lnTo>
                      <a:lnTo>
                        <a:pt x="67" y="4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6" name="Freeform 11"/>
                <p:cNvSpPr>
                  <a:spLocks/>
                </p:cNvSpPr>
                <p:nvPr/>
              </p:nvSpPr>
              <p:spPr bwMode="auto">
                <a:xfrm>
                  <a:off x="4273550" y="839788"/>
                  <a:ext cx="19050" cy="15875"/>
                </a:xfrm>
                <a:custGeom>
                  <a:avLst/>
                  <a:gdLst>
                    <a:gd name="T0" fmla="*/ 0 w 59"/>
                    <a:gd name="T1" fmla="*/ 33 h 53"/>
                    <a:gd name="T2" fmla="*/ 34 w 59"/>
                    <a:gd name="T3" fmla="*/ 53 h 53"/>
                    <a:gd name="T4" fmla="*/ 59 w 59"/>
                    <a:gd name="T5" fmla="*/ 30 h 53"/>
                    <a:gd name="T6" fmla="*/ 36 w 59"/>
                    <a:gd name="T7" fmla="*/ 0 h 53"/>
                    <a:gd name="T8" fmla="*/ 0 w 59"/>
                    <a:gd name="T9" fmla="*/ 33 h 53"/>
                  </a:gdLst>
                  <a:ahLst/>
                  <a:cxnLst>
                    <a:cxn ang="0">
                      <a:pos x="T0" y="T1"/>
                    </a:cxn>
                    <a:cxn ang="0">
                      <a:pos x="T2" y="T3"/>
                    </a:cxn>
                    <a:cxn ang="0">
                      <a:pos x="T4" y="T5"/>
                    </a:cxn>
                    <a:cxn ang="0">
                      <a:pos x="T6" y="T7"/>
                    </a:cxn>
                    <a:cxn ang="0">
                      <a:pos x="T8" y="T9"/>
                    </a:cxn>
                  </a:cxnLst>
                  <a:rect l="0" t="0" r="r" b="b"/>
                  <a:pathLst>
                    <a:path w="59" h="53">
                      <a:moveTo>
                        <a:pt x="0" y="33"/>
                      </a:moveTo>
                      <a:lnTo>
                        <a:pt x="34" y="53"/>
                      </a:lnTo>
                      <a:lnTo>
                        <a:pt x="59" y="30"/>
                      </a:lnTo>
                      <a:lnTo>
                        <a:pt x="36" y="0"/>
                      </a:lnTo>
                      <a:lnTo>
                        <a:pt x="0" y="3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7" name="Freeform 12"/>
                <p:cNvSpPr>
                  <a:spLocks/>
                </p:cNvSpPr>
                <p:nvPr/>
              </p:nvSpPr>
              <p:spPr bwMode="auto">
                <a:xfrm>
                  <a:off x="4164013" y="938213"/>
                  <a:ext cx="44450" cy="49213"/>
                </a:xfrm>
                <a:custGeom>
                  <a:avLst/>
                  <a:gdLst>
                    <a:gd name="T0" fmla="*/ 60 w 139"/>
                    <a:gd name="T1" fmla="*/ 154 h 154"/>
                    <a:gd name="T2" fmla="*/ 96 w 139"/>
                    <a:gd name="T3" fmla="*/ 120 h 154"/>
                    <a:gd name="T4" fmla="*/ 102 w 139"/>
                    <a:gd name="T5" fmla="*/ 63 h 154"/>
                    <a:gd name="T6" fmla="*/ 139 w 139"/>
                    <a:gd name="T7" fmla="*/ 27 h 154"/>
                    <a:gd name="T8" fmla="*/ 121 w 139"/>
                    <a:gd name="T9" fmla="*/ 0 h 154"/>
                    <a:gd name="T10" fmla="*/ 69 w 139"/>
                    <a:gd name="T11" fmla="*/ 28 h 154"/>
                    <a:gd name="T12" fmla="*/ 5 w 139"/>
                    <a:gd name="T13" fmla="*/ 55 h 154"/>
                    <a:gd name="T14" fmla="*/ 0 w 139"/>
                    <a:gd name="T15" fmla="*/ 95 h 154"/>
                    <a:gd name="T16" fmla="*/ 59 w 139"/>
                    <a:gd name="T17" fmla="*/ 90 h 154"/>
                    <a:gd name="T18" fmla="*/ 60 w 139"/>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54">
                      <a:moveTo>
                        <a:pt x="60" y="154"/>
                      </a:moveTo>
                      <a:lnTo>
                        <a:pt x="96" y="120"/>
                      </a:lnTo>
                      <a:lnTo>
                        <a:pt x="102" y="63"/>
                      </a:lnTo>
                      <a:lnTo>
                        <a:pt x="139" y="27"/>
                      </a:lnTo>
                      <a:lnTo>
                        <a:pt x="121" y="0"/>
                      </a:lnTo>
                      <a:lnTo>
                        <a:pt x="69" y="28"/>
                      </a:lnTo>
                      <a:lnTo>
                        <a:pt x="5" y="55"/>
                      </a:lnTo>
                      <a:lnTo>
                        <a:pt x="0" y="95"/>
                      </a:lnTo>
                      <a:lnTo>
                        <a:pt x="59" y="90"/>
                      </a:lnTo>
                      <a:lnTo>
                        <a:pt x="60" y="15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8" name="Freeform 13"/>
                <p:cNvSpPr>
                  <a:spLocks/>
                </p:cNvSpPr>
                <p:nvPr/>
              </p:nvSpPr>
              <p:spPr bwMode="auto">
                <a:xfrm>
                  <a:off x="4287838" y="781050"/>
                  <a:ext cx="20638" cy="20638"/>
                </a:xfrm>
                <a:custGeom>
                  <a:avLst/>
                  <a:gdLst>
                    <a:gd name="T0" fmla="*/ 17 w 66"/>
                    <a:gd name="T1" fmla="*/ 67 h 67"/>
                    <a:gd name="T2" fmla="*/ 60 w 66"/>
                    <a:gd name="T3" fmla="*/ 56 h 67"/>
                    <a:gd name="T4" fmla="*/ 66 w 66"/>
                    <a:gd name="T5" fmla="*/ 0 h 67"/>
                    <a:gd name="T6" fmla="*/ 0 w 66"/>
                    <a:gd name="T7" fmla="*/ 23 h 67"/>
                    <a:gd name="T8" fmla="*/ 17 w 66"/>
                    <a:gd name="T9" fmla="*/ 67 h 67"/>
                  </a:gdLst>
                  <a:ahLst/>
                  <a:cxnLst>
                    <a:cxn ang="0">
                      <a:pos x="T0" y="T1"/>
                    </a:cxn>
                    <a:cxn ang="0">
                      <a:pos x="T2" y="T3"/>
                    </a:cxn>
                    <a:cxn ang="0">
                      <a:pos x="T4" y="T5"/>
                    </a:cxn>
                    <a:cxn ang="0">
                      <a:pos x="T6" y="T7"/>
                    </a:cxn>
                    <a:cxn ang="0">
                      <a:pos x="T8" y="T9"/>
                    </a:cxn>
                  </a:cxnLst>
                  <a:rect l="0" t="0" r="r" b="b"/>
                  <a:pathLst>
                    <a:path w="66" h="67">
                      <a:moveTo>
                        <a:pt x="17" y="67"/>
                      </a:moveTo>
                      <a:lnTo>
                        <a:pt x="60" y="56"/>
                      </a:lnTo>
                      <a:lnTo>
                        <a:pt x="66" y="0"/>
                      </a:lnTo>
                      <a:lnTo>
                        <a:pt x="0" y="23"/>
                      </a:lnTo>
                      <a:lnTo>
                        <a:pt x="17" y="6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9" name="Freeform 14"/>
                <p:cNvSpPr>
                  <a:spLocks/>
                </p:cNvSpPr>
                <p:nvPr/>
              </p:nvSpPr>
              <p:spPr bwMode="auto">
                <a:xfrm>
                  <a:off x="4346575" y="493713"/>
                  <a:ext cx="123825" cy="149225"/>
                </a:xfrm>
                <a:custGeom>
                  <a:avLst/>
                  <a:gdLst>
                    <a:gd name="T0" fmla="*/ 100 w 391"/>
                    <a:gd name="T1" fmla="*/ 392 h 473"/>
                    <a:gd name="T2" fmla="*/ 169 w 391"/>
                    <a:gd name="T3" fmla="*/ 396 h 473"/>
                    <a:gd name="T4" fmla="*/ 233 w 391"/>
                    <a:gd name="T5" fmla="*/ 326 h 473"/>
                    <a:gd name="T6" fmla="*/ 243 w 391"/>
                    <a:gd name="T7" fmla="*/ 378 h 473"/>
                    <a:gd name="T8" fmla="*/ 363 w 391"/>
                    <a:gd name="T9" fmla="*/ 373 h 473"/>
                    <a:gd name="T10" fmla="*/ 325 w 391"/>
                    <a:gd name="T11" fmla="*/ 311 h 473"/>
                    <a:gd name="T12" fmla="*/ 328 w 391"/>
                    <a:gd name="T13" fmla="*/ 251 h 473"/>
                    <a:gd name="T14" fmla="*/ 371 w 391"/>
                    <a:gd name="T15" fmla="*/ 181 h 473"/>
                    <a:gd name="T16" fmla="*/ 354 w 391"/>
                    <a:gd name="T17" fmla="*/ 138 h 473"/>
                    <a:gd name="T18" fmla="*/ 391 w 391"/>
                    <a:gd name="T19" fmla="*/ 122 h 473"/>
                    <a:gd name="T20" fmla="*/ 350 w 391"/>
                    <a:gd name="T21" fmla="*/ 78 h 473"/>
                    <a:gd name="T22" fmla="*/ 321 w 391"/>
                    <a:gd name="T23" fmla="*/ 128 h 473"/>
                    <a:gd name="T24" fmla="*/ 307 w 391"/>
                    <a:gd name="T25" fmla="*/ 98 h 473"/>
                    <a:gd name="T26" fmla="*/ 320 w 391"/>
                    <a:gd name="T27" fmla="*/ 29 h 473"/>
                    <a:gd name="T28" fmla="*/ 289 w 391"/>
                    <a:gd name="T29" fmla="*/ 2 h 473"/>
                    <a:gd name="T30" fmla="*/ 267 w 391"/>
                    <a:gd name="T31" fmla="*/ 69 h 473"/>
                    <a:gd name="T32" fmla="*/ 239 w 391"/>
                    <a:gd name="T33" fmla="*/ 19 h 473"/>
                    <a:gd name="T34" fmla="*/ 193 w 391"/>
                    <a:gd name="T35" fmla="*/ 0 h 473"/>
                    <a:gd name="T36" fmla="*/ 214 w 391"/>
                    <a:gd name="T37" fmla="*/ 96 h 473"/>
                    <a:gd name="T38" fmla="*/ 144 w 391"/>
                    <a:gd name="T39" fmla="*/ 77 h 473"/>
                    <a:gd name="T40" fmla="*/ 137 w 391"/>
                    <a:gd name="T41" fmla="*/ 121 h 473"/>
                    <a:gd name="T42" fmla="*/ 207 w 391"/>
                    <a:gd name="T43" fmla="*/ 153 h 473"/>
                    <a:gd name="T44" fmla="*/ 181 w 391"/>
                    <a:gd name="T45" fmla="*/ 180 h 473"/>
                    <a:gd name="T46" fmla="*/ 68 w 391"/>
                    <a:gd name="T47" fmla="*/ 157 h 473"/>
                    <a:gd name="T48" fmla="*/ 24 w 391"/>
                    <a:gd name="T49" fmla="*/ 217 h 473"/>
                    <a:gd name="T50" fmla="*/ 76 w 391"/>
                    <a:gd name="T51" fmla="*/ 267 h 473"/>
                    <a:gd name="T52" fmla="*/ 29 w 391"/>
                    <a:gd name="T53" fmla="*/ 290 h 473"/>
                    <a:gd name="T54" fmla="*/ 39 w 391"/>
                    <a:gd name="T55" fmla="*/ 323 h 473"/>
                    <a:gd name="T56" fmla="*/ 89 w 391"/>
                    <a:gd name="T57" fmla="*/ 340 h 473"/>
                    <a:gd name="T58" fmla="*/ 87 w 391"/>
                    <a:gd name="T59" fmla="*/ 382 h 473"/>
                    <a:gd name="T60" fmla="*/ 20 w 391"/>
                    <a:gd name="T61" fmla="*/ 394 h 473"/>
                    <a:gd name="T62" fmla="*/ 0 w 391"/>
                    <a:gd name="T63" fmla="*/ 427 h 473"/>
                    <a:gd name="T64" fmla="*/ 43 w 391"/>
                    <a:gd name="T65" fmla="*/ 473 h 473"/>
                    <a:gd name="T66" fmla="*/ 100 w 391"/>
                    <a:gd name="T67" fmla="*/ 39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1" h="473">
                      <a:moveTo>
                        <a:pt x="100" y="392"/>
                      </a:moveTo>
                      <a:lnTo>
                        <a:pt x="169" y="396"/>
                      </a:lnTo>
                      <a:lnTo>
                        <a:pt x="233" y="326"/>
                      </a:lnTo>
                      <a:lnTo>
                        <a:pt x="243" y="378"/>
                      </a:lnTo>
                      <a:lnTo>
                        <a:pt x="363" y="373"/>
                      </a:lnTo>
                      <a:lnTo>
                        <a:pt x="325" y="311"/>
                      </a:lnTo>
                      <a:lnTo>
                        <a:pt x="328" y="251"/>
                      </a:lnTo>
                      <a:lnTo>
                        <a:pt x="371" y="181"/>
                      </a:lnTo>
                      <a:lnTo>
                        <a:pt x="354" y="138"/>
                      </a:lnTo>
                      <a:lnTo>
                        <a:pt x="391" y="122"/>
                      </a:lnTo>
                      <a:lnTo>
                        <a:pt x="350" y="78"/>
                      </a:lnTo>
                      <a:lnTo>
                        <a:pt x="321" y="128"/>
                      </a:lnTo>
                      <a:lnTo>
                        <a:pt x="307" y="98"/>
                      </a:lnTo>
                      <a:lnTo>
                        <a:pt x="320" y="29"/>
                      </a:lnTo>
                      <a:lnTo>
                        <a:pt x="289" y="2"/>
                      </a:lnTo>
                      <a:lnTo>
                        <a:pt x="267" y="69"/>
                      </a:lnTo>
                      <a:lnTo>
                        <a:pt x="239" y="19"/>
                      </a:lnTo>
                      <a:lnTo>
                        <a:pt x="193" y="0"/>
                      </a:lnTo>
                      <a:lnTo>
                        <a:pt x="214" y="96"/>
                      </a:lnTo>
                      <a:lnTo>
                        <a:pt x="144" y="77"/>
                      </a:lnTo>
                      <a:lnTo>
                        <a:pt x="137" y="121"/>
                      </a:lnTo>
                      <a:lnTo>
                        <a:pt x="207" y="153"/>
                      </a:lnTo>
                      <a:lnTo>
                        <a:pt x="181" y="180"/>
                      </a:lnTo>
                      <a:lnTo>
                        <a:pt x="68" y="157"/>
                      </a:lnTo>
                      <a:lnTo>
                        <a:pt x="24" y="217"/>
                      </a:lnTo>
                      <a:lnTo>
                        <a:pt x="76" y="267"/>
                      </a:lnTo>
                      <a:lnTo>
                        <a:pt x="29" y="290"/>
                      </a:lnTo>
                      <a:lnTo>
                        <a:pt x="39" y="323"/>
                      </a:lnTo>
                      <a:lnTo>
                        <a:pt x="89" y="340"/>
                      </a:lnTo>
                      <a:lnTo>
                        <a:pt x="87" y="382"/>
                      </a:lnTo>
                      <a:lnTo>
                        <a:pt x="20" y="394"/>
                      </a:lnTo>
                      <a:lnTo>
                        <a:pt x="0" y="427"/>
                      </a:lnTo>
                      <a:lnTo>
                        <a:pt x="43" y="473"/>
                      </a:lnTo>
                      <a:lnTo>
                        <a:pt x="100" y="39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0" name="Freeform 15"/>
                <p:cNvSpPr>
                  <a:spLocks/>
                </p:cNvSpPr>
                <p:nvPr/>
              </p:nvSpPr>
              <p:spPr bwMode="auto">
                <a:xfrm>
                  <a:off x="4302125" y="658813"/>
                  <a:ext cx="28575" cy="28575"/>
                </a:xfrm>
                <a:custGeom>
                  <a:avLst/>
                  <a:gdLst>
                    <a:gd name="T0" fmla="*/ 58 w 87"/>
                    <a:gd name="T1" fmla="*/ 89 h 89"/>
                    <a:gd name="T2" fmla="*/ 87 w 87"/>
                    <a:gd name="T3" fmla="*/ 45 h 89"/>
                    <a:gd name="T4" fmla="*/ 64 w 87"/>
                    <a:gd name="T5" fmla="*/ 13 h 89"/>
                    <a:gd name="T6" fmla="*/ 47 w 87"/>
                    <a:gd name="T7" fmla="*/ 20 h 89"/>
                    <a:gd name="T8" fmla="*/ 31 w 87"/>
                    <a:gd name="T9" fmla="*/ 3 h 89"/>
                    <a:gd name="T10" fmla="*/ 0 w 87"/>
                    <a:gd name="T11" fmla="*/ 0 h 89"/>
                    <a:gd name="T12" fmla="*/ 8 w 87"/>
                    <a:gd name="T13" fmla="*/ 40 h 89"/>
                    <a:gd name="T14" fmla="*/ 58 w 87"/>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9">
                      <a:moveTo>
                        <a:pt x="58" y="89"/>
                      </a:moveTo>
                      <a:lnTo>
                        <a:pt x="87" y="45"/>
                      </a:lnTo>
                      <a:lnTo>
                        <a:pt x="64" y="13"/>
                      </a:lnTo>
                      <a:lnTo>
                        <a:pt x="47" y="20"/>
                      </a:lnTo>
                      <a:lnTo>
                        <a:pt x="31" y="3"/>
                      </a:lnTo>
                      <a:lnTo>
                        <a:pt x="0" y="0"/>
                      </a:lnTo>
                      <a:lnTo>
                        <a:pt x="8" y="40"/>
                      </a:lnTo>
                      <a:lnTo>
                        <a:pt x="58" y="8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1" name="Freeform 16"/>
                <p:cNvSpPr>
                  <a:spLocks/>
                </p:cNvSpPr>
                <p:nvPr/>
              </p:nvSpPr>
              <p:spPr bwMode="auto">
                <a:xfrm>
                  <a:off x="4475163" y="423863"/>
                  <a:ext cx="87313" cy="90488"/>
                </a:xfrm>
                <a:custGeom>
                  <a:avLst/>
                  <a:gdLst>
                    <a:gd name="T0" fmla="*/ 35 w 275"/>
                    <a:gd name="T1" fmla="*/ 254 h 286"/>
                    <a:gd name="T2" fmla="*/ 71 w 275"/>
                    <a:gd name="T3" fmla="*/ 286 h 286"/>
                    <a:gd name="T4" fmla="*/ 217 w 275"/>
                    <a:gd name="T5" fmla="*/ 199 h 286"/>
                    <a:gd name="T6" fmla="*/ 210 w 275"/>
                    <a:gd name="T7" fmla="*/ 136 h 286"/>
                    <a:gd name="T8" fmla="*/ 273 w 275"/>
                    <a:gd name="T9" fmla="*/ 99 h 286"/>
                    <a:gd name="T10" fmla="*/ 275 w 275"/>
                    <a:gd name="T11" fmla="*/ 55 h 286"/>
                    <a:gd name="T12" fmla="*/ 202 w 275"/>
                    <a:gd name="T13" fmla="*/ 0 h 286"/>
                    <a:gd name="T14" fmla="*/ 166 w 275"/>
                    <a:gd name="T15" fmla="*/ 37 h 286"/>
                    <a:gd name="T16" fmla="*/ 183 w 275"/>
                    <a:gd name="T17" fmla="*/ 106 h 286"/>
                    <a:gd name="T18" fmla="*/ 166 w 275"/>
                    <a:gd name="T19" fmla="*/ 107 h 286"/>
                    <a:gd name="T20" fmla="*/ 146 w 275"/>
                    <a:gd name="T21" fmla="*/ 70 h 286"/>
                    <a:gd name="T22" fmla="*/ 126 w 275"/>
                    <a:gd name="T23" fmla="*/ 123 h 286"/>
                    <a:gd name="T24" fmla="*/ 43 w 275"/>
                    <a:gd name="T25" fmla="*/ 133 h 286"/>
                    <a:gd name="T26" fmla="*/ 67 w 275"/>
                    <a:gd name="T27" fmla="*/ 207 h 286"/>
                    <a:gd name="T28" fmla="*/ 0 w 275"/>
                    <a:gd name="T29" fmla="*/ 207 h 286"/>
                    <a:gd name="T30" fmla="*/ 35 w 275"/>
                    <a:gd name="T31" fmla="*/ 25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35" y="254"/>
                      </a:moveTo>
                      <a:lnTo>
                        <a:pt x="71" y="286"/>
                      </a:lnTo>
                      <a:lnTo>
                        <a:pt x="217" y="199"/>
                      </a:lnTo>
                      <a:lnTo>
                        <a:pt x="210" y="136"/>
                      </a:lnTo>
                      <a:lnTo>
                        <a:pt x="273" y="99"/>
                      </a:lnTo>
                      <a:lnTo>
                        <a:pt x="275" y="55"/>
                      </a:lnTo>
                      <a:lnTo>
                        <a:pt x="202" y="0"/>
                      </a:lnTo>
                      <a:lnTo>
                        <a:pt x="166" y="37"/>
                      </a:lnTo>
                      <a:lnTo>
                        <a:pt x="183" y="106"/>
                      </a:lnTo>
                      <a:lnTo>
                        <a:pt x="166" y="107"/>
                      </a:lnTo>
                      <a:lnTo>
                        <a:pt x="146" y="70"/>
                      </a:lnTo>
                      <a:lnTo>
                        <a:pt x="126" y="123"/>
                      </a:lnTo>
                      <a:lnTo>
                        <a:pt x="43" y="133"/>
                      </a:lnTo>
                      <a:lnTo>
                        <a:pt x="67" y="207"/>
                      </a:lnTo>
                      <a:lnTo>
                        <a:pt x="0" y="207"/>
                      </a:lnTo>
                      <a:lnTo>
                        <a:pt x="35" y="25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2" name="Freeform 17"/>
                <p:cNvSpPr>
                  <a:spLocks/>
                </p:cNvSpPr>
                <p:nvPr/>
              </p:nvSpPr>
              <p:spPr bwMode="auto">
                <a:xfrm>
                  <a:off x="4144963" y="762000"/>
                  <a:ext cx="17463" cy="25400"/>
                </a:xfrm>
                <a:custGeom>
                  <a:avLst/>
                  <a:gdLst>
                    <a:gd name="T0" fmla="*/ 0 w 52"/>
                    <a:gd name="T1" fmla="*/ 30 h 80"/>
                    <a:gd name="T2" fmla="*/ 10 w 52"/>
                    <a:gd name="T3" fmla="*/ 80 h 80"/>
                    <a:gd name="T4" fmla="*/ 46 w 52"/>
                    <a:gd name="T5" fmla="*/ 79 h 80"/>
                    <a:gd name="T6" fmla="*/ 52 w 52"/>
                    <a:gd name="T7" fmla="*/ 36 h 80"/>
                    <a:gd name="T8" fmla="*/ 42 w 52"/>
                    <a:gd name="T9" fmla="*/ 10 h 80"/>
                    <a:gd name="T10" fmla="*/ 19 w 52"/>
                    <a:gd name="T11" fmla="*/ 0 h 80"/>
                    <a:gd name="T12" fmla="*/ 0 w 52"/>
                    <a:gd name="T13" fmla="*/ 30 h 80"/>
                  </a:gdLst>
                  <a:ahLst/>
                  <a:cxnLst>
                    <a:cxn ang="0">
                      <a:pos x="T0" y="T1"/>
                    </a:cxn>
                    <a:cxn ang="0">
                      <a:pos x="T2" y="T3"/>
                    </a:cxn>
                    <a:cxn ang="0">
                      <a:pos x="T4" y="T5"/>
                    </a:cxn>
                    <a:cxn ang="0">
                      <a:pos x="T6" y="T7"/>
                    </a:cxn>
                    <a:cxn ang="0">
                      <a:pos x="T8" y="T9"/>
                    </a:cxn>
                    <a:cxn ang="0">
                      <a:pos x="T10" y="T11"/>
                    </a:cxn>
                    <a:cxn ang="0">
                      <a:pos x="T12" y="T13"/>
                    </a:cxn>
                  </a:cxnLst>
                  <a:rect l="0" t="0" r="r" b="b"/>
                  <a:pathLst>
                    <a:path w="52" h="80">
                      <a:moveTo>
                        <a:pt x="0" y="30"/>
                      </a:moveTo>
                      <a:lnTo>
                        <a:pt x="10" y="80"/>
                      </a:lnTo>
                      <a:lnTo>
                        <a:pt x="46" y="79"/>
                      </a:lnTo>
                      <a:lnTo>
                        <a:pt x="52" y="36"/>
                      </a:lnTo>
                      <a:lnTo>
                        <a:pt x="42" y="10"/>
                      </a:lnTo>
                      <a:lnTo>
                        <a:pt x="19"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3" name="Freeform 18"/>
                <p:cNvSpPr>
                  <a:spLocks/>
                </p:cNvSpPr>
                <p:nvPr/>
              </p:nvSpPr>
              <p:spPr bwMode="auto">
                <a:xfrm>
                  <a:off x="4202113" y="963613"/>
                  <a:ext cx="22225" cy="42863"/>
                </a:xfrm>
                <a:custGeom>
                  <a:avLst/>
                  <a:gdLst>
                    <a:gd name="T0" fmla="*/ 20 w 70"/>
                    <a:gd name="T1" fmla="*/ 133 h 133"/>
                    <a:gd name="T2" fmla="*/ 70 w 70"/>
                    <a:gd name="T3" fmla="*/ 83 h 133"/>
                    <a:gd name="T4" fmla="*/ 26 w 70"/>
                    <a:gd name="T5" fmla="*/ 0 h 133"/>
                    <a:gd name="T6" fmla="*/ 22 w 70"/>
                    <a:gd name="T7" fmla="*/ 46 h 133"/>
                    <a:gd name="T8" fmla="*/ 0 w 70"/>
                    <a:gd name="T9" fmla="*/ 73 h 133"/>
                    <a:gd name="T10" fmla="*/ 0 w 70"/>
                    <a:gd name="T11" fmla="*/ 103 h 133"/>
                    <a:gd name="T12" fmla="*/ 20 w 7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70" h="133">
                      <a:moveTo>
                        <a:pt x="20" y="133"/>
                      </a:moveTo>
                      <a:lnTo>
                        <a:pt x="70" y="83"/>
                      </a:lnTo>
                      <a:lnTo>
                        <a:pt x="26" y="0"/>
                      </a:lnTo>
                      <a:lnTo>
                        <a:pt x="22" y="46"/>
                      </a:lnTo>
                      <a:lnTo>
                        <a:pt x="0" y="73"/>
                      </a:lnTo>
                      <a:lnTo>
                        <a:pt x="0" y="103"/>
                      </a:lnTo>
                      <a:lnTo>
                        <a:pt x="20" y="13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4" name="Freeform 19"/>
                <p:cNvSpPr>
                  <a:spLocks/>
                </p:cNvSpPr>
                <p:nvPr/>
              </p:nvSpPr>
              <p:spPr bwMode="auto">
                <a:xfrm>
                  <a:off x="4117975" y="795338"/>
                  <a:ext cx="80963" cy="77788"/>
                </a:xfrm>
                <a:custGeom>
                  <a:avLst/>
                  <a:gdLst>
                    <a:gd name="T0" fmla="*/ 43 w 252"/>
                    <a:gd name="T1" fmla="*/ 217 h 243"/>
                    <a:gd name="T2" fmla="*/ 96 w 252"/>
                    <a:gd name="T3" fmla="*/ 124 h 243"/>
                    <a:gd name="T4" fmla="*/ 153 w 252"/>
                    <a:gd name="T5" fmla="*/ 102 h 243"/>
                    <a:gd name="T6" fmla="*/ 124 w 252"/>
                    <a:gd name="T7" fmla="*/ 173 h 243"/>
                    <a:gd name="T8" fmla="*/ 130 w 252"/>
                    <a:gd name="T9" fmla="*/ 236 h 243"/>
                    <a:gd name="T10" fmla="*/ 157 w 252"/>
                    <a:gd name="T11" fmla="*/ 243 h 243"/>
                    <a:gd name="T12" fmla="*/ 150 w 252"/>
                    <a:gd name="T13" fmla="*/ 206 h 243"/>
                    <a:gd name="T14" fmla="*/ 146 w 252"/>
                    <a:gd name="T15" fmla="*/ 173 h 243"/>
                    <a:gd name="T16" fmla="*/ 183 w 252"/>
                    <a:gd name="T17" fmla="*/ 159 h 243"/>
                    <a:gd name="T18" fmla="*/ 199 w 252"/>
                    <a:gd name="T19" fmla="*/ 142 h 243"/>
                    <a:gd name="T20" fmla="*/ 233 w 252"/>
                    <a:gd name="T21" fmla="*/ 89 h 243"/>
                    <a:gd name="T22" fmla="*/ 252 w 252"/>
                    <a:gd name="T23" fmla="*/ 35 h 243"/>
                    <a:gd name="T24" fmla="*/ 218 w 252"/>
                    <a:gd name="T25" fmla="*/ 0 h 243"/>
                    <a:gd name="T26" fmla="*/ 158 w 252"/>
                    <a:gd name="T27" fmla="*/ 33 h 243"/>
                    <a:gd name="T28" fmla="*/ 96 w 252"/>
                    <a:gd name="T29" fmla="*/ 50 h 243"/>
                    <a:gd name="T30" fmla="*/ 42 w 252"/>
                    <a:gd name="T31" fmla="*/ 103 h 243"/>
                    <a:gd name="T32" fmla="*/ 0 w 252"/>
                    <a:gd name="T33" fmla="*/ 160 h 243"/>
                    <a:gd name="T34" fmla="*/ 7 w 252"/>
                    <a:gd name="T35" fmla="*/ 194 h 243"/>
                    <a:gd name="T36" fmla="*/ 43 w 252"/>
                    <a:gd name="T37" fmla="*/ 2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43">
                      <a:moveTo>
                        <a:pt x="43" y="217"/>
                      </a:moveTo>
                      <a:lnTo>
                        <a:pt x="96" y="124"/>
                      </a:lnTo>
                      <a:lnTo>
                        <a:pt x="153" y="102"/>
                      </a:lnTo>
                      <a:lnTo>
                        <a:pt x="124" y="173"/>
                      </a:lnTo>
                      <a:lnTo>
                        <a:pt x="130" y="236"/>
                      </a:lnTo>
                      <a:lnTo>
                        <a:pt x="157" y="243"/>
                      </a:lnTo>
                      <a:lnTo>
                        <a:pt x="150" y="206"/>
                      </a:lnTo>
                      <a:lnTo>
                        <a:pt x="146" y="173"/>
                      </a:lnTo>
                      <a:lnTo>
                        <a:pt x="183" y="159"/>
                      </a:lnTo>
                      <a:lnTo>
                        <a:pt x="199" y="142"/>
                      </a:lnTo>
                      <a:lnTo>
                        <a:pt x="233" y="89"/>
                      </a:lnTo>
                      <a:lnTo>
                        <a:pt x="252" y="35"/>
                      </a:lnTo>
                      <a:lnTo>
                        <a:pt x="218" y="0"/>
                      </a:lnTo>
                      <a:lnTo>
                        <a:pt x="158" y="33"/>
                      </a:lnTo>
                      <a:lnTo>
                        <a:pt x="96" y="50"/>
                      </a:lnTo>
                      <a:lnTo>
                        <a:pt x="42" y="103"/>
                      </a:lnTo>
                      <a:lnTo>
                        <a:pt x="0" y="160"/>
                      </a:lnTo>
                      <a:lnTo>
                        <a:pt x="7" y="194"/>
                      </a:lnTo>
                      <a:lnTo>
                        <a:pt x="43" y="21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5" name="Freeform 20"/>
                <p:cNvSpPr>
                  <a:spLocks/>
                </p:cNvSpPr>
                <p:nvPr/>
              </p:nvSpPr>
              <p:spPr bwMode="auto">
                <a:xfrm>
                  <a:off x="4127500" y="663575"/>
                  <a:ext cx="93663" cy="98425"/>
                </a:xfrm>
                <a:custGeom>
                  <a:avLst/>
                  <a:gdLst>
                    <a:gd name="T0" fmla="*/ 16 w 299"/>
                    <a:gd name="T1" fmla="*/ 301 h 310"/>
                    <a:gd name="T2" fmla="*/ 60 w 299"/>
                    <a:gd name="T3" fmla="*/ 244 h 310"/>
                    <a:gd name="T4" fmla="*/ 90 w 299"/>
                    <a:gd name="T5" fmla="*/ 246 h 310"/>
                    <a:gd name="T6" fmla="*/ 186 w 299"/>
                    <a:gd name="T7" fmla="*/ 190 h 310"/>
                    <a:gd name="T8" fmla="*/ 97 w 299"/>
                    <a:gd name="T9" fmla="*/ 300 h 310"/>
                    <a:gd name="T10" fmla="*/ 137 w 299"/>
                    <a:gd name="T11" fmla="*/ 310 h 310"/>
                    <a:gd name="T12" fmla="*/ 219 w 299"/>
                    <a:gd name="T13" fmla="*/ 255 h 310"/>
                    <a:gd name="T14" fmla="*/ 266 w 299"/>
                    <a:gd name="T15" fmla="*/ 249 h 310"/>
                    <a:gd name="T16" fmla="*/ 299 w 299"/>
                    <a:gd name="T17" fmla="*/ 195 h 310"/>
                    <a:gd name="T18" fmla="*/ 229 w 299"/>
                    <a:gd name="T19" fmla="*/ 180 h 310"/>
                    <a:gd name="T20" fmla="*/ 243 w 299"/>
                    <a:gd name="T21" fmla="*/ 150 h 310"/>
                    <a:gd name="T22" fmla="*/ 228 w 299"/>
                    <a:gd name="T23" fmla="*/ 86 h 310"/>
                    <a:gd name="T24" fmla="*/ 245 w 299"/>
                    <a:gd name="T25" fmla="*/ 53 h 310"/>
                    <a:gd name="T26" fmla="*/ 200 w 299"/>
                    <a:gd name="T27" fmla="*/ 0 h 310"/>
                    <a:gd name="T28" fmla="*/ 178 w 299"/>
                    <a:gd name="T29" fmla="*/ 30 h 310"/>
                    <a:gd name="T30" fmla="*/ 191 w 299"/>
                    <a:gd name="T31" fmla="*/ 84 h 310"/>
                    <a:gd name="T32" fmla="*/ 151 w 299"/>
                    <a:gd name="T33" fmla="*/ 87 h 310"/>
                    <a:gd name="T34" fmla="*/ 106 w 299"/>
                    <a:gd name="T35" fmla="*/ 151 h 310"/>
                    <a:gd name="T36" fmla="*/ 59 w 299"/>
                    <a:gd name="T37" fmla="*/ 161 h 310"/>
                    <a:gd name="T38" fmla="*/ 22 w 299"/>
                    <a:gd name="T39" fmla="*/ 191 h 310"/>
                    <a:gd name="T40" fmla="*/ 33 w 299"/>
                    <a:gd name="T41" fmla="*/ 234 h 310"/>
                    <a:gd name="T42" fmla="*/ 0 w 299"/>
                    <a:gd name="T43" fmla="*/ 258 h 310"/>
                    <a:gd name="T44" fmla="*/ 16 w 299"/>
                    <a:gd name="T45" fmla="*/ 3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310">
                      <a:moveTo>
                        <a:pt x="16" y="301"/>
                      </a:moveTo>
                      <a:lnTo>
                        <a:pt x="60" y="244"/>
                      </a:lnTo>
                      <a:lnTo>
                        <a:pt x="90" y="246"/>
                      </a:lnTo>
                      <a:lnTo>
                        <a:pt x="186" y="190"/>
                      </a:lnTo>
                      <a:lnTo>
                        <a:pt x="97" y="300"/>
                      </a:lnTo>
                      <a:lnTo>
                        <a:pt x="137" y="310"/>
                      </a:lnTo>
                      <a:lnTo>
                        <a:pt x="219" y="255"/>
                      </a:lnTo>
                      <a:lnTo>
                        <a:pt x="266" y="249"/>
                      </a:lnTo>
                      <a:lnTo>
                        <a:pt x="299" y="195"/>
                      </a:lnTo>
                      <a:lnTo>
                        <a:pt x="229" y="180"/>
                      </a:lnTo>
                      <a:lnTo>
                        <a:pt x="243" y="150"/>
                      </a:lnTo>
                      <a:lnTo>
                        <a:pt x="228" y="86"/>
                      </a:lnTo>
                      <a:lnTo>
                        <a:pt x="245" y="53"/>
                      </a:lnTo>
                      <a:lnTo>
                        <a:pt x="200" y="0"/>
                      </a:lnTo>
                      <a:lnTo>
                        <a:pt x="178" y="30"/>
                      </a:lnTo>
                      <a:lnTo>
                        <a:pt x="191" y="84"/>
                      </a:lnTo>
                      <a:lnTo>
                        <a:pt x="151" y="87"/>
                      </a:lnTo>
                      <a:lnTo>
                        <a:pt x="106" y="151"/>
                      </a:lnTo>
                      <a:lnTo>
                        <a:pt x="59" y="161"/>
                      </a:lnTo>
                      <a:lnTo>
                        <a:pt x="22" y="191"/>
                      </a:lnTo>
                      <a:lnTo>
                        <a:pt x="33" y="234"/>
                      </a:lnTo>
                      <a:lnTo>
                        <a:pt x="0" y="258"/>
                      </a:lnTo>
                      <a:lnTo>
                        <a:pt x="16" y="30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6" name="Freeform 21"/>
                <p:cNvSpPr>
                  <a:spLocks/>
                </p:cNvSpPr>
                <p:nvPr/>
              </p:nvSpPr>
              <p:spPr bwMode="auto">
                <a:xfrm>
                  <a:off x="4213225" y="566738"/>
                  <a:ext cx="80963" cy="117475"/>
                </a:xfrm>
                <a:custGeom>
                  <a:avLst/>
                  <a:gdLst>
                    <a:gd name="T0" fmla="*/ 32 w 256"/>
                    <a:gd name="T1" fmla="*/ 360 h 370"/>
                    <a:gd name="T2" fmla="*/ 45 w 256"/>
                    <a:gd name="T3" fmla="*/ 370 h 370"/>
                    <a:gd name="T4" fmla="*/ 84 w 256"/>
                    <a:gd name="T5" fmla="*/ 276 h 370"/>
                    <a:gd name="T6" fmla="*/ 173 w 256"/>
                    <a:gd name="T7" fmla="*/ 246 h 370"/>
                    <a:gd name="T8" fmla="*/ 197 w 256"/>
                    <a:gd name="T9" fmla="*/ 193 h 370"/>
                    <a:gd name="T10" fmla="*/ 236 w 256"/>
                    <a:gd name="T11" fmla="*/ 156 h 370"/>
                    <a:gd name="T12" fmla="*/ 229 w 256"/>
                    <a:gd name="T13" fmla="*/ 96 h 370"/>
                    <a:gd name="T14" fmla="*/ 256 w 256"/>
                    <a:gd name="T15" fmla="*/ 59 h 370"/>
                    <a:gd name="T16" fmla="*/ 248 w 256"/>
                    <a:gd name="T17" fmla="*/ 16 h 370"/>
                    <a:gd name="T18" fmla="*/ 174 w 256"/>
                    <a:gd name="T19" fmla="*/ 0 h 370"/>
                    <a:gd name="T20" fmla="*/ 152 w 256"/>
                    <a:gd name="T21" fmla="*/ 60 h 370"/>
                    <a:gd name="T22" fmla="*/ 132 w 256"/>
                    <a:gd name="T23" fmla="*/ 84 h 370"/>
                    <a:gd name="T24" fmla="*/ 145 w 256"/>
                    <a:gd name="T25" fmla="*/ 120 h 370"/>
                    <a:gd name="T26" fmla="*/ 133 w 256"/>
                    <a:gd name="T27" fmla="*/ 153 h 370"/>
                    <a:gd name="T28" fmla="*/ 83 w 256"/>
                    <a:gd name="T29" fmla="*/ 161 h 370"/>
                    <a:gd name="T30" fmla="*/ 73 w 256"/>
                    <a:gd name="T31" fmla="*/ 233 h 370"/>
                    <a:gd name="T32" fmla="*/ 0 w 256"/>
                    <a:gd name="T33" fmla="*/ 308 h 370"/>
                    <a:gd name="T34" fmla="*/ 34 w 256"/>
                    <a:gd name="T35" fmla="*/ 337 h 370"/>
                    <a:gd name="T36" fmla="*/ 32 w 256"/>
                    <a:gd name="T37" fmla="*/ 36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370">
                      <a:moveTo>
                        <a:pt x="32" y="360"/>
                      </a:moveTo>
                      <a:lnTo>
                        <a:pt x="45" y="370"/>
                      </a:lnTo>
                      <a:lnTo>
                        <a:pt x="84" y="276"/>
                      </a:lnTo>
                      <a:lnTo>
                        <a:pt x="173" y="246"/>
                      </a:lnTo>
                      <a:lnTo>
                        <a:pt x="197" y="193"/>
                      </a:lnTo>
                      <a:lnTo>
                        <a:pt x="236" y="156"/>
                      </a:lnTo>
                      <a:lnTo>
                        <a:pt x="229" y="96"/>
                      </a:lnTo>
                      <a:lnTo>
                        <a:pt x="256" y="59"/>
                      </a:lnTo>
                      <a:lnTo>
                        <a:pt x="248" y="16"/>
                      </a:lnTo>
                      <a:lnTo>
                        <a:pt x="174" y="0"/>
                      </a:lnTo>
                      <a:lnTo>
                        <a:pt x="152" y="60"/>
                      </a:lnTo>
                      <a:lnTo>
                        <a:pt x="132" y="84"/>
                      </a:lnTo>
                      <a:lnTo>
                        <a:pt x="145" y="120"/>
                      </a:lnTo>
                      <a:lnTo>
                        <a:pt x="133" y="153"/>
                      </a:lnTo>
                      <a:lnTo>
                        <a:pt x="83" y="161"/>
                      </a:lnTo>
                      <a:lnTo>
                        <a:pt x="73" y="233"/>
                      </a:lnTo>
                      <a:lnTo>
                        <a:pt x="0" y="308"/>
                      </a:lnTo>
                      <a:lnTo>
                        <a:pt x="34" y="337"/>
                      </a:lnTo>
                      <a:lnTo>
                        <a:pt x="32" y="3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7" name="Freeform 22"/>
                <p:cNvSpPr>
                  <a:spLocks/>
                </p:cNvSpPr>
                <p:nvPr/>
              </p:nvSpPr>
              <p:spPr bwMode="auto">
                <a:xfrm>
                  <a:off x="4211638" y="882650"/>
                  <a:ext cx="23813" cy="34925"/>
                </a:xfrm>
                <a:custGeom>
                  <a:avLst/>
                  <a:gdLst>
                    <a:gd name="T0" fmla="*/ 13 w 76"/>
                    <a:gd name="T1" fmla="*/ 66 h 113"/>
                    <a:gd name="T2" fmla="*/ 0 w 76"/>
                    <a:gd name="T3" fmla="*/ 113 h 113"/>
                    <a:gd name="T4" fmla="*/ 54 w 76"/>
                    <a:gd name="T5" fmla="*/ 95 h 113"/>
                    <a:gd name="T6" fmla="*/ 76 w 76"/>
                    <a:gd name="T7" fmla="*/ 65 h 113"/>
                    <a:gd name="T8" fmla="*/ 66 w 76"/>
                    <a:gd name="T9" fmla="*/ 29 h 113"/>
                    <a:gd name="T10" fmla="*/ 23 w 76"/>
                    <a:gd name="T11" fmla="*/ 0 h 113"/>
                    <a:gd name="T12" fmla="*/ 13 w 76"/>
                    <a:gd name="T13" fmla="*/ 66 h 113"/>
                  </a:gdLst>
                  <a:ahLst/>
                  <a:cxnLst>
                    <a:cxn ang="0">
                      <a:pos x="T0" y="T1"/>
                    </a:cxn>
                    <a:cxn ang="0">
                      <a:pos x="T2" y="T3"/>
                    </a:cxn>
                    <a:cxn ang="0">
                      <a:pos x="T4" y="T5"/>
                    </a:cxn>
                    <a:cxn ang="0">
                      <a:pos x="T6" y="T7"/>
                    </a:cxn>
                    <a:cxn ang="0">
                      <a:pos x="T8" y="T9"/>
                    </a:cxn>
                    <a:cxn ang="0">
                      <a:pos x="T10" y="T11"/>
                    </a:cxn>
                    <a:cxn ang="0">
                      <a:pos x="T12" y="T13"/>
                    </a:cxn>
                  </a:cxnLst>
                  <a:rect l="0" t="0" r="r" b="b"/>
                  <a:pathLst>
                    <a:path w="76" h="113">
                      <a:moveTo>
                        <a:pt x="13" y="66"/>
                      </a:moveTo>
                      <a:lnTo>
                        <a:pt x="0" y="113"/>
                      </a:lnTo>
                      <a:lnTo>
                        <a:pt x="54" y="95"/>
                      </a:lnTo>
                      <a:lnTo>
                        <a:pt x="76" y="65"/>
                      </a:lnTo>
                      <a:lnTo>
                        <a:pt x="66" y="29"/>
                      </a:lnTo>
                      <a:lnTo>
                        <a:pt x="23" y="0"/>
                      </a:lnTo>
                      <a:lnTo>
                        <a:pt x="13" y="6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8" name="Freeform 23"/>
                <p:cNvSpPr>
                  <a:spLocks/>
                </p:cNvSpPr>
                <p:nvPr/>
              </p:nvSpPr>
              <p:spPr bwMode="auto">
                <a:xfrm>
                  <a:off x="5014913" y="179388"/>
                  <a:ext cx="28575" cy="52388"/>
                </a:xfrm>
                <a:custGeom>
                  <a:avLst/>
                  <a:gdLst>
                    <a:gd name="T0" fmla="*/ 22 w 91"/>
                    <a:gd name="T1" fmla="*/ 165 h 165"/>
                    <a:gd name="T2" fmla="*/ 68 w 91"/>
                    <a:gd name="T3" fmla="*/ 141 h 165"/>
                    <a:gd name="T4" fmla="*/ 91 w 91"/>
                    <a:gd name="T5" fmla="*/ 98 h 165"/>
                    <a:gd name="T6" fmla="*/ 51 w 91"/>
                    <a:gd name="T7" fmla="*/ 15 h 165"/>
                    <a:gd name="T8" fmla="*/ 0 w 91"/>
                    <a:gd name="T9" fmla="*/ 0 h 165"/>
                    <a:gd name="T10" fmla="*/ 4 w 91"/>
                    <a:gd name="T11" fmla="*/ 79 h 165"/>
                    <a:gd name="T12" fmla="*/ 22 w 91"/>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91" h="165">
                      <a:moveTo>
                        <a:pt x="22" y="165"/>
                      </a:moveTo>
                      <a:lnTo>
                        <a:pt x="68" y="141"/>
                      </a:lnTo>
                      <a:lnTo>
                        <a:pt x="91" y="98"/>
                      </a:lnTo>
                      <a:lnTo>
                        <a:pt x="51" y="15"/>
                      </a:lnTo>
                      <a:lnTo>
                        <a:pt x="0" y="0"/>
                      </a:lnTo>
                      <a:lnTo>
                        <a:pt x="4" y="79"/>
                      </a:lnTo>
                      <a:lnTo>
                        <a:pt x="22" y="16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9" name="Freeform 24"/>
                <p:cNvSpPr>
                  <a:spLocks/>
                </p:cNvSpPr>
                <p:nvPr/>
              </p:nvSpPr>
              <p:spPr bwMode="auto">
                <a:xfrm>
                  <a:off x="4537075" y="341313"/>
                  <a:ext cx="82550" cy="88900"/>
                </a:xfrm>
                <a:custGeom>
                  <a:avLst/>
                  <a:gdLst>
                    <a:gd name="T0" fmla="*/ 37 w 260"/>
                    <a:gd name="T1" fmla="*/ 118 h 283"/>
                    <a:gd name="T2" fmla="*/ 45 w 260"/>
                    <a:gd name="T3" fmla="*/ 201 h 283"/>
                    <a:gd name="T4" fmla="*/ 125 w 260"/>
                    <a:gd name="T5" fmla="*/ 283 h 283"/>
                    <a:gd name="T6" fmla="*/ 179 w 260"/>
                    <a:gd name="T7" fmla="*/ 272 h 283"/>
                    <a:gd name="T8" fmla="*/ 201 w 260"/>
                    <a:gd name="T9" fmla="*/ 209 h 283"/>
                    <a:gd name="T10" fmla="*/ 260 w 260"/>
                    <a:gd name="T11" fmla="*/ 136 h 283"/>
                    <a:gd name="T12" fmla="*/ 203 w 260"/>
                    <a:gd name="T13" fmla="*/ 96 h 283"/>
                    <a:gd name="T14" fmla="*/ 196 w 260"/>
                    <a:gd name="T15" fmla="*/ 60 h 283"/>
                    <a:gd name="T16" fmla="*/ 213 w 260"/>
                    <a:gd name="T17" fmla="*/ 27 h 283"/>
                    <a:gd name="T18" fmla="*/ 173 w 260"/>
                    <a:gd name="T19" fmla="*/ 0 h 283"/>
                    <a:gd name="T20" fmla="*/ 190 w 260"/>
                    <a:gd name="T21" fmla="*/ 96 h 283"/>
                    <a:gd name="T22" fmla="*/ 141 w 260"/>
                    <a:gd name="T23" fmla="*/ 157 h 283"/>
                    <a:gd name="T24" fmla="*/ 141 w 260"/>
                    <a:gd name="T25" fmla="*/ 193 h 283"/>
                    <a:gd name="T26" fmla="*/ 104 w 260"/>
                    <a:gd name="T27" fmla="*/ 120 h 283"/>
                    <a:gd name="T28" fmla="*/ 143 w 260"/>
                    <a:gd name="T29" fmla="*/ 54 h 283"/>
                    <a:gd name="T30" fmla="*/ 66 w 260"/>
                    <a:gd name="T31" fmla="*/ 55 h 283"/>
                    <a:gd name="T32" fmla="*/ 16 w 260"/>
                    <a:gd name="T33" fmla="*/ 31 h 283"/>
                    <a:gd name="T34" fmla="*/ 0 w 260"/>
                    <a:gd name="T35" fmla="*/ 75 h 283"/>
                    <a:gd name="T36" fmla="*/ 0 w 260"/>
                    <a:gd name="T37" fmla="*/ 111 h 283"/>
                    <a:gd name="T38" fmla="*/ 37 w 260"/>
                    <a:gd name="T39" fmla="*/ 11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83">
                      <a:moveTo>
                        <a:pt x="37" y="118"/>
                      </a:moveTo>
                      <a:lnTo>
                        <a:pt x="45" y="201"/>
                      </a:lnTo>
                      <a:lnTo>
                        <a:pt x="125" y="283"/>
                      </a:lnTo>
                      <a:lnTo>
                        <a:pt x="179" y="272"/>
                      </a:lnTo>
                      <a:lnTo>
                        <a:pt x="201" y="209"/>
                      </a:lnTo>
                      <a:lnTo>
                        <a:pt x="260" y="136"/>
                      </a:lnTo>
                      <a:lnTo>
                        <a:pt x="203" y="96"/>
                      </a:lnTo>
                      <a:lnTo>
                        <a:pt x="196" y="60"/>
                      </a:lnTo>
                      <a:lnTo>
                        <a:pt x="213" y="27"/>
                      </a:lnTo>
                      <a:lnTo>
                        <a:pt x="173" y="0"/>
                      </a:lnTo>
                      <a:lnTo>
                        <a:pt x="190" y="96"/>
                      </a:lnTo>
                      <a:lnTo>
                        <a:pt x="141" y="157"/>
                      </a:lnTo>
                      <a:lnTo>
                        <a:pt x="141" y="193"/>
                      </a:lnTo>
                      <a:lnTo>
                        <a:pt x="104" y="120"/>
                      </a:lnTo>
                      <a:lnTo>
                        <a:pt x="143" y="54"/>
                      </a:lnTo>
                      <a:lnTo>
                        <a:pt x="66" y="55"/>
                      </a:lnTo>
                      <a:lnTo>
                        <a:pt x="16" y="31"/>
                      </a:lnTo>
                      <a:lnTo>
                        <a:pt x="0" y="75"/>
                      </a:lnTo>
                      <a:lnTo>
                        <a:pt x="0" y="111"/>
                      </a:lnTo>
                      <a:lnTo>
                        <a:pt x="37" y="11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0" name="Freeform 25"/>
                <p:cNvSpPr>
                  <a:spLocks/>
                </p:cNvSpPr>
                <p:nvPr/>
              </p:nvSpPr>
              <p:spPr bwMode="auto">
                <a:xfrm>
                  <a:off x="4121150" y="1071563"/>
                  <a:ext cx="34925" cy="19050"/>
                </a:xfrm>
                <a:custGeom>
                  <a:avLst/>
                  <a:gdLst>
                    <a:gd name="T0" fmla="*/ 10 w 110"/>
                    <a:gd name="T1" fmla="*/ 60 h 60"/>
                    <a:gd name="T2" fmla="*/ 110 w 110"/>
                    <a:gd name="T3" fmla="*/ 30 h 60"/>
                    <a:gd name="T4" fmla="*/ 72 w 110"/>
                    <a:gd name="T5" fmla="*/ 0 h 60"/>
                    <a:gd name="T6" fmla="*/ 0 w 110"/>
                    <a:gd name="T7" fmla="*/ 35 h 60"/>
                    <a:gd name="T8" fmla="*/ 10 w 110"/>
                    <a:gd name="T9" fmla="*/ 60 h 60"/>
                  </a:gdLst>
                  <a:ahLst/>
                  <a:cxnLst>
                    <a:cxn ang="0">
                      <a:pos x="T0" y="T1"/>
                    </a:cxn>
                    <a:cxn ang="0">
                      <a:pos x="T2" y="T3"/>
                    </a:cxn>
                    <a:cxn ang="0">
                      <a:pos x="T4" y="T5"/>
                    </a:cxn>
                    <a:cxn ang="0">
                      <a:pos x="T6" y="T7"/>
                    </a:cxn>
                    <a:cxn ang="0">
                      <a:pos x="T8" y="T9"/>
                    </a:cxn>
                  </a:cxnLst>
                  <a:rect l="0" t="0" r="r" b="b"/>
                  <a:pathLst>
                    <a:path w="110" h="60">
                      <a:moveTo>
                        <a:pt x="10" y="60"/>
                      </a:moveTo>
                      <a:lnTo>
                        <a:pt x="110" y="30"/>
                      </a:lnTo>
                      <a:lnTo>
                        <a:pt x="72" y="0"/>
                      </a:lnTo>
                      <a:lnTo>
                        <a:pt x="0" y="35"/>
                      </a:lnTo>
                      <a:lnTo>
                        <a:pt x="10" y="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1" name="Freeform 26"/>
                <p:cNvSpPr>
                  <a:spLocks/>
                </p:cNvSpPr>
                <p:nvPr/>
              </p:nvSpPr>
              <p:spPr bwMode="auto">
                <a:xfrm>
                  <a:off x="4864100" y="144463"/>
                  <a:ext cx="128588" cy="100013"/>
                </a:xfrm>
                <a:custGeom>
                  <a:avLst/>
                  <a:gdLst>
                    <a:gd name="T0" fmla="*/ 5 w 402"/>
                    <a:gd name="T1" fmla="*/ 302 h 314"/>
                    <a:gd name="T2" fmla="*/ 67 w 402"/>
                    <a:gd name="T3" fmla="*/ 288 h 314"/>
                    <a:gd name="T4" fmla="*/ 100 w 402"/>
                    <a:gd name="T5" fmla="*/ 255 h 314"/>
                    <a:gd name="T6" fmla="*/ 124 w 402"/>
                    <a:gd name="T7" fmla="*/ 314 h 314"/>
                    <a:gd name="T8" fmla="*/ 160 w 402"/>
                    <a:gd name="T9" fmla="*/ 267 h 314"/>
                    <a:gd name="T10" fmla="*/ 256 w 402"/>
                    <a:gd name="T11" fmla="*/ 204 h 314"/>
                    <a:gd name="T12" fmla="*/ 286 w 402"/>
                    <a:gd name="T13" fmla="*/ 133 h 314"/>
                    <a:gd name="T14" fmla="*/ 349 w 402"/>
                    <a:gd name="T15" fmla="*/ 90 h 314"/>
                    <a:gd name="T16" fmla="*/ 402 w 402"/>
                    <a:gd name="T17" fmla="*/ 59 h 314"/>
                    <a:gd name="T18" fmla="*/ 381 w 402"/>
                    <a:gd name="T19" fmla="*/ 0 h 314"/>
                    <a:gd name="T20" fmla="*/ 354 w 402"/>
                    <a:gd name="T21" fmla="*/ 20 h 314"/>
                    <a:gd name="T22" fmla="*/ 335 w 402"/>
                    <a:gd name="T23" fmla="*/ 70 h 314"/>
                    <a:gd name="T24" fmla="*/ 305 w 402"/>
                    <a:gd name="T25" fmla="*/ 57 h 314"/>
                    <a:gd name="T26" fmla="*/ 196 w 402"/>
                    <a:gd name="T27" fmla="*/ 114 h 314"/>
                    <a:gd name="T28" fmla="*/ 206 w 402"/>
                    <a:gd name="T29" fmla="*/ 163 h 314"/>
                    <a:gd name="T30" fmla="*/ 143 w 402"/>
                    <a:gd name="T31" fmla="*/ 188 h 314"/>
                    <a:gd name="T32" fmla="*/ 149 w 402"/>
                    <a:gd name="T33" fmla="*/ 145 h 314"/>
                    <a:gd name="T34" fmla="*/ 106 w 402"/>
                    <a:gd name="T35" fmla="*/ 122 h 314"/>
                    <a:gd name="T36" fmla="*/ 72 w 402"/>
                    <a:gd name="T37" fmla="*/ 175 h 314"/>
                    <a:gd name="T38" fmla="*/ 0 w 402"/>
                    <a:gd name="T39" fmla="*/ 196 h 314"/>
                    <a:gd name="T40" fmla="*/ 10 w 402"/>
                    <a:gd name="T41" fmla="*/ 255 h 314"/>
                    <a:gd name="T42" fmla="*/ 5 w 402"/>
                    <a:gd name="T43" fmla="*/ 3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314">
                      <a:moveTo>
                        <a:pt x="5" y="302"/>
                      </a:moveTo>
                      <a:lnTo>
                        <a:pt x="67" y="288"/>
                      </a:lnTo>
                      <a:lnTo>
                        <a:pt x="100" y="255"/>
                      </a:lnTo>
                      <a:lnTo>
                        <a:pt x="124" y="314"/>
                      </a:lnTo>
                      <a:lnTo>
                        <a:pt x="160" y="267"/>
                      </a:lnTo>
                      <a:lnTo>
                        <a:pt x="256" y="204"/>
                      </a:lnTo>
                      <a:lnTo>
                        <a:pt x="286" y="133"/>
                      </a:lnTo>
                      <a:lnTo>
                        <a:pt x="349" y="90"/>
                      </a:lnTo>
                      <a:lnTo>
                        <a:pt x="402" y="59"/>
                      </a:lnTo>
                      <a:lnTo>
                        <a:pt x="381" y="0"/>
                      </a:lnTo>
                      <a:lnTo>
                        <a:pt x="354" y="20"/>
                      </a:lnTo>
                      <a:lnTo>
                        <a:pt x="335" y="70"/>
                      </a:lnTo>
                      <a:lnTo>
                        <a:pt x="305" y="57"/>
                      </a:lnTo>
                      <a:lnTo>
                        <a:pt x="196" y="114"/>
                      </a:lnTo>
                      <a:lnTo>
                        <a:pt x="206" y="163"/>
                      </a:lnTo>
                      <a:lnTo>
                        <a:pt x="143" y="188"/>
                      </a:lnTo>
                      <a:lnTo>
                        <a:pt x="149" y="145"/>
                      </a:lnTo>
                      <a:lnTo>
                        <a:pt x="106" y="122"/>
                      </a:lnTo>
                      <a:lnTo>
                        <a:pt x="72" y="175"/>
                      </a:lnTo>
                      <a:lnTo>
                        <a:pt x="0" y="196"/>
                      </a:lnTo>
                      <a:lnTo>
                        <a:pt x="10" y="255"/>
                      </a:lnTo>
                      <a:lnTo>
                        <a:pt x="5" y="30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2" name="Freeform 27"/>
                <p:cNvSpPr>
                  <a:spLocks/>
                </p:cNvSpPr>
                <p:nvPr/>
              </p:nvSpPr>
              <p:spPr bwMode="auto">
                <a:xfrm>
                  <a:off x="4886325" y="273050"/>
                  <a:ext cx="63500" cy="41275"/>
                </a:xfrm>
                <a:custGeom>
                  <a:avLst/>
                  <a:gdLst>
                    <a:gd name="T0" fmla="*/ 0 w 197"/>
                    <a:gd name="T1" fmla="*/ 58 h 130"/>
                    <a:gd name="T2" fmla="*/ 110 w 197"/>
                    <a:gd name="T3" fmla="*/ 123 h 130"/>
                    <a:gd name="T4" fmla="*/ 187 w 197"/>
                    <a:gd name="T5" fmla="*/ 130 h 130"/>
                    <a:gd name="T6" fmla="*/ 197 w 197"/>
                    <a:gd name="T7" fmla="*/ 106 h 130"/>
                    <a:gd name="T8" fmla="*/ 163 w 197"/>
                    <a:gd name="T9" fmla="*/ 43 h 130"/>
                    <a:gd name="T10" fmla="*/ 69 w 197"/>
                    <a:gd name="T11" fmla="*/ 0 h 130"/>
                    <a:gd name="T12" fmla="*/ 0 w 197"/>
                    <a:gd name="T13" fmla="*/ 58 h 130"/>
                  </a:gdLst>
                  <a:ahLst/>
                  <a:cxnLst>
                    <a:cxn ang="0">
                      <a:pos x="T0" y="T1"/>
                    </a:cxn>
                    <a:cxn ang="0">
                      <a:pos x="T2" y="T3"/>
                    </a:cxn>
                    <a:cxn ang="0">
                      <a:pos x="T4" y="T5"/>
                    </a:cxn>
                    <a:cxn ang="0">
                      <a:pos x="T6" y="T7"/>
                    </a:cxn>
                    <a:cxn ang="0">
                      <a:pos x="T8" y="T9"/>
                    </a:cxn>
                    <a:cxn ang="0">
                      <a:pos x="T10" y="T11"/>
                    </a:cxn>
                    <a:cxn ang="0">
                      <a:pos x="T12" y="T13"/>
                    </a:cxn>
                  </a:cxnLst>
                  <a:rect l="0" t="0" r="r" b="b"/>
                  <a:pathLst>
                    <a:path w="197" h="130">
                      <a:moveTo>
                        <a:pt x="0" y="58"/>
                      </a:moveTo>
                      <a:lnTo>
                        <a:pt x="110" y="123"/>
                      </a:lnTo>
                      <a:lnTo>
                        <a:pt x="187" y="130"/>
                      </a:lnTo>
                      <a:lnTo>
                        <a:pt x="197" y="106"/>
                      </a:lnTo>
                      <a:lnTo>
                        <a:pt x="163" y="43"/>
                      </a:lnTo>
                      <a:lnTo>
                        <a:pt x="69" y="0"/>
                      </a:lnTo>
                      <a:lnTo>
                        <a:pt x="0" y="5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3" name="Freeform 28"/>
                <p:cNvSpPr>
                  <a:spLocks/>
                </p:cNvSpPr>
                <p:nvPr/>
              </p:nvSpPr>
              <p:spPr bwMode="auto">
                <a:xfrm>
                  <a:off x="5343525" y="104775"/>
                  <a:ext cx="14288" cy="20638"/>
                </a:xfrm>
                <a:custGeom>
                  <a:avLst/>
                  <a:gdLst>
                    <a:gd name="T0" fmla="*/ 40 w 43"/>
                    <a:gd name="T1" fmla="*/ 2 h 66"/>
                    <a:gd name="T2" fmla="*/ 0 w 43"/>
                    <a:gd name="T3" fmla="*/ 0 h 66"/>
                    <a:gd name="T4" fmla="*/ 43 w 43"/>
                    <a:gd name="T5" fmla="*/ 66 h 66"/>
                    <a:gd name="T6" fmla="*/ 40 w 43"/>
                    <a:gd name="T7" fmla="*/ 2 h 66"/>
                  </a:gdLst>
                  <a:ahLst/>
                  <a:cxnLst>
                    <a:cxn ang="0">
                      <a:pos x="T0" y="T1"/>
                    </a:cxn>
                    <a:cxn ang="0">
                      <a:pos x="T2" y="T3"/>
                    </a:cxn>
                    <a:cxn ang="0">
                      <a:pos x="T4" y="T5"/>
                    </a:cxn>
                    <a:cxn ang="0">
                      <a:pos x="T6" y="T7"/>
                    </a:cxn>
                  </a:cxnLst>
                  <a:rect l="0" t="0" r="r" b="b"/>
                  <a:pathLst>
                    <a:path w="43" h="66">
                      <a:moveTo>
                        <a:pt x="40" y="2"/>
                      </a:moveTo>
                      <a:lnTo>
                        <a:pt x="0" y="0"/>
                      </a:lnTo>
                      <a:lnTo>
                        <a:pt x="43" y="66"/>
                      </a:lnTo>
                      <a:lnTo>
                        <a:pt x="40" y="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4" name="Freeform 29"/>
                <p:cNvSpPr>
                  <a:spLocks/>
                </p:cNvSpPr>
                <p:nvPr/>
              </p:nvSpPr>
              <p:spPr bwMode="auto">
                <a:xfrm>
                  <a:off x="5170488" y="61913"/>
                  <a:ext cx="84138" cy="57150"/>
                </a:xfrm>
                <a:custGeom>
                  <a:avLst/>
                  <a:gdLst>
                    <a:gd name="T0" fmla="*/ 11 w 263"/>
                    <a:gd name="T1" fmla="*/ 180 h 180"/>
                    <a:gd name="T2" fmla="*/ 80 w 263"/>
                    <a:gd name="T3" fmla="*/ 139 h 180"/>
                    <a:gd name="T4" fmla="*/ 160 w 263"/>
                    <a:gd name="T5" fmla="*/ 136 h 180"/>
                    <a:gd name="T6" fmla="*/ 234 w 263"/>
                    <a:gd name="T7" fmla="*/ 118 h 180"/>
                    <a:gd name="T8" fmla="*/ 263 w 263"/>
                    <a:gd name="T9" fmla="*/ 64 h 180"/>
                    <a:gd name="T10" fmla="*/ 204 w 263"/>
                    <a:gd name="T11" fmla="*/ 92 h 180"/>
                    <a:gd name="T12" fmla="*/ 119 w 263"/>
                    <a:gd name="T13" fmla="*/ 0 h 180"/>
                    <a:gd name="T14" fmla="*/ 99 w 263"/>
                    <a:gd name="T15" fmla="*/ 33 h 180"/>
                    <a:gd name="T16" fmla="*/ 16 w 263"/>
                    <a:gd name="T17" fmla="*/ 38 h 180"/>
                    <a:gd name="T18" fmla="*/ 3 w 263"/>
                    <a:gd name="T19" fmla="*/ 83 h 180"/>
                    <a:gd name="T20" fmla="*/ 63 w 263"/>
                    <a:gd name="T21" fmla="*/ 93 h 180"/>
                    <a:gd name="T22" fmla="*/ 67 w 263"/>
                    <a:gd name="T23" fmla="*/ 124 h 180"/>
                    <a:gd name="T24" fmla="*/ 0 w 263"/>
                    <a:gd name="T25" fmla="*/ 130 h 180"/>
                    <a:gd name="T26" fmla="*/ 11 w 263"/>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180">
                      <a:moveTo>
                        <a:pt x="11" y="180"/>
                      </a:moveTo>
                      <a:lnTo>
                        <a:pt x="80" y="139"/>
                      </a:lnTo>
                      <a:lnTo>
                        <a:pt x="160" y="136"/>
                      </a:lnTo>
                      <a:lnTo>
                        <a:pt x="234" y="118"/>
                      </a:lnTo>
                      <a:lnTo>
                        <a:pt x="263" y="64"/>
                      </a:lnTo>
                      <a:lnTo>
                        <a:pt x="204" y="92"/>
                      </a:lnTo>
                      <a:lnTo>
                        <a:pt x="119" y="0"/>
                      </a:lnTo>
                      <a:lnTo>
                        <a:pt x="99" y="33"/>
                      </a:lnTo>
                      <a:lnTo>
                        <a:pt x="16" y="38"/>
                      </a:lnTo>
                      <a:lnTo>
                        <a:pt x="3" y="83"/>
                      </a:lnTo>
                      <a:lnTo>
                        <a:pt x="63" y="93"/>
                      </a:lnTo>
                      <a:lnTo>
                        <a:pt x="67" y="124"/>
                      </a:lnTo>
                      <a:lnTo>
                        <a:pt x="0" y="130"/>
                      </a:lnTo>
                      <a:lnTo>
                        <a:pt x="11" y="18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5" name="Freeform 30"/>
                <p:cNvSpPr>
                  <a:spLocks/>
                </p:cNvSpPr>
                <p:nvPr/>
              </p:nvSpPr>
              <p:spPr bwMode="auto">
                <a:xfrm>
                  <a:off x="5049838" y="107950"/>
                  <a:ext cx="19050" cy="30163"/>
                </a:xfrm>
                <a:custGeom>
                  <a:avLst/>
                  <a:gdLst>
                    <a:gd name="T0" fmla="*/ 20 w 57"/>
                    <a:gd name="T1" fmla="*/ 99 h 99"/>
                    <a:gd name="T2" fmla="*/ 53 w 57"/>
                    <a:gd name="T3" fmla="*/ 92 h 99"/>
                    <a:gd name="T4" fmla="*/ 57 w 57"/>
                    <a:gd name="T5" fmla="*/ 25 h 99"/>
                    <a:gd name="T6" fmla="*/ 23 w 57"/>
                    <a:gd name="T7" fmla="*/ 0 h 99"/>
                    <a:gd name="T8" fmla="*/ 0 w 57"/>
                    <a:gd name="T9" fmla="*/ 60 h 99"/>
                    <a:gd name="T10" fmla="*/ 27 w 57"/>
                    <a:gd name="T11" fmla="*/ 72 h 99"/>
                    <a:gd name="T12" fmla="*/ 20 w 57"/>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7" h="99">
                      <a:moveTo>
                        <a:pt x="20" y="99"/>
                      </a:moveTo>
                      <a:lnTo>
                        <a:pt x="53" y="92"/>
                      </a:lnTo>
                      <a:lnTo>
                        <a:pt x="57" y="25"/>
                      </a:lnTo>
                      <a:lnTo>
                        <a:pt x="23" y="0"/>
                      </a:lnTo>
                      <a:lnTo>
                        <a:pt x="0" y="60"/>
                      </a:lnTo>
                      <a:lnTo>
                        <a:pt x="27" y="72"/>
                      </a:lnTo>
                      <a:lnTo>
                        <a:pt x="20" y="9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6" name="Freeform 31"/>
                <p:cNvSpPr>
                  <a:spLocks/>
                </p:cNvSpPr>
                <p:nvPr/>
              </p:nvSpPr>
              <p:spPr bwMode="auto">
                <a:xfrm>
                  <a:off x="4938713" y="214313"/>
                  <a:ext cx="65088" cy="87313"/>
                </a:xfrm>
                <a:custGeom>
                  <a:avLst/>
                  <a:gdLst>
                    <a:gd name="T0" fmla="*/ 151 w 206"/>
                    <a:gd name="T1" fmla="*/ 18 h 271"/>
                    <a:gd name="T2" fmla="*/ 86 w 206"/>
                    <a:gd name="T3" fmla="*/ 62 h 271"/>
                    <a:gd name="T4" fmla="*/ 76 w 206"/>
                    <a:gd name="T5" fmla="*/ 105 h 271"/>
                    <a:gd name="T6" fmla="*/ 32 w 206"/>
                    <a:gd name="T7" fmla="*/ 72 h 271"/>
                    <a:gd name="T8" fmla="*/ 0 w 206"/>
                    <a:gd name="T9" fmla="*/ 139 h 271"/>
                    <a:gd name="T10" fmla="*/ 37 w 206"/>
                    <a:gd name="T11" fmla="*/ 178 h 271"/>
                    <a:gd name="T12" fmla="*/ 37 w 206"/>
                    <a:gd name="T13" fmla="*/ 261 h 271"/>
                    <a:gd name="T14" fmla="*/ 73 w 206"/>
                    <a:gd name="T15" fmla="*/ 271 h 271"/>
                    <a:gd name="T16" fmla="*/ 142 w 206"/>
                    <a:gd name="T17" fmla="*/ 184 h 271"/>
                    <a:gd name="T18" fmla="*/ 183 w 206"/>
                    <a:gd name="T19" fmla="*/ 134 h 271"/>
                    <a:gd name="T20" fmla="*/ 206 w 206"/>
                    <a:gd name="T21" fmla="*/ 97 h 271"/>
                    <a:gd name="T22" fmla="*/ 178 w 206"/>
                    <a:gd name="T23" fmla="*/ 57 h 271"/>
                    <a:gd name="T24" fmla="*/ 181 w 206"/>
                    <a:gd name="T25" fmla="*/ 0 h 271"/>
                    <a:gd name="T26" fmla="*/ 151 w 206"/>
                    <a:gd name="T27" fmla="*/ 1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71">
                      <a:moveTo>
                        <a:pt x="151" y="18"/>
                      </a:moveTo>
                      <a:lnTo>
                        <a:pt x="86" y="62"/>
                      </a:lnTo>
                      <a:lnTo>
                        <a:pt x="76" y="105"/>
                      </a:lnTo>
                      <a:lnTo>
                        <a:pt x="32" y="72"/>
                      </a:lnTo>
                      <a:lnTo>
                        <a:pt x="0" y="139"/>
                      </a:lnTo>
                      <a:lnTo>
                        <a:pt x="37" y="178"/>
                      </a:lnTo>
                      <a:lnTo>
                        <a:pt x="37" y="261"/>
                      </a:lnTo>
                      <a:lnTo>
                        <a:pt x="73" y="271"/>
                      </a:lnTo>
                      <a:lnTo>
                        <a:pt x="142" y="184"/>
                      </a:lnTo>
                      <a:lnTo>
                        <a:pt x="183" y="134"/>
                      </a:lnTo>
                      <a:lnTo>
                        <a:pt x="206" y="97"/>
                      </a:lnTo>
                      <a:lnTo>
                        <a:pt x="178" y="57"/>
                      </a:lnTo>
                      <a:lnTo>
                        <a:pt x="181" y="0"/>
                      </a:lnTo>
                      <a:lnTo>
                        <a:pt x="151" y="1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7" name="Freeform 32"/>
                <p:cNvSpPr>
                  <a:spLocks/>
                </p:cNvSpPr>
                <p:nvPr/>
              </p:nvSpPr>
              <p:spPr bwMode="auto">
                <a:xfrm>
                  <a:off x="4810125" y="268288"/>
                  <a:ext cx="25400" cy="26988"/>
                </a:xfrm>
                <a:custGeom>
                  <a:avLst/>
                  <a:gdLst>
                    <a:gd name="T0" fmla="*/ 81 w 81"/>
                    <a:gd name="T1" fmla="*/ 35 h 85"/>
                    <a:gd name="T2" fmla="*/ 31 w 81"/>
                    <a:gd name="T3" fmla="*/ 0 h 85"/>
                    <a:gd name="T4" fmla="*/ 0 w 81"/>
                    <a:gd name="T5" fmla="*/ 6 h 85"/>
                    <a:gd name="T6" fmla="*/ 47 w 81"/>
                    <a:gd name="T7" fmla="*/ 85 h 85"/>
                    <a:gd name="T8" fmla="*/ 81 w 81"/>
                    <a:gd name="T9" fmla="*/ 35 h 85"/>
                  </a:gdLst>
                  <a:ahLst/>
                  <a:cxnLst>
                    <a:cxn ang="0">
                      <a:pos x="T0" y="T1"/>
                    </a:cxn>
                    <a:cxn ang="0">
                      <a:pos x="T2" y="T3"/>
                    </a:cxn>
                    <a:cxn ang="0">
                      <a:pos x="T4" y="T5"/>
                    </a:cxn>
                    <a:cxn ang="0">
                      <a:pos x="T6" y="T7"/>
                    </a:cxn>
                    <a:cxn ang="0">
                      <a:pos x="T8" y="T9"/>
                    </a:cxn>
                  </a:cxnLst>
                  <a:rect l="0" t="0" r="r" b="b"/>
                  <a:pathLst>
                    <a:path w="81" h="85">
                      <a:moveTo>
                        <a:pt x="81" y="35"/>
                      </a:moveTo>
                      <a:lnTo>
                        <a:pt x="31" y="0"/>
                      </a:lnTo>
                      <a:lnTo>
                        <a:pt x="0" y="6"/>
                      </a:lnTo>
                      <a:lnTo>
                        <a:pt x="47" y="85"/>
                      </a:lnTo>
                      <a:lnTo>
                        <a:pt x="81" y="3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8" name="Freeform 33"/>
                <p:cNvSpPr>
                  <a:spLocks/>
                </p:cNvSpPr>
                <p:nvPr/>
              </p:nvSpPr>
              <p:spPr bwMode="auto">
                <a:xfrm>
                  <a:off x="4606925" y="306388"/>
                  <a:ext cx="53975" cy="68263"/>
                </a:xfrm>
                <a:custGeom>
                  <a:avLst/>
                  <a:gdLst>
                    <a:gd name="T0" fmla="*/ 35 w 167"/>
                    <a:gd name="T1" fmla="*/ 126 h 212"/>
                    <a:gd name="T2" fmla="*/ 65 w 167"/>
                    <a:gd name="T3" fmla="*/ 156 h 212"/>
                    <a:gd name="T4" fmla="*/ 115 w 167"/>
                    <a:gd name="T5" fmla="*/ 212 h 212"/>
                    <a:gd name="T6" fmla="*/ 158 w 167"/>
                    <a:gd name="T7" fmla="*/ 185 h 212"/>
                    <a:gd name="T8" fmla="*/ 167 w 167"/>
                    <a:gd name="T9" fmla="*/ 135 h 212"/>
                    <a:gd name="T10" fmla="*/ 134 w 167"/>
                    <a:gd name="T11" fmla="*/ 123 h 212"/>
                    <a:gd name="T12" fmla="*/ 124 w 167"/>
                    <a:gd name="T13" fmla="*/ 83 h 212"/>
                    <a:gd name="T14" fmla="*/ 67 w 167"/>
                    <a:gd name="T15" fmla="*/ 76 h 212"/>
                    <a:gd name="T16" fmla="*/ 63 w 167"/>
                    <a:gd name="T17" fmla="*/ 37 h 212"/>
                    <a:gd name="T18" fmla="*/ 33 w 167"/>
                    <a:gd name="T19" fmla="*/ 0 h 212"/>
                    <a:gd name="T20" fmla="*/ 0 w 167"/>
                    <a:gd name="T21" fmla="*/ 27 h 212"/>
                    <a:gd name="T22" fmla="*/ 43 w 167"/>
                    <a:gd name="T23" fmla="*/ 77 h 212"/>
                    <a:gd name="T24" fmla="*/ 35 w 167"/>
                    <a:gd name="T25" fmla="*/ 1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212">
                      <a:moveTo>
                        <a:pt x="35" y="126"/>
                      </a:moveTo>
                      <a:lnTo>
                        <a:pt x="65" y="156"/>
                      </a:lnTo>
                      <a:lnTo>
                        <a:pt x="115" y="212"/>
                      </a:lnTo>
                      <a:lnTo>
                        <a:pt x="158" y="185"/>
                      </a:lnTo>
                      <a:lnTo>
                        <a:pt x="167" y="135"/>
                      </a:lnTo>
                      <a:lnTo>
                        <a:pt x="134" y="123"/>
                      </a:lnTo>
                      <a:lnTo>
                        <a:pt x="124" y="83"/>
                      </a:lnTo>
                      <a:lnTo>
                        <a:pt x="67" y="76"/>
                      </a:lnTo>
                      <a:lnTo>
                        <a:pt x="63" y="37"/>
                      </a:lnTo>
                      <a:lnTo>
                        <a:pt x="33" y="0"/>
                      </a:lnTo>
                      <a:lnTo>
                        <a:pt x="0" y="27"/>
                      </a:lnTo>
                      <a:lnTo>
                        <a:pt x="43" y="77"/>
                      </a:lnTo>
                      <a:lnTo>
                        <a:pt x="35" y="12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49" name="Freeform 34"/>
                <p:cNvSpPr>
                  <a:spLocks/>
                </p:cNvSpPr>
                <p:nvPr/>
              </p:nvSpPr>
              <p:spPr bwMode="auto">
                <a:xfrm>
                  <a:off x="4557713" y="309563"/>
                  <a:ext cx="14288" cy="39688"/>
                </a:xfrm>
                <a:custGeom>
                  <a:avLst/>
                  <a:gdLst>
                    <a:gd name="T0" fmla="*/ 43 w 49"/>
                    <a:gd name="T1" fmla="*/ 79 h 123"/>
                    <a:gd name="T2" fmla="*/ 49 w 49"/>
                    <a:gd name="T3" fmla="*/ 16 h 123"/>
                    <a:gd name="T4" fmla="*/ 32 w 49"/>
                    <a:gd name="T5" fmla="*/ 0 h 123"/>
                    <a:gd name="T6" fmla="*/ 0 w 49"/>
                    <a:gd name="T7" fmla="*/ 79 h 123"/>
                    <a:gd name="T8" fmla="*/ 33 w 49"/>
                    <a:gd name="T9" fmla="*/ 123 h 123"/>
                    <a:gd name="T10" fmla="*/ 43 w 49"/>
                    <a:gd name="T11" fmla="*/ 79 h 123"/>
                  </a:gdLst>
                  <a:ahLst/>
                  <a:cxnLst>
                    <a:cxn ang="0">
                      <a:pos x="T0" y="T1"/>
                    </a:cxn>
                    <a:cxn ang="0">
                      <a:pos x="T2" y="T3"/>
                    </a:cxn>
                    <a:cxn ang="0">
                      <a:pos x="T4" y="T5"/>
                    </a:cxn>
                    <a:cxn ang="0">
                      <a:pos x="T6" y="T7"/>
                    </a:cxn>
                    <a:cxn ang="0">
                      <a:pos x="T8" y="T9"/>
                    </a:cxn>
                    <a:cxn ang="0">
                      <a:pos x="T10" y="T11"/>
                    </a:cxn>
                  </a:cxnLst>
                  <a:rect l="0" t="0" r="r" b="b"/>
                  <a:pathLst>
                    <a:path w="49" h="123">
                      <a:moveTo>
                        <a:pt x="43" y="79"/>
                      </a:moveTo>
                      <a:lnTo>
                        <a:pt x="49" y="16"/>
                      </a:lnTo>
                      <a:lnTo>
                        <a:pt x="32" y="0"/>
                      </a:lnTo>
                      <a:lnTo>
                        <a:pt x="0" y="79"/>
                      </a:lnTo>
                      <a:lnTo>
                        <a:pt x="33" y="123"/>
                      </a:lnTo>
                      <a:lnTo>
                        <a:pt x="43" y="7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0" name="Freeform 35"/>
                <p:cNvSpPr>
                  <a:spLocks/>
                </p:cNvSpPr>
                <p:nvPr/>
              </p:nvSpPr>
              <p:spPr bwMode="auto">
                <a:xfrm>
                  <a:off x="4608513" y="396875"/>
                  <a:ext cx="31750" cy="31750"/>
                </a:xfrm>
                <a:custGeom>
                  <a:avLst/>
                  <a:gdLst>
                    <a:gd name="T0" fmla="*/ 0 w 100"/>
                    <a:gd name="T1" fmla="*/ 60 h 97"/>
                    <a:gd name="T2" fmla="*/ 15 w 100"/>
                    <a:gd name="T3" fmla="*/ 97 h 97"/>
                    <a:gd name="T4" fmla="*/ 77 w 100"/>
                    <a:gd name="T5" fmla="*/ 89 h 97"/>
                    <a:gd name="T6" fmla="*/ 100 w 100"/>
                    <a:gd name="T7" fmla="*/ 7 h 97"/>
                    <a:gd name="T8" fmla="*/ 74 w 100"/>
                    <a:gd name="T9" fmla="*/ 0 h 97"/>
                    <a:gd name="T10" fmla="*/ 57 w 100"/>
                    <a:gd name="T11" fmla="*/ 37 h 97"/>
                    <a:gd name="T12" fmla="*/ 0 w 100"/>
                    <a:gd name="T13" fmla="*/ 60 h 97"/>
                  </a:gdLst>
                  <a:ahLst/>
                  <a:cxnLst>
                    <a:cxn ang="0">
                      <a:pos x="T0" y="T1"/>
                    </a:cxn>
                    <a:cxn ang="0">
                      <a:pos x="T2" y="T3"/>
                    </a:cxn>
                    <a:cxn ang="0">
                      <a:pos x="T4" y="T5"/>
                    </a:cxn>
                    <a:cxn ang="0">
                      <a:pos x="T6" y="T7"/>
                    </a:cxn>
                    <a:cxn ang="0">
                      <a:pos x="T8" y="T9"/>
                    </a:cxn>
                    <a:cxn ang="0">
                      <a:pos x="T10" y="T11"/>
                    </a:cxn>
                    <a:cxn ang="0">
                      <a:pos x="T12" y="T13"/>
                    </a:cxn>
                  </a:cxnLst>
                  <a:rect l="0" t="0" r="r" b="b"/>
                  <a:pathLst>
                    <a:path w="100" h="97">
                      <a:moveTo>
                        <a:pt x="0" y="60"/>
                      </a:moveTo>
                      <a:lnTo>
                        <a:pt x="15" y="97"/>
                      </a:lnTo>
                      <a:lnTo>
                        <a:pt x="77" y="89"/>
                      </a:lnTo>
                      <a:lnTo>
                        <a:pt x="100" y="7"/>
                      </a:lnTo>
                      <a:lnTo>
                        <a:pt x="74" y="0"/>
                      </a:lnTo>
                      <a:lnTo>
                        <a:pt x="57" y="37"/>
                      </a:lnTo>
                      <a:lnTo>
                        <a:pt x="0" y="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1" name="Freeform 36"/>
                <p:cNvSpPr>
                  <a:spLocks/>
                </p:cNvSpPr>
                <p:nvPr/>
              </p:nvSpPr>
              <p:spPr bwMode="auto">
                <a:xfrm>
                  <a:off x="4699000" y="312738"/>
                  <a:ext cx="38100" cy="61913"/>
                </a:xfrm>
                <a:custGeom>
                  <a:avLst/>
                  <a:gdLst>
                    <a:gd name="T0" fmla="*/ 17 w 120"/>
                    <a:gd name="T1" fmla="*/ 167 h 196"/>
                    <a:gd name="T2" fmla="*/ 64 w 120"/>
                    <a:gd name="T3" fmla="*/ 196 h 196"/>
                    <a:gd name="T4" fmla="*/ 101 w 120"/>
                    <a:gd name="T5" fmla="*/ 169 h 196"/>
                    <a:gd name="T6" fmla="*/ 71 w 120"/>
                    <a:gd name="T7" fmla="*/ 93 h 196"/>
                    <a:gd name="T8" fmla="*/ 120 w 120"/>
                    <a:gd name="T9" fmla="*/ 27 h 196"/>
                    <a:gd name="T10" fmla="*/ 80 w 120"/>
                    <a:gd name="T11" fmla="*/ 0 h 196"/>
                    <a:gd name="T12" fmla="*/ 46 w 120"/>
                    <a:gd name="T13" fmla="*/ 24 h 196"/>
                    <a:gd name="T14" fmla="*/ 29 w 120"/>
                    <a:gd name="T15" fmla="*/ 57 h 196"/>
                    <a:gd name="T16" fmla="*/ 0 w 120"/>
                    <a:gd name="T17" fmla="*/ 74 h 196"/>
                    <a:gd name="T18" fmla="*/ 24 w 120"/>
                    <a:gd name="T19" fmla="*/ 133 h 196"/>
                    <a:gd name="T20" fmla="*/ 17 w 120"/>
                    <a:gd name="T21" fmla="*/ 16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96">
                      <a:moveTo>
                        <a:pt x="17" y="167"/>
                      </a:moveTo>
                      <a:lnTo>
                        <a:pt x="64" y="196"/>
                      </a:lnTo>
                      <a:lnTo>
                        <a:pt x="101" y="169"/>
                      </a:lnTo>
                      <a:lnTo>
                        <a:pt x="71" y="93"/>
                      </a:lnTo>
                      <a:lnTo>
                        <a:pt x="120" y="27"/>
                      </a:lnTo>
                      <a:lnTo>
                        <a:pt x="80" y="0"/>
                      </a:lnTo>
                      <a:lnTo>
                        <a:pt x="46" y="24"/>
                      </a:lnTo>
                      <a:lnTo>
                        <a:pt x="29" y="57"/>
                      </a:lnTo>
                      <a:lnTo>
                        <a:pt x="0" y="74"/>
                      </a:lnTo>
                      <a:lnTo>
                        <a:pt x="24" y="133"/>
                      </a:lnTo>
                      <a:lnTo>
                        <a:pt x="17" y="16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2" name="Freeform 37"/>
                <p:cNvSpPr>
                  <a:spLocks/>
                </p:cNvSpPr>
                <p:nvPr/>
              </p:nvSpPr>
              <p:spPr bwMode="auto">
                <a:xfrm>
                  <a:off x="4667250" y="296863"/>
                  <a:ext cx="15875" cy="22225"/>
                </a:xfrm>
                <a:custGeom>
                  <a:avLst/>
                  <a:gdLst>
                    <a:gd name="T0" fmla="*/ 50 w 50"/>
                    <a:gd name="T1" fmla="*/ 49 h 67"/>
                    <a:gd name="T2" fmla="*/ 20 w 50"/>
                    <a:gd name="T3" fmla="*/ 0 h 67"/>
                    <a:gd name="T4" fmla="*/ 3 w 50"/>
                    <a:gd name="T5" fmla="*/ 13 h 67"/>
                    <a:gd name="T6" fmla="*/ 0 w 50"/>
                    <a:gd name="T7" fmla="*/ 43 h 67"/>
                    <a:gd name="T8" fmla="*/ 23 w 50"/>
                    <a:gd name="T9" fmla="*/ 67 h 67"/>
                    <a:gd name="T10" fmla="*/ 50 w 50"/>
                    <a:gd name="T11" fmla="*/ 49 h 67"/>
                  </a:gdLst>
                  <a:ahLst/>
                  <a:cxnLst>
                    <a:cxn ang="0">
                      <a:pos x="T0" y="T1"/>
                    </a:cxn>
                    <a:cxn ang="0">
                      <a:pos x="T2" y="T3"/>
                    </a:cxn>
                    <a:cxn ang="0">
                      <a:pos x="T4" y="T5"/>
                    </a:cxn>
                    <a:cxn ang="0">
                      <a:pos x="T6" y="T7"/>
                    </a:cxn>
                    <a:cxn ang="0">
                      <a:pos x="T8" y="T9"/>
                    </a:cxn>
                    <a:cxn ang="0">
                      <a:pos x="T10" y="T11"/>
                    </a:cxn>
                  </a:cxnLst>
                  <a:rect l="0" t="0" r="r" b="b"/>
                  <a:pathLst>
                    <a:path w="50" h="67">
                      <a:moveTo>
                        <a:pt x="50" y="49"/>
                      </a:moveTo>
                      <a:lnTo>
                        <a:pt x="20" y="0"/>
                      </a:lnTo>
                      <a:lnTo>
                        <a:pt x="3" y="13"/>
                      </a:lnTo>
                      <a:lnTo>
                        <a:pt x="0" y="43"/>
                      </a:lnTo>
                      <a:lnTo>
                        <a:pt x="23" y="67"/>
                      </a:lnTo>
                      <a:lnTo>
                        <a:pt x="50" y="4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3" name="Freeform 38"/>
                <p:cNvSpPr>
                  <a:spLocks/>
                </p:cNvSpPr>
                <p:nvPr/>
              </p:nvSpPr>
              <p:spPr bwMode="auto">
                <a:xfrm>
                  <a:off x="4197350" y="669925"/>
                  <a:ext cx="131763" cy="161925"/>
                </a:xfrm>
                <a:custGeom>
                  <a:avLst/>
                  <a:gdLst>
                    <a:gd name="T0" fmla="*/ 315 w 418"/>
                    <a:gd name="T1" fmla="*/ 135 h 506"/>
                    <a:gd name="T2" fmla="*/ 268 w 418"/>
                    <a:gd name="T3" fmla="*/ 156 h 506"/>
                    <a:gd name="T4" fmla="*/ 252 w 418"/>
                    <a:gd name="T5" fmla="*/ 212 h 506"/>
                    <a:gd name="T6" fmla="*/ 232 w 418"/>
                    <a:gd name="T7" fmla="*/ 276 h 506"/>
                    <a:gd name="T8" fmla="*/ 185 w 418"/>
                    <a:gd name="T9" fmla="*/ 286 h 506"/>
                    <a:gd name="T10" fmla="*/ 179 w 418"/>
                    <a:gd name="T11" fmla="*/ 247 h 506"/>
                    <a:gd name="T12" fmla="*/ 228 w 418"/>
                    <a:gd name="T13" fmla="*/ 183 h 506"/>
                    <a:gd name="T14" fmla="*/ 228 w 418"/>
                    <a:gd name="T15" fmla="*/ 160 h 506"/>
                    <a:gd name="T16" fmla="*/ 191 w 418"/>
                    <a:gd name="T17" fmla="*/ 126 h 506"/>
                    <a:gd name="T18" fmla="*/ 221 w 418"/>
                    <a:gd name="T19" fmla="*/ 77 h 506"/>
                    <a:gd name="T20" fmla="*/ 200 w 418"/>
                    <a:gd name="T21" fmla="*/ 4 h 506"/>
                    <a:gd name="T22" fmla="*/ 170 w 418"/>
                    <a:gd name="T23" fmla="*/ 0 h 506"/>
                    <a:gd name="T24" fmla="*/ 111 w 418"/>
                    <a:gd name="T25" fmla="*/ 121 h 506"/>
                    <a:gd name="T26" fmla="*/ 131 w 418"/>
                    <a:gd name="T27" fmla="*/ 151 h 506"/>
                    <a:gd name="T28" fmla="*/ 105 w 418"/>
                    <a:gd name="T29" fmla="*/ 188 h 506"/>
                    <a:gd name="T30" fmla="*/ 105 w 418"/>
                    <a:gd name="T31" fmla="*/ 247 h 506"/>
                    <a:gd name="T32" fmla="*/ 19 w 418"/>
                    <a:gd name="T33" fmla="*/ 341 h 506"/>
                    <a:gd name="T34" fmla="*/ 43 w 418"/>
                    <a:gd name="T35" fmla="*/ 374 h 506"/>
                    <a:gd name="T36" fmla="*/ 0 w 418"/>
                    <a:gd name="T37" fmla="*/ 394 h 506"/>
                    <a:gd name="T38" fmla="*/ 7 w 418"/>
                    <a:gd name="T39" fmla="*/ 414 h 506"/>
                    <a:gd name="T40" fmla="*/ 44 w 418"/>
                    <a:gd name="T41" fmla="*/ 420 h 506"/>
                    <a:gd name="T42" fmla="*/ 12 w 418"/>
                    <a:gd name="T43" fmla="*/ 497 h 506"/>
                    <a:gd name="T44" fmla="*/ 35 w 418"/>
                    <a:gd name="T45" fmla="*/ 503 h 506"/>
                    <a:gd name="T46" fmla="*/ 71 w 418"/>
                    <a:gd name="T47" fmla="*/ 414 h 506"/>
                    <a:gd name="T48" fmla="*/ 113 w 418"/>
                    <a:gd name="T49" fmla="*/ 374 h 506"/>
                    <a:gd name="T50" fmla="*/ 104 w 418"/>
                    <a:gd name="T51" fmla="*/ 476 h 506"/>
                    <a:gd name="T52" fmla="*/ 134 w 418"/>
                    <a:gd name="T53" fmla="*/ 506 h 506"/>
                    <a:gd name="T54" fmla="*/ 134 w 418"/>
                    <a:gd name="T55" fmla="*/ 506 h 506"/>
                    <a:gd name="T56" fmla="*/ 159 w 418"/>
                    <a:gd name="T57" fmla="*/ 464 h 506"/>
                    <a:gd name="T58" fmla="*/ 176 w 418"/>
                    <a:gd name="T59" fmla="*/ 434 h 506"/>
                    <a:gd name="T60" fmla="*/ 182 w 418"/>
                    <a:gd name="T61" fmla="*/ 423 h 506"/>
                    <a:gd name="T62" fmla="*/ 183 w 418"/>
                    <a:gd name="T63" fmla="*/ 416 h 506"/>
                    <a:gd name="T64" fmla="*/ 183 w 418"/>
                    <a:gd name="T65" fmla="*/ 416 h 506"/>
                    <a:gd name="T66" fmla="*/ 184 w 418"/>
                    <a:gd name="T67" fmla="*/ 410 h 506"/>
                    <a:gd name="T68" fmla="*/ 187 w 418"/>
                    <a:gd name="T69" fmla="*/ 403 h 506"/>
                    <a:gd name="T70" fmla="*/ 192 w 418"/>
                    <a:gd name="T71" fmla="*/ 384 h 506"/>
                    <a:gd name="T72" fmla="*/ 200 w 418"/>
                    <a:gd name="T73" fmla="*/ 359 h 506"/>
                    <a:gd name="T74" fmla="*/ 210 w 418"/>
                    <a:gd name="T75" fmla="*/ 409 h 506"/>
                    <a:gd name="T76" fmla="*/ 253 w 418"/>
                    <a:gd name="T77" fmla="*/ 432 h 506"/>
                    <a:gd name="T78" fmla="*/ 287 w 418"/>
                    <a:gd name="T79" fmla="*/ 422 h 506"/>
                    <a:gd name="T80" fmla="*/ 253 w 418"/>
                    <a:gd name="T81" fmla="*/ 371 h 506"/>
                    <a:gd name="T82" fmla="*/ 277 w 418"/>
                    <a:gd name="T83" fmla="*/ 338 h 506"/>
                    <a:gd name="T84" fmla="*/ 289 w 418"/>
                    <a:gd name="T85" fmla="*/ 282 h 506"/>
                    <a:gd name="T86" fmla="*/ 353 w 418"/>
                    <a:gd name="T87" fmla="*/ 288 h 506"/>
                    <a:gd name="T88" fmla="*/ 358 w 418"/>
                    <a:gd name="T89" fmla="*/ 219 h 506"/>
                    <a:gd name="T90" fmla="*/ 418 w 418"/>
                    <a:gd name="T91" fmla="*/ 144 h 506"/>
                    <a:gd name="T92" fmla="*/ 400 w 418"/>
                    <a:gd name="T93" fmla="*/ 108 h 506"/>
                    <a:gd name="T94" fmla="*/ 364 w 418"/>
                    <a:gd name="T95" fmla="*/ 72 h 506"/>
                    <a:gd name="T96" fmla="*/ 364 w 418"/>
                    <a:gd name="T97" fmla="*/ 72 h 506"/>
                    <a:gd name="T98" fmla="*/ 360 w 418"/>
                    <a:gd name="T99" fmla="*/ 74 h 506"/>
                    <a:gd name="T100" fmla="*/ 354 w 418"/>
                    <a:gd name="T101" fmla="*/ 77 h 506"/>
                    <a:gd name="T102" fmla="*/ 349 w 418"/>
                    <a:gd name="T103" fmla="*/ 78 h 506"/>
                    <a:gd name="T104" fmla="*/ 346 w 418"/>
                    <a:gd name="T105" fmla="*/ 80 h 506"/>
                    <a:gd name="T106" fmla="*/ 343 w 418"/>
                    <a:gd name="T107" fmla="*/ 78 h 506"/>
                    <a:gd name="T108" fmla="*/ 340 w 418"/>
                    <a:gd name="T109" fmla="*/ 76 h 506"/>
                    <a:gd name="T110" fmla="*/ 340 w 418"/>
                    <a:gd name="T111" fmla="*/ 76 h 506"/>
                    <a:gd name="T112" fmla="*/ 338 w 418"/>
                    <a:gd name="T113" fmla="*/ 72 h 506"/>
                    <a:gd name="T114" fmla="*/ 335 w 418"/>
                    <a:gd name="T115" fmla="*/ 66 h 506"/>
                    <a:gd name="T116" fmla="*/ 326 w 418"/>
                    <a:gd name="T117" fmla="*/ 55 h 506"/>
                    <a:gd name="T118" fmla="*/ 314 w 418"/>
                    <a:gd name="T119" fmla="*/ 43 h 506"/>
                    <a:gd name="T120" fmla="*/ 283 w 418"/>
                    <a:gd name="T121" fmla="*/ 83 h 506"/>
                    <a:gd name="T122" fmla="*/ 315 w 418"/>
                    <a:gd name="T123" fmla="*/ 13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8" h="506">
                      <a:moveTo>
                        <a:pt x="315" y="135"/>
                      </a:moveTo>
                      <a:lnTo>
                        <a:pt x="268" y="156"/>
                      </a:lnTo>
                      <a:lnTo>
                        <a:pt x="252" y="212"/>
                      </a:lnTo>
                      <a:lnTo>
                        <a:pt x="232" y="276"/>
                      </a:lnTo>
                      <a:lnTo>
                        <a:pt x="185" y="286"/>
                      </a:lnTo>
                      <a:lnTo>
                        <a:pt x="179" y="247"/>
                      </a:lnTo>
                      <a:lnTo>
                        <a:pt x="228" y="183"/>
                      </a:lnTo>
                      <a:lnTo>
                        <a:pt x="228" y="160"/>
                      </a:lnTo>
                      <a:lnTo>
                        <a:pt x="191" y="126"/>
                      </a:lnTo>
                      <a:lnTo>
                        <a:pt x="221" y="77"/>
                      </a:lnTo>
                      <a:lnTo>
                        <a:pt x="200" y="4"/>
                      </a:lnTo>
                      <a:lnTo>
                        <a:pt x="170" y="0"/>
                      </a:lnTo>
                      <a:lnTo>
                        <a:pt x="111" y="121"/>
                      </a:lnTo>
                      <a:lnTo>
                        <a:pt x="131" y="151"/>
                      </a:lnTo>
                      <a:lnTo>
                        <a:pt x="105" y="188"/>
                      </a:lnTo>
                      <a:lnTo>
                        <a:pt x="105" y="247"/>
                      </a:lnTo>
                      <a:lnTo>
                        <a:pt x="19" y="341"/>
                      </a:lnTo>
                      <a:lnTo>
                        <a:pt x="43" y="374"/>
                      </a:lnTo>
                      <a:lnTo>
                        <a:pt x="0" y="394"/>
                      </a:lnTo>
                      <a:lnTo>
                        <a:pt x="7" y="414"/>
                      </a:lnTo>
                      <a:lnTo>
                        <a:pt x="44" y="420"/>
                      </a:lnTo>
                      <a:lnTo>
                        <a:pt x="12" y="497"/>
                      </a:lnTo>
                      <a:lnTo>
                        <a:pt x="35" y="503"/>
                      </a:lnTo>
                      <a:lnTo>
                        <a:pt x="71" y="414"/>
                      </a:lnTo>
                      <a:lnTo>
                        <a:pt x="113" y="374"/>
                      </a:lnTo>
                      <a:lnTo>
                        <a:pt x="104" y="476"/>
                      </a:lnTo>
                      <a:lnTo>
                        <a:pt x="134" y="506"/>
                      </a:lnTo>
                      <a:lnTo>
                        <a:pt x="134" y="506"/>
                      </a:lnTo>
                      <a:lnTo>
                        <a:pt x="159" y="464"/>
                      </a:lnTo>
                      <a:lnTo>
                        <a:pt x="176" y="434"/>
                      </a:lnTo>
                      <a:lnTo>
                        <a:pt x="182" y="423"/>
                      </a:lnTo>
                      <a:lnTo>
                        <a:pt x="183" y="416"/>
                      </a:lnTo>
                      <a:lnTo>
                        <a:pt x="183" y="416"/>
                      </a:lnTo>
                      <a:lnTo>
                        <a:pt x="184" y="410"/>
                      </a:lnTo>
                      <a:lnTo>
                        <a:pt x="187" y="403"/>
                      </a:lnTo>
                      <a:lnTo>
                        <a:pt x="192" y="384"/>
                      </a:lnTo>
                      <a:lnTo>
                        <a:pt x="200" y="359"/>
                      </a:lnTo>
                      <a:lnTo>
                        <a:pt x="210" y="409"/>
                      </a:lnTo>
                      <a:lnTo>
                        <a:pt x="253" y="432"/>
                      </a:lnTo>
                      <a:lnTo>
                        <a:pt x="287" y="422"/>
                      </a:lnTo>
                      <a:lnTo>
                        <a:pt x="253" y="371"/>
                      </a:lnTo>
                      <a:lnTo>
                        <a:pt x="277" y="338"/>
                      </a:lnTo>
                      <a:lnTo>
                        <a:pt x="289" y="282"/>
                      </a:lnTo>
                      <a:lnTo>
                        <a:pt x="353" y="288"/>
                      </a:lnTo>
                      <a:lnTo>
                        <a:pt x="358" y="219"/>
                      </a:lnTo>
                      <a:lnTo>
                        <a:pt x="418" y="144"/>
                      </a:lnTo>
                      <a:lnTo>
                        <a:pt x="400" y="108"/>
                      </a:lnTo>
                      <a:lnTo>
                        <a:pt x="364" y="72"/>
                      </a:lnTo>
                      <a:lnTo>
                        <a:pt x="364" y="72"/>
                      </a:lnTo>
                      <a:lnTo>
                        <a:pt x="360" y="74"/>
                      </a:lnTo>
                      <a:lnTo>
                        <a:pt x="354" y="77"/>
                      </a:lnTo>
                      <a:lnTo>
                        <a:pt x="349" y="78"/>
                      </a:lnTo>
                      <a:lnTo>
                        <a:pt x="346" y="80"/>
                      </a:lnTo>
                      <a:lnTo>
                        <a:pt x="343" y="78"/>
                      </a:lnTo>
                      <a:lnTo>
                        <a:pt x="340" y="76"/>
                      </a:lnTo>
                      <a:lnTo>
                        <a:pt x="340" y="76"/>
                      </a:lnTo>
                      <a:lnTo>
                        <a:pt x="338" y="72"/>
                      </a:lnTo>
                      <a:lnTo>
                        <a:pt x="335" y="66"/>
                      </a:lnTo>
                      <a:lnTo>
                        <a:pt x="326" y="55"/>
                      </a:lnTo>
                      <a:lnTo>
                        <a:pt x="314" y="43"/>
                      </a:lnTo>
                      <a:lnTo>
                        <a:pt x="283" y="83"/>
                      </a:lnTo>
                      <a:lnTo>
                        <a:pt x="315" y="13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4" name="Freeform 40"/>
                <p:cNvSpPr>
                  <a:spLocks/>
                </p:cNvSpPr>
                <p:nvPr/>
              </p:nvSpPr>
              <p:spPr bwMode="auto">
                <a:xfrm>
                  <a:off x="3198813" y="2447925"/>
                  <a:ext cx="25400" cy="31750"/>
                </a:xfrm>
                <a:custGeom>
                  <a:avLst/>
                  <a:gdLst>
                    <a:gd name="T0" fmla="*/ 83 w 83"/>
                    <a:gd name="T1" fmla="*/ 45 h 102"/>
                    <a:gd name="T2" fmla="*/ 47 w 83"/>
                    <a:gd name="T3" fmla="*/ 0 h 102"/>
                    <a:gd name="T4" fmla="*/ 33 w 83"/>
                    <a:gd name="T5" fmla="*/ 30 h 102"/>
                    <a:gd name="T6" fmla="*/ 0 w 83"/>
                    <a:gd name="T7" fmla="*/ 37 h 102"/>
                    <a:gd name="T8" fmla="*/ 8 w 83"/>
                    <a:gd name="T9" fmla="*/ 76 h 102"/>
                    <a:gd name="T10" fmla="*/ 44 w 83"/>
                    <a:gd name="T11" fmla="*/ 102 h 102"/>
                    <a:gd name="T12" fmla="*/ 83 w 83"/>
                    <a:gd name="T13" fmla="*/ 45 h 102"/>
                  </a:gdLst>
                  <a:ahLst/>
                  <a:cxnLst>
                    <a:cxn ang="0">
                      <a:pos x="T0" y="T1"/>
                    </a:cxn>
                    <a:cxn ang="0">
                      <a:pos x="T2" y="T3"/>
                    </a:cxn>
                    <a:cxn ang="0">
                      <a:pos x="T4" y="T5"/>
                    </a:cxn>
                    <a:cxn ang="0">
                      <a:pos x="T6" y="T7"/>
                    </a:cxn>
                    <a:cxn ang="0">
                      <a:pos x="T8" y="T9"/>
                    </a:cxn>
                    <a:cxn ang="0">
                      <a:pos x="T10" y="T11"/>
                    </a:cxn>
                    <a:cxn ang="0">
                      <a:pos x="T12" y="T13"/>
                    </a:cxn>
                  </a:cxnLst>
                  <a:rect l="0" t="0" r="r" b="b"/>
                  <a:pathLst>
                    <a:path w="83" h="102">
                      <a:moveTo>
                        <a:pt x="83" y="45"/>
                      </a:moveTo>
                      <a:lnTo>
                        <a:pt x="47" y="0"/>
                      </a:lnTo>
                      <a:lnTo>
                        <a:pt x="33" y="30"/>
                      </a:lnTo>
                      <a:lnTo>
                        <a:pt x="0" y="37"/>
                      </a:lnTo>
                      <a:lnTo>
                        <a:pt x="8" y="76"/>
                      </a:lnTo>
                      <a:lnTo>
                        <a:pt x="44" y="102"/>
                      </a:lnTo>
                      <a:lnTo>
                        <a:pt x="83" y="4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5" name="Freeform 41"/>
                <p:cNvSpPr>
                  <a:spLocks/>
                </p:cNvSpPr>
                <p:nvPr/>
              </p:nvSpPr>
              <p:spPr bwMode="auto">
                <a:xfrm>
                  <a:off x="3232150" y="2593975"/>
                  <a:ext cx="23813" cy="31750"/>
                </a:xfrm>
                <a:custGeom>
                  <a:avLst/>
                  <a:gdLst>
                    <a:gd name="T0" fmla="*/ 50 w 74"/>
                    <a:gd name="T1" fmla="*/ 50 h 99"/>
                    <a:gd name="T2" fmla="*/ 29 w 74"/>
                    <a:gd name="T3" fmla="*/ 0 h 99"/>
                    <a:gd name="T4" fmla="*/ 0 w 74"/>
                    <a:gd name="T5" fmla="*/ 23 h 99"/>
                    <a:gd name="T6" fmla="*/ 10 w 74"/>
                    <a:gd name="T7" fmla="*/ 67 h 99"/>
                    <a:gd name="T8" fmla="*/ 74 w 74"/>
                    <a:gd name="T9" fmla="*/ 99 h 99"/>
                    <a:gd name="T10" fmla="*/ 50 w 74"/>
                    <a:gd name="T11" fmla="*/ 50 h 99"/>
                  </a:gdLst>
                  <a:ahLst/>
                  <a:cxnLst>
                    <a:cxn ang="0">
                      <a:pos x="T0" y="T1"/>
                    </a:cxn>
                    <a:cxn ang="0">
                      <a:pos x="T2" y="T3"/>
                    </a:cxn>
                    <a:cxn ang="0">
                      <a:pos x="T4" y="T5"/>
                    </a:cxn>
                    <a:cxn ang="0">
                      <a:pos x="T6" y="T7"/>
                    </a:cxn>
                    <a:cxn ang="0">
                      <a:pos x="T8" y="T9"/>
                    </a:cxn>
                    <a:cxn ang="0">
                      <a:pos x="T10" y="T11"/>
                    </a:cxn>
                  </a:cxnLst>
                  <a:rect l="0" t="0" r="r" b="b"/>
                  <a:pathLst>
                    <a:path w="74" h="99">
                      <a:moveTo>
                        <a:pt x="50" y="50"/>
                      </a:moveTo>
                      <a:lnTo>
                        <a:pt x="29" y="0"/>
                      </a:lnTo>
                      <a:lnTo>
                        <a:pt x="0" y="23"/>
                      </a:lnTo>
                      <a:lnTo>
                        <a:pt x="10" y="67"/>
                      </a:lnTo>
                      <a:lnTo>
                        <a:pt x="74" y="99"/>
                      </a:lnTo>
                      <a:lnTo>
                        <a:pt x="50" y="5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6" name="Freeform 42"/>
                <p:cNvSpPr>
                  <a:spLocks/>
                </p:cNvSpPr>
                <p:nvPr/>
              </p:nvSpPr>
              <p:spPr bwMode="auto">
                <a:xfrm>
                  <a:off x="3211513" y="2532063"/>
                  <a:ext cx="20638" cy="34925"/>
                </a:xfrm>
                <a:custGeom>
                  <a:avLst/>
                  <a:gdLst>
                    <a:gd name="T0" fmla="*/ 0 w 62"/>
                    <a:gd name="T1" fmla="*/ 0 h 109"/>
                    <a:gd name="T2" fmla="*/ 11 w 62"/>
                    <a:gd name="T3" fmla="*/ 73 h 109"/>
                    <a:gd name="T4" fmla="*/ 62 w 62"/>
                    <a:gd name="T5" fmla="*/ 109 h 109"/>
                    <a:gd name="T6" fmla="*/ 60 w 62"/>
                    <a:gd name="T7" fmla="*/ 59 h 109"/>
                    <a:gd name="T8" fmla="*/ 0 w 62"/>
                    <a:gd name="T9" fmla="*/ 0 h 109"/>
                  </a:gdLst>
                  <a:ahLst/>
                  <a:cxnLst>
                    <a:cxn ang="0">
                      <a:pos x="T0" y="T1"/>
                    </a:cxn>
                    <a:cxn ang="0">
                      <a:pos x="T2" y="T3"/>
                    </a:cxn>
                    <a:cxn ang="0">
                      <a:pos x="T4" y="T5"/>
                    </a:cxn>
                    <a:cxn ang="0">
                      <a:pos x="T6" y="T7"/>
                    </a:cxn>
                    <a:cxn ang="0">
                      <a:pos x="T8" y="T9"/>
                    </a:cxn>
                  </a:cxnLst>
                  <a:rect l="0" t="0" r="r" b="b"/>
                  <a:pathLst>
                    <a:path w="62" h="109">
                      <a:moveTo>
                        <a:pt x="0" y="0"/>
                      </a:moveTo>
                      <a:lnTo>
                        <a:pt x="11" y="73"/>
                      </a:lnTo>
                      <a:lnTo>
                        <a:pt x="62" y="109"/>
                      </a:lnTo>
                      <a:lnTo>
                        <a:pt x="60" y="59"/>
                      </a:lnTo>
                      <a:lnTo>
                        <a:pt x="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7" name="Freeform 43"/>
                <p:cNvSpPr>
                  <a:spLocks/>
                </p:cNvSpPr>
                <p:nvPr/>
              </p:nvSpPr>
              <p:spPr bwMode="auto">
                <a:xfrm>
                  <a:off x="3224213" y="2301875"/>
                  <a:ext cx="23813" cy="25400"/>
                </a:xfrm>
                <a:custGeom>
                  <a:avLst/>
                  <a:gdLst>
                    <a:gd name="T0" fmla="*/ 77 w 77"/>
                    <a:gd name="T1" fmla="*/ 39 h 80"/>
                    <a:gd name="T2" fmla="*/ 37 w 77"/>
                    <a:gd name="T3" fmla="*/ 0 h 80"/>
                    <a:gd name="T4" fmla="*/ 0 w 77"/>
                    <a:gd name="T5" fmla="*/ 37 h 80"/>
                    <a:gd name="T6" fmla="*/ 8 w 77"/>
                    <a:gd name="T7" fmla="*/ 80 h 80"/>
                    <a:gd name="T8" fmla="*/ 77 w 77"/>
                    <a:gd name="T9" fmla="*/ 39 h 80"/>
                  </a:gdLst>
                  <a:ahLst/>
                  <a:cxnLst>
                    <a:cxn ang="0">
                      <a:pos x="T0" y="T1"/>
                    </a:cxn>
                    <a:cxn ang="0">
                      <a:pos x="T2" y="T3"/>
                    </a:cxn>
                    <a:cxn ang="0">
                      <a:pos x="T4" y="T5"/>
                    </a:cxn>
                    <a:cxn ang="0">
                      <a:pos x="T6" y="T7"/>
                    </a:cxn>
                    <a:cxn ang="0">
                      <a:pos x="T8" y="T9"/>
                    </a:cxn>
                  </a:cxnLst>
                  <a:rect l="0" t="0" r="r" b="b"/>
                  <a:pathLst>
                    <a:path w="77" h="80">
                      <a:moveTo>
                        <a:pt x="77" y="39"/>
                      </a:moveTo>
                      <a:lnTo>
                        <a:pt x="37" y="0"/>
                      </a:lnTo>
                      <a:lnTo>
                        <a:pt x="0" y="37"/>
                      </a:lnTo>
                      <a:lnTo>
                        <a:pt x="8" y="80"/>
                      </a:lnTo>
                      <a:lnTo>
                        <a:pt x="77" y="3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8" name="Freeform 44"/>
                <p:cNvSpPr>
                  <a:spLocks/>
                </p:cNvSpPr>
                <p:nvPr/>
              </p:nvSpPr>
              <p:spPr bwMode="auto">
                <a:xfrm>
                  <a:off x="4092575" y="822325"/>
                  <a:ext cx="11113" cy="25400"/>
                </a:xfrm>
                <a:custGeom>
                  <a:avLst/>
                  <a:gdLst>
                    <a:gd name="T0" fmla="*/ 24 w 34"/>
                    <a:gd name="T1" fmla="*/ 79 h 79"/>
                    <a:gd name="T2" fmla="*/ 34 w 34"/>
                    <a:gd name="T3" fmla="*/ 33 h 79"/>
                    <a:gd name="T4" fmla="*/ 0 w 34"/>
                    <a:gd name="T5" fmla="*/ 0 h 79"/>
                    <a:gd name="T6" fmla="*/ 1 w 34"/>
                    <a:gd name="T7" fmla="*/ 59 h 79"/>
                    <a:gd name="T8" fmla="*/ 24 w 34"/>
                    <a:gd name="T9" fmla="*/ 79 h 79"/>
                  </a:gdLst>
                  <a:ahLst/>
                  <a:cxnLst>
                    <a:cxn ang="0">
                      <a:pos x="T0" y="T1"/>
                    </a:cxn>
                    <a:cxn ang="0">
                      <a:pos x="T2" y="T3"/>
                    </a:cxn>
                    <a:cxn ang="0">
                      <a:pos x="T4" y="T5"/>
                    </a:cxn>
                    <a:cxn ang="0">
                      <a:pos x="T6" y="T7"/>
                    </a:cxn>
                    <a:cxn ang="0">
                      <a:pos x="T8" y="T9"/>
                    </a:cxn>
                  </a:cxnLst>
                  <a:rect l="0" t="0" r="r" b="b"/>
                  <a:pathLst>
                    <a:path w="34" h="79">
                      <a:moveTo>
                        <a:pt x="24" y="79"/>
                      </a:moveTo>
                      <a:lnTo>
                        <a:pt x="34" y="33"/>
                      </a:lnTo>
                      <a:lnTo>
                        <a:pt x="0" y="0"/>
                      </a:lnTo>
                      <a:lnTo>
                        <a:pt x="1" y="59"/>
                      </a:lnTo>
                      <a:lnTo>
                        <a:pt x="24" y="7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59" name="Freeform 45"/>
                <p:cNvSpPr>
                  <a:spLocks/>
                </p:cNvSpPr>
                <p:nvPr/>
              </p:nvSpPr>
              <p:spPr bwMode="auto">
                <a:xfrm>
                  <a:off x="3248025" y="2252663"/>
                  <a:ext cx="28575" cy="22225"/>
                </a:xfrm>
                <a:custGeom>
                  <a:avLst/>
                  <a:gdLst>
                    <a:gd name="T0" fmla="*/ 44 w 87"/>
                    <a:gd name="T1" fmla="*/ 73 h 73"/>
                    <a:gd name="T2" fmla="*/ 87 w 87"/>
                    <a:gd name="T3" fmla="*/ 50 h 73"/>
                    <a:gd name="T4" fmla="*/ 59 w 87"/>
                    <a:gd name="T5" fmla="*/ 0 h 73"/>
                    <a:gd name="T6" fmla="*/ 0 w 87"/>
                    <a:gd name="T7" fmla="*/ 1 h 73"/>
                    <a:gd name="T8" fmla="*/ 17 w 87"/>
                    <a:gd name="T9" fmla="*/ 43 h 73"/>
                    <a:gd name="T10" fmla="*/ 44 w 87"/>
                    <a:gd name="T11" fmla="*/ 73 h 73"/>
                  </a:gdLst>
                  <a:ahLst/>
                  <a:cxnLst>
                    <a:cxn ang="0">
                      <a:pos x="T0" y="T1"/>
                    </a:cxn>
                    <a:cxn ang="0">
                      <a:pos x="T2" y="T3"/>
                    </a:cxn>
                    <a:cxn ang="0">
                      <a:pos x="T4" y="T5"/>
                    </a:cxn>
                    <a:cxn ang="0">
                      <a:pos x="T6" y="T7"/>
                    </a:cxn>
                    <a:cxn ang="0">
                      <a:pos x="T8" y="T9"/>
                    </a:cxn>
                    <a:cxn ang="0">
                      <a:pos x="T10" y="T11"/>
                    </a:cxn>
                  </a:cxnLst>
                  <a:rect l="0" t="0" r="r" b="b"/>
                  <a:pathLst>
                    <a:path w="87" h="73">
                      <a:moveTo>
                        <a:pt x="44" y="73"/>
                      </a:moveTo>
                      <a:lnTo>
                        <a:pt x="87" y="50"/>
                      </a:lnTo>
                      <a:lnTo>
                        <a:pt x="59" y="0"/>
                      </a:lnTo>
                      <a:lnTo>
                        <a:pt x="0" y="1"/>
                      </a:lnTo>
                      <a:lnTo>
                        <a:pt x="17" y="43"/>
                      </a:lnTo>
                      <a:lnTo>
                        <a:pt x="44" y="7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0" name="Freeform 46"/>
                <p:cNvSpPr>
                  <a:spLocks/>
                </p:cNvSpPr>
                <p:nvPr/>
              </p:nvSpPr>
              <p:spPr bwMode="auto">
                <a:xfrm>
                  <a:off x="3228975" y="2382838"/>
                  <a:ext cx="42863" cy="26988"/>
                </a:xfrm>
                <a:custGeom>
                  <a:avLst/>
                  <a:gdLst>
                    <a:gd name="T0" fmla="*/ 116 w 136"/>
                    <a:gd name="T1" fmla="*/ 49 h 87"/>
                    <a:gd name="T2" fmla="*/ 136 w 136"/>
                    <a:gd name="T3" fmla="*/ 19 h 87"/>
                    <a:gd name="T4" fmla="*/ 86 w 136"/>
                    <a:gd name="T5" fmla="*/ 0 h 87"/>
                    <a:gd name="T6" fmla="*/ 0 w 136"/>
                    <a:gd name="T7" fmla="*/ 67 h 87"/>
                    <a:gd name="T8" fmla="*/ 6 w 136"/>
                    <a:gd name="T9" fmla="*/ 87 h 87"/>
                    <a:gd name="T10" fmla="*/ 65 w 136"/>
                    <a:gd name="T11" fmla="*/ 43 h 87"/>
                    <a:gd name="T12" fmla="*/ 116 w 136"/>
                    <a:gd name="T13" fmla="*/ 49 h 87"/>
                  </a:gdLst>
                  <a:ahLst/>
                  <a:cxnLst>
                    <a:cxn ang="0">
                      <a:pos x="T0" y="T1"/>
                    </a:cxn>
                    <a:cxn ang="0">
                      <a:pos x="T2" y="T3"/>
                    </a:cxn>
                    <a:cxn ang="0">
                      <a:pos x="T4" y="T5"/>
                    </a:cxn>
                    <a:cxn ang="0">
                      <a:pos x="T6" y="T7"/>
                    </a:cxn>
                    <a:cxn ang="0">
                      <a:pos x="T8" y="T9"/>
                    </a:cxn>
                    <a:cxn ang="0">
                      <a:pos x="T10" y="T11"/>
                    </a:cxn>
                    <a:cxn ang="0">
                      <a:pos x="T12" y="T13"/>
                    </a:cxn>
                  </a:cxnLst>
                  <a:rect l="0" t="0" r="r" b="b"/>
                  <a:pathLst>
                    <a:path w="136" h="87">
                      <a:moveTo>
                        <a:pt x="116" y="49"/>
                      </a:moveTo>
                      <a:lnTo>
                        <a:pt x="136" y="19"/>
                      </a:lnTo>
                      <a:lnTo>
                        <a:pt x="86" y="0"/>
                      </a:lnTo>
                      <a:lnTo>
                        <a:pt x="0" y="67"/>
                      </a:lnTo>
                      <a:lnTo>
                        <a:pt x="6" y="87"/>
                      </a:lnTo>
                      <a:lnTo>
                        <a:pt x="65" y="43"/>
                      </a:lnTo>
                      <a:lnTo>
                        <a:pt x="116" y="4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1" name="Freeform 47"/>
                <p:cNvSpPr>
                  <a:spLocks/>
                </p:cNvSpPr>
                <p:nvPr/>
              </p:nvSpPr>
              <p:spPr bwMode="auto">
                <a:xfrm>
                  <a:off x="3260725" y="2786063"/>
                  <a:ext cx="11113" cy="30163"/>
                </a:xfrm>
                <a:custGeom>
                  <a:avLst/>
                  <a:gdLst>
                    <a:gd name="T0" fmla="*/ 12 w 37"/>
                    <a:gd name="T1" fmla="*/ 17 h 97"/>
                    <a:gd name="T2" fmla="*/ 0 w 37"/>
                    <a:gd name="T3" fmla="*/ 80 h 97"/>
                    <a:gd name="T4" fmla="*/ 20 w 37"/>
                    <a:gd name="T5" fmla="*/ 97 h 97"/>
                    <a:gd name="T6" fmla="*/ 37 w 37"/>
                    <a:gd name="T7" fmla="*/ 40 h 97"/>
                    <a:gd name="T8" fmla="*/ 25 w 37"/>
                    <a:gd name="T9" fmla="*/ 0 h 97"/>
                    <a:gd name="T10" fmla="*/ 12 w 37"/>
                    <a:gd name="T11" fmla="*/ 17 h 97"/>
                  </a:gdLst>
                  <a:ahLst/>
                  <a:cxnLst>
                    <a:cxn ang="0">
                      <a:pos x="T0" y="T1"/>
                    </a:cxn>
                    <a:cxn ang="0">
                      <a:pos x="T2" y="T3"/>
                    </a:cxn>
                    <a:cxn ang="0">
                      <a:pos x="T4" y="T5"/>
                    </a:cxn>
                    <a:cxn ang="0">
                      <a:pos x="T6" y="T7"/>
                    </a:cxn>
                    <a:cxn ang="0">
                      <a:pos x="T8" y="T9"/>
                    </a:cxn>
                    <a:cxn ang="0">
                      <a:pos x="T10" y="T11"/>
                    </a:cxn>
                  </a:cxnLst>
                  <a:rect l="0" t="0" r="r" b="b"/>
                  <a:pathLst>
                    <a:path w="37" h="97">
                      <a:moveTo>
                        <a:pt x="12" y="17"/>
                      </a:moveTo>
                      <a:lnTo>
                        <a:pt x="0" y="80"/>
                      </a:lnTo>
                      <a:lnTo>
                        <a:pt x="20" y="97"/>
                      </a:lnTo>
                      <a:lnTo>
                        <a:pt x="37" y="40"/>
                      </a:lnTo>
                      <a:lnTo>
                        <a:pt x="25" y="0"/>
                      </a:lnTo>
                      <a:lnTo>
                        <a:pt x="12" y="1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2" name="Freeform 48"/>
                <p:cNvSpPr>
                  <a:spLocks/>
                </p:cNvSpPr>
                <p:nvPr/>
              </p:nvSpPr>
              <p:spPr bwMode="auto">
                <a:xfrm>
                  <a:off x="3263900" y="2681288"/>
                  <a:ext cx="19050" cy="34925"/>
                </a:xfrm>
                <a:custGeom>
                  <a:avLst/>
                  <a:gdLst>
                    <a:gd name="T0" fmla="*/ 12 w 57"/>
                    <a:gd name="T1" fmla="*/ 0 h 109"/>
                    <a:gd name="T2" fmla="*/ 0 w 57"/>
                    <a:gd name="T3" fmla="*/ 36 h 109"/>
                    <a:gd name="T4" fmla="*/ 44 w 57"/>
                    <a:gd name="T5" fmla="*/ 109 h 109"/>
                    <a:gd name="T6" fmla="*/ 57 w 57"/>
                    <a:gd name="T7" fmla="*/ 56 h 109"/>
                    <a:gd name="T8" fmla="*/ 29 w 57"/>
                    <a:gd name="T9" fmla="*/ 2 h 109"/>
                    <a:gd name="T10" fmla="*/ 12 w 57"/>
                    <a:gd name="T11" fmla="*/ 0 h 109"/>
                  </a:gdLst>
                  <a:ahLst/>
                  <a:cxnLst>
                    <a:cxn ang="0">
                      <a:pos x="T0" y="T1"/>
                    </a:cxn>
                    <a:cxn ang="0">
                      <a:pos x="T2" y="T3"/>
                    </a:cxn>
                    <a:cxn ang="0">
                      <a:pos x="T4" y="T5"/>
                    </a:cxn>
                    <a:cxn ang="0">
                      <a:pos x="T6" y="T7"/>
                    </a:cxn>
                    <a:cxn ang="0">
                      <a:pos x="T8" y="T9"/>
                    </a:cxn>
                    <a:cxn ang="0">
                      <a:pos x="T10" y="T11"/>
                    </a:cxn>
                  </a:cxnLst>
                  <a:rect l="0" t="0" r="r" b="b"/>
                  <a:pathLst>
                    <a:path w="57" h="109">
                      <a:moveTo>
                        <a:pt x="12" y="0"/>
                      </a:moveTo>
                      <a:lnTo>
                        <a:pt x="0" y="36"/>
                      </a:lnTo>
                      <a:lnTo>
                        <a:pt x="44" y="109"/>
                      </a:lnTo>
                      <a:lnTo>
                        <a:pt x="57" y="56"/>
                      </a:lnTo>
                      <a:lnTo>
                        <a:pt x="29" y="2"/>
                      </a:lnTo>
                      <a:lnTo>
                        <a:pt x="12"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3" name="Freeform 49"/>
                <p:cNvSpPr>
                  <a:spLocks/>
                </p:cNvSpPr>
                <p:nvPr/>
              </p:nvSpPr>
              <p:spPr bwMode="auto">
                <a:xfrm>
                  <a:off x="3249613" y="2647950"/>
                  <a:ext cx="20638" cy="26988"/>
                </a:xfrm>
                <a:custGeom>
                  <a:avLst/>
                  <a:gdLst>
                    <a:gd name="T0" fmla="*/ 67 w 67"/>
                    <a:gd name="T1" fmla="*/ 35 h 85"/>
                    <a:gd name="T2" fmla="*/ 27 w 67"/>
                    <a:gd name="T3" fmla="*/ 5 h 85"/>
                    <a:gd name="T4" fmla="*/ 7 w 67"/>
                    <a:gd name="T5" fmla="*/ 0 h 85"/>
                    <a:gd name="T6" fmla="*/ 0 w 67"/>
                    <a:gd name="T7" fmla="*/ 39 h 85"/>
                    <a:gd name="T8" fmla="*/ 20 w 67"/>
                    <a:gd name="T9" fmla="*/ 85 h 85"/>
                    <a:gd name="T10" fmla="*/ 40 w 67"/>
                    <a:gd name="T11" fmla="*/ 75 h 85"/>
                    <a:gd name="T12" fmla="*/ 67 w 67"/>
                    <a:gd name="T13" fmla="*/ 35 h 85"/>
                  </a:gdLst>
                  <a:ahLst/>
                  <a:cxnLst>
                    <a:cxn ang="0">
                      <a:pos x="T0" y="T1"/>
                    </a:cxn>
                    <a:cxn ang="0">
                      <a:pos x="T2" y="T3"/>
                    </a:cxn>
                    <a:cxn ang="0">
                      <a:pos x="T4" y="T5"/>
                    </a:cxn>
                    <a:cxn ang="0">
                      <a:pos x="T6" y="T7"/>
                    </a:cxn>
                    <a:cxn ang="0">
                      <a:pos x="T8" y="T9"/>
                    </a:cxn>
                    <a:cxn ang="0">
                      <a:pos x="T10" y="T11"/>
                    </a:cxn>
                    <a:cxn ang="0">
                      <a:pos x="T12" y="T13"/>
                    </a:cxn>
                  </a:cxnLst>
                  <a:rect l="0" t="0" r="r" b="b"/>
                  <a:pathLst>
                    <a:path w="67" h="85">
                      <a:moveTo>
                        <a:pt x="67" y="35"/>
                      </a:moveTo>
                      <a:lnTo>
                        <a:pt x="27" y="5"/>
                      </a:lnTo>
                      <a:lnTo>
                        <a:pt x="7" y="0"/>
                      </a:lnTo>
                      <a:lnTo>
                        <a:pt x="0" y="39"/>
                      </a:lnTo>
                      <a:lnTo>
                        <a:pt x="20" y="85"/>
                      </a:lnTo>
                      <a:lnTo>
                        <a:pt x="40" y="75"/>
                      </a:lnTo>
                      <a:lnTo>
                        <a:pt x="67" y="3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4" name="Freeform 50"/>
                <p:cNvSpPr>
                  <a:spLocks/>
                </p:cNvSpPr>
                <p:nvPr/>
              </p:nvSpPr>
              <p:spPr bwMode="auto">
                <a:xfrm>
                  <a:off x="3236913" y="58738"/>
                  <a:ext cx="2473325" cy="2968625"/>
                </a:xfrm>
                <a:custGeom>
                  <a:avLst/>
                  <a:gdLst>
                    <a:gd name="T0" fmla="*/ 7282 w 7793"/>
                    <a:gd name="T1" fmla="*/ 1567 h 9350"/>
                    <a:gd name="T2" fmla="*/ 7304 w 7793"/>
                    <a:gd name="T3" fmla="*/ 880 h 9350"/>
                    <a:gd name="T4" fmla="*/ 7476 w 7793"/>
                    <a:gd name="T5" fmla="*/ 360 h 9350"/>
                    <a:gd name="T6" fmla="*/ 7014 w 7793"/>
                    <a:gd name="T7" fmla="*/ 585 h 9350"/>
                    <a:gd name="T8" fmla="*/ 6794 w 7793"/>
                    <a:gd name="T9" fmla="*/ 456 h 9350"/>
                    <a:gd name="T10" fmla="*/ 6784 w 7793"/>
                    <a:gd name="T11" fmla="*/ 115 h 9350"/>
                    <a:gd name="T12" fmla="*/ 6417 w 7793"/>
                    <a:gd name="T13" fmla="*/ 449 h 9350"/>
                    <a:gd name="T14" fmla="*/ 5988 w 7793"/>
                    <a:gd name="T15" fmla="*/ 925 h 9350"/>
                    <a:gd name="T16" fmla="*/ 5876 w 7793"/>
                    <a:gd name="T17" fmla="*/ 262 h 9350"/>
                    <a:gd name="T18" fmla="*/ 5580 w 7793"/>
                    <a:gd name="T19" fmla="*/ 706 h 9350"/>
                    <a:gd name="T20" fmla="*/ 5222 w 7793"/>
                    <a:gd name="T21" fmla="*/ 829 h 9350"/>
                    <a:gd name="T22" fmla="*/ 4944 w 7793"/>
                    <a:gd name="T23" fmla="*/ 838 h 9350"/>
                    <a:gd name="T24" fmla="*/ 4904 w 7793"/>
                    <a:gd name="T25" fmla="*/ 1117 h 9350"/>
                    <a:gd name="T26" fmla="*/ 4512 w 7793"/>
                    <a:gd name="T27" fmla="*/ 1602 h 9350"/>
                    <a:gd name="T28" fmla="*/ 4368 w 7793"/>
                    <a:gd name="T29" fmla="*/ 1214 h 9350"/>
                    <a:gd name="T30" fmla="*/ 4044 w 7793"/>
                    <a:gd name="T31" fmla="*/ 1434 h 9350"/>
                    <a:gd name="T32" fmla="*/ 3914 w 7793"/>
                    <a:gd name="T33" fmla="*/ 1743 h 9350"/>
                    <a:gd name="T34" fmla="*/ 3741 w 7793"/>
                    <a:gd name="T35" fmla="*/ 2233 h 9350"/>
                    <a:gd name="T36" fmla="*/ 3414 w 7793"/>
                    <a:gd name="T37" fmla="*/ 2617 h 9350"/>
                    <a:gd name="T38" fmla="*/ 3171 w 7793"/>
                    <a:gd name="T39" fmla="*/ 2676 h 9350"/>
                    <a:gd name="T40" fmla="*/ 3079 w 7793"/>
                    <a:gd name="T41" fmla="*/ 3078 h 9350"/>
                    <a:gd name="T42" fmla="*/ 2927 w 7793"/>
                    <a:gd name="T43" fmla="*/ 3326 h 9350"/>
                    <a:gd name="T44" fmla="*/ 2567 w 7793"/>
                    <a:gd name="T45" fmla="*/ 3677 h 9350"/>
                    <a:gd name="T46" fmla="*/ 2654 w 7793"/>
                    <a:gd name="T47" fmla="*/ 4041 h 9350"/>
                    <a:gd name="T48" fmla="*/ 2302 w 7793"/>
                    <a:gd name="T49" fmla="*/ 4224 h 9350"/>
                    <a:gd name="T50" fmla="*/ 2215 w 7793"/>
                    <a:gd name="T51" fmla="*/ 4517 h 9350"/>
                    <a:gd name="T52" fmla="*/ 2186 w 7793"/>
                    <a:gd name="T53" fmla="*/ 4627 h 9350"/>
                    <a:gd name="T54" fmla="*/ 2191 w 7793"/>
                    <a:gd name="T55" fmla="*/ 4675 h 9350"/>
                    <a:gd name="T56" fmla="*/ 2003 w 7793"/>
                    <a:gd name="T57" fmla="*/ 4963 h 9350"/>
                    <a:gd name="T58" fmla="*/ 1896 w 7793"/>
                    <a:gd name="T59" fmla="*/ 5286 h 9350"/>
                    <a:gd name="T60" fmla="*/ 1400 w 7793"/>
                    <a:gd name="T61" fmla="*/ 5715 h 9350"/>
                    <a:gd name="T62" fmla="*/ 1940 w 7793"/>
                    <a:gd name="T63" fmla="*/ 5624 h 9350"/>
                    <a:gd name="T64" fmla="*/ 1532 w 7793"/>
                    <a:gd name="T65" fmla="*/ 6026 h 9350"/>
                    <a:gd name="T66" fmla="*/ 961 w 7793"/>
                    <a:gd name="T67" fmla="*/ 6178 h 9350"/>
                    <a:gd name="T68" fmla="*/ 583 w 7793"/>
                    <a:gd name="T69" fmla="*/ 6403 h 9350"/>
                    <a:gd name="T70" fmla="*/ 558 w 7793"/>
                    <a:gd name="T71" fmla="*/ 6622 h 9350"/>
                    <a:gd name="T72" fmla="*/ 466 w 7793"/>
                    <a:gd name="T73" fmla="*/ 6746 h 9350"/>
                    <a:gd name="T74" fmla="*/ 419 w 7793"/>
                    <a:gd name="T75" fmla="*/ 7052 h 9350"/>
                    <a:gd name="T76" fmla="*/ 125 w 7793"/>
                    <a:gd name="T77" fmla="*/ 7337 h 9350"/>
                    <a:gd name="T78" fmla="*/ 566 w 7793"/>
                    <a:gd name="T79" fmla="*/ 7489 h 9350"/>
                    <a:gd name="T80" fmla="*/ 614 w 7793"/>
                    <a:gd name="T81" fmla="*/ 7651 h 9350"/>
                    <a:gd name="T82" fmla="*/ 112 w 7793"/>
                    <a:gd name="T83" fmla="*/ 7739 h 9350"/>
                    <a:gd name="T84" fmla="*/ 229 w 7793"/>
                    <a:gd name="T85" fmla="*/ 8122 h 9350"/>
                    <a:gd name="T86" fmla="*/ 411 w 7793"/>
                    <a:gd name="T87" fmla="*/ 8037 h 9350"/>
                    <a:gd name="T88" fmla="*/ 347 w 7793"/>
                    <a:gd name="T89" fmla="*/ 8334 h 9350"/>
                    <a:gd name="T90" fmla="*/ 200 w 7793"/>
                    <a:gd name="T91" fmla="*/ 8551 h 9350"/>
                    <a:gd name="T92" fmla="*/ 472 w 7793"/>
                    <a:gd name="T93" fmla="*/ 8774 h 9350"/>
                    <a:gd name="T94" fmla="*/ 606 w 7793"/>
                    <a:gd name="T95" fmla="*/ 9321 h 9350"/>
                    <a:gd name="T96" fmla="*/ 1170 w 7793"/>
                    <a:gd name="T97" fmla="*/ 9043 h 9350"/>
                    <a:gd name="T98" fmla="*/ 1545 w 7793"/>
                    <a:gd name="T99" fmla="*/ 8780 h 9350"/>
                    <a:gd name="T100" fmla="*/ 1646 w 7793"/>
                    <a:gd name="T101" fmla="*/ 8266 h 9350"/>
                    <a:gd name="T102" fmla="*/ 1981 w 7793"/>
                    <a:gd name="T103" fmla="*/ 8790 h 9350"/>
                    <a:gd name="T104" fmla="*/ 2132 w 7793"/>
                    <a:gd name="T105" fmla="*/ 7079 h 9350"/>
                    <a:gd name="T106" fmla="*/ 2774 w 7793"/>
                    <a:gd name="T107" fmla="*/ 4704 h 9350"/>
                    <a:gd name="T108" fmla="*/ 3496 w 7793"/>
                    <a:gd name="T109" fmla="*/ 2773 h 9350"/>
                    <a:gd name="T110" fmla="*/ 4559 w 7793"/>
                    <a:gd name="T111" fmla="*/ 2062 h 9350"/>
                    <a:gd name="T112" fmla="*/ 5433 w 7793"/>
                    <a:gd name="T113" fmla="*/ 2227 h 9350"/>
                    <a:gd name="T114" fmla="*/ 6404 w 7793"/>
                    <a:gd name="T115" fmla="*/ 1173 h 9350"/>
                    <a:gd name="T116" fmla="*/ 7003 w 7793"/>
                    <a:gd name="T117" fmla="*/ 1875 h 9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93" h="9350">
                      <a:moveTo>
                        <a:pt x="7701" y="1194"/>
                      </a:moveTo>
                      <a:lnTo>
                        <a:pt x="7631" y="1205"/>
                      </a:lnTo>
                      <a:lnTo>
                        <a:pt x="7564" y="1130"/>
                      </a:lnTo>
                      <a:lnTo>
                        <a:pt x="7560" y="1209"/>
                      </a:lnTo>
                      <a:lnTo>
                        <a:pt x="7587" y="1205"/>
                      </a:lnTo>
                      <a:lnTo>
                        <a:pt x="7621" y="1239"/>
                      </a:lnTo>
                      <a:lnTo>
                        <a:pt x="7612" y="1308"/>
                      </a:lnTo>
                      <a:lnTo>
                        <a:pt x="7548" y="1272"/>
                      </a:lnTo>
                      <a:lnTo>
                        <a:pt x="7533" y="1385"/>
                      </a:lnTo>
                      <a:lnTo>
                        <a:pt x="7478" y="1492"/>
                      </a:lnTo>
                      <a:lnTo>
                        <a:pt x="7284" y="1589"/>
                      </a:lnTo>
                      <a:lnTo>
                        <a:pt x="7254" y="1626"/>
                      </a:lnTo>
                      <a:lnTo>
                        <a:pt x="7271" y="1590"/>
                      </a:lnTo>
                      <a:lnTo>
                        <a:pt x="7244" y="1531"/>
                      </a:lnTo>
                      <a:lnTo>
                        <a:pt x="7282" y="1567"/>
                      </a:lnTo>
                      <a:lnTo>
                        <a:pt x="7464" y="1463"/>
                      </a:lnTo>
                      <a:lnTo>
                        <a:pt x="7499" y="1346"/>
                      </a:lnTo>
                      <a:lnTo>
                        <a:pt x="7491" y="1257"/>
                      </a:lnTo>
                      <a:lnTo>
                        <a:pt x="7428" y="1206"/>
                      </a:lnTo>
                      <a:lnTo>
                        <a:pt x="7480" y="1156"/>
                      </a:lnTo>
                      <a:lnTo>
                        <a:pt x="7452" y="1081"/>
                      </a:lnTo>
                      <a:lnTo>
                        <a:pt x="7330" y="1075"/>
                      </a:lnTo>
                      <a:lnTo>
                        <a:pt x="7345" y="1022"/>
                      </a:lnTo>
                      <a:lnTo>
                        <a:pt x="7252" y="949"/>
                      </a:lnTo>
                      <a:lnTo>
                        <a:pt x="7148" y="915"/>
                      </a:lnTo>
                      <a:lnTo>
                        <a:pt x="7061" y="918"/>
                      </a:lnTo>
                      <a:lnTo>
                        <a:pt x="7088" y="881"/>
                      </a:lnTo>
                      <a:lnTo>
                        <a:pt x="7067" y="829"/>
                      </a:lnTo>
                      <a:lnTo>
                        <a:pt x="7181" y="868"/>
                      </a:lnTo>
                      <a:lnTo>
                        <a:pt x="7304" y="880"/>
                      </a:lnTo>
                      <a:lnTo>
                        <a:pt x="7438" y="915"/>
                      </a:lnTo>
                      <a:lnTo>
                        <a:pt x="7511" y="874"/>
                      </a:lnTo>
                      <a:lnTo>
                        <a:pt x="7570" y="863"/>
                      </a:lnTo>
                      <a:lnTo>
                        <a:pt x="7690" y="746"/>
                      </a:lnTo>
                      <a:lnTo>
                        <a:pt x="7793" y="723"/>
                      </a:lnTo>
                      <a:lnTo>
                        <a:pt x="7772" y="587"/>
                      </a:lnTo>
                      <a:lnTo>
                        <a:pt x="7722" y="597"/>
                      </a:lnTo>
                      <a:lnTo>
                        <a:pt x="7704" y="525"/>
                      </a:lnTo>
                      <a:lnTo>
                        <a:pt x="7617" y="515"/>
                      </a:lnTo>
                      <a:lnTo>
                        <a:pt x="7548" y="556"/>
                      </a:lnTo>
                      <a:lnTo>
                        <a:pt x="7501" y="519"/>
                      </a:lnTo>
                      <a:lnTo>
                        <a:pt x="7581" y="482"/>
                      </a:lnTo>
                      <a:lnTo>
                        <a:pt x="7584" y="449"/>
                      </a:lnTo>
                      <a:lnTo>
                        <a:pt x="7524" y="440"/>
                      </a:lnTo>
                      <a:lnTo>
                        <a:pt x="7476" y="360"/>
                      </a:lnTo>
                      <a:lnTo>
                        <a:pt x="7474" y="413"/>
                      </a:lnTo>
                      <a:lnTo>
                        <a:pt x="7420" y="460"/>
                      </a:lnTo>
                      <a:lnTo>
                        <a:pt x="7400" y="361"/>
                      </a:lnTo>
                      <a:lnTo>
                        <a:pt x="7326" y="388"/>
                      </a:lnTo>
                      <a:lnTo>
                        <a:pt x="7303" y="409"/>
                      </a:lnTo>
                      <a:lnTo>
                        <a:pt x="7260" y="379"/>
                      </a:lnTo>
                      <a:lnTo>
                        <a:pt x="7296" y="325"/>
                      </a:lnTo>
                      <a:lnTo>
                        <a:pt x="7252" y="259"/>
                      </a:lnTo>
                      <a:lnTo>
                        <a:pt x="7202" y="266"/>
                      </a:lnTo>
                      <a:lnTo>
                        <a:pt x="7125" y="207"/>
                      </a:lnTo>
                      <a:lnTo>
                        <a:pt x="7123" y="301"/>
                      </a:lnTo>
                      <a:lnTo>
                        <a:pt x="7076" y="321"/>
                      </a:lnTo>
                      <a:lnTo>
                        <a:pt x="7008" y="507"/>
                      </a:lnTo>
                      <a:lnTo>
                        <a:pt x="7069" y="596"/>
                      </a:lnTo>
                      <a:lnTo>
                        <a:pt x="7014" y="585"/>
                      </a:lnTo>
                      <a:lnTo>
                        <a:pt x="6933" y="802"/>
                      </a:lnTo>
                      <a:lnTo>
                        <a:pt x="6909" y="919"/>
                      </a:lnTo>
                      <a:lnTo>
                        <a:pt x="6840" y="941"/>
                      </a:lnTo>
                      <a:lnTo>
                        <a:pt x="6764" y="968"/>
                      </a:lnTo>
                      <a:lnTo>
                        <a:pt x="6758" y="951"/>
                      </a:lnTo>
                      <a:lnTo>
                        <a:pt x="6885" y="910"/>
                      </a:lnTo>
                      <a:lnTo>
                        <a:pt x="6940" y="701"/>
                      </a:lnTo>
                      <a:lnTo>
                        <a:pt x="6945" y="587"/>
                      </a:lnTo>
                      <a:lnTo>
                        <a:pt x="6925" y="578"/>
                      </a:lnTo>
                      <a:lnTo>
                        <a:pt x="6875" y="615"/>
                      </a:lnTo>
                      <a:lnTo>
                        <a:pt x="6862" y="591"/>
                      </a:lnTo>
                      <a:lnTo>
                        <a:pt x="6934" y="521"/>
                      </a:lnTo>
                      <a:lnTo>
                        <a:pt x="6967" y="378"/>
                      </a:lnTo>
                      <a:lnTo>
                        <a:pt x="6923" y="389"/>
                      </a:lnTo>
                      <a:lnTo>
                        <a:pt x="6794" y="456"/>
                      </a:lnTo>
                      <a:lnTo>
                        <a:pt x="6814" y="415"/>
                      </a:lnTo>
                      <a:lnTo>
                        <a:pt x="6883" y="365"/>
                      </a:lnTo>
                      <a:lnTo>
                        <a:pt x="6896" y="335"/>
                      </a:lnTo>
                      <a:lnTo>
                        <a:pt x="6840" y="276"/>
                      </a:lnTo>
                      <a:lnTo>
                        <a:pt x="6925" y="292"/>
                      </a:lnTo>
                      <a:lnTo>
                        <a:pt x="7035" y="181"/>
                      </a:lnTo>
                      <a:lnTo>
                        <a:pt x="7025" y="102"/>
                      </a:lnTo>
                      <a:lnTo>
                        <a:pt x="6924" y="139"/>
                      </a:lnTo>
                      <a:lnTo>
                        <a:pt x="6968" y="72"/>
                      </a:lnTo>
                      <a:lnTo>
                        <a:pt x="6893" y="0"/>
                      </a:lnTo>
                      <a:lnTo>
                        <a:pt x="6861" y="63"/>
                      </a:lnTo>
                      <a:lnTo>
                        <a:pt x="6851" y="93"/>
                      </a:lnTo>
                      <a:lnTo>
                        <a:pt x="6779" y="4"/>
                      </a:lnTo>
                      <a:lnTo>
                        <a:pt x="6754" y="71"/>
                      </a:lnTo>
                      <a:lnTo>
                        <a:pt x="6784" y="115"/>
                      </a:lnTo>
                      <a:lnTo>
                        <a:pt x="6745" y="135"/>
                      </a:lnTo>
                      <a:lnTo>
                        <a:pt x="6728" y="210"/>
                      </a:lnTo>
                      <a:lnTo>
                        <a:pt x="6756" y="244"/>
                      </a:lnTo>
                      <a:lnTo>
                        <a:pt x="6713" y="304"/>
                      </a:lnTo>
                      <a:lnTo>
                        <a:pt x="6696" y="331"/>
                      </a:lnTo>
                      <a:lnTo>
                        <a:pt x="6640" y="344"/>
                      </a:lnTo>
                      <a:lnTo>
                        <a:pt x="6627" y="408"/>
                      </a:lnTo>
                      <a:lnTo>
                        <a:pt x="6670" y="457"/>
                      </a:lnTo>
                      <a:lnTo>
                        <a:pt x="6658" y="500"/>
                      </a:lnTo>
                      <a:lnTo>
                        <a:pt x="6631" y="461"/>
                      </a:lnTo>
                      <a:lnTo>
                        <a:pt x="6582" y="600"/>
                      </a:lnTo>
                      <a:lnTo>
                        <a:pt x="6512" y="644"/>
                      </a:lnTo>
                      <a:lnTo>
                        <a:pt x="6466" y="642"/>
                      </a:lnTo>
                      <a:lnTo>
                        <a:pt x="6504" y="425"/>
                      </a:lnTo>
                      <a:lnTo>
                        <a:pt x="6417" y="449"/>
                      </a:lnTo>
                      <a:lnTo>
                        <a:pt x="6446" y="376"/>
                      </a:lnTo>
                      <a:lnTo>
                        <a:pt x="6496" y="346"/>
                      </a:lnTo>
                      <a:lnTo>
                        <a:pt x="6503" y="303"/>
                      </a:lnTo>
                      <a:lnTo>
                        <a:pt x="6472" y="249"/>
                      </a:lnTo>
                      <a:lnTo>
                        <a:pt x="6479" y="170"/>
                      </a:lnTo>
                      <a:lnTo>
                        <a:pt x="6422" y="220"/>
                      </a:lnTo>
                      <a:lnTo>
                        <a:pt x="6406" y="294"/>
                      </a:lnTo>
                      <a:lnTo>
                        <a:pt x="6324" y="368"/>
                      </a:lnTo>
                      <a:lnTo>
                        <a:pt x="6278" y="497"/>
                      </a:lnTo>
                      <a:lnTo>
                        <a:pt x="6083" y="741"/>
                      </a:lnTo>
                      <a:lnTo>
                        <a:pt x="6081" y="788"/>
                      </a:lnTo>
                      <a:lnTo>
                        <a:pt x="6138" y="784"/>
                      </a:lnTo>
                      <a:lnTo>
                        <a:pt x="6062" y="878"/>
                      </a:lnTo>
                      <a:lnTo>
                        <a:pt x="6028" y="935"/>
                      </a:lnTo>
                      <a:lnTo>
                        <a:pt x="5988" y="925"/>
                      </a:lnTo>
                      <a:lnTo>
                        <a:pt x="5968" y="835"/>
                      </a:lnTo>
                      <a:lnTo>
                        <a:pt x="6014" y="762"/>
                      </a:lnTo>
                      <a:lnTo>
                        <a:pt x="6067" y="499"/>
                      </a:lnTo>
                      <a:lnTo>
                        <a:pt x="6222" y="278"/>
                      </a:lnTo>
                      <a:lnTo>
                        <a:pt x="6209" y="223"/>
                      </a:lnTo>
                      <a:lnTo>
                        <a:pt x="6132" y="256"/>
                      </a:lnTo>
                      <a:lnTo>
                        <a:pt x="6083" y="310"/>
                      </a:lnTo>
                      <a:lnTo>
                        <a:pt x="6052" y="230"/>
                      </a:lnTo>
                      <a:lnTo>
                        <a:pt x="6012" y="220"/>
                      </a:lnTo>
                      <a:lnTo>
                        <a:pt x="5992" y="138"/>
                      </a:lnTo>
                      <a:lnTo>
                        <a:pt x="5968" y="145"/>
                      </a:lnTo>
                      <a:lnTo>
                        <a:pt x="5949" y="235"/>
                      </a:lnTo>
                      <a:lnTo>
                        <a:pt x="5915" y="165"/>
                      </a:lnTo>
                      <a:lnTo>
                        <a:pt x="5888" y="152"/>
                      </a:lnTo>
                      <a:lnTo>
                        <a:pt x="5876" y="262"/>
                      </a:lnTo>
                      <a:lnTo>
                        <a:pt x="5896" y="315"/>
                      </a:lnTo>
                      <a:lnTo>
                        <a:pt x="5867" y="332"/>
                      </a:lnTo>
                      <a:lnTo>
                        <a:pt x="5779" y="256"/>
                      </a:lnTo>
                      <a:lnTo>
                        <a:pt x="5753" y="276"/>
                      </a:lnTo>
                      <a:lnTo>
                        <a:pt x="5753" y="343"/>
                      </a:lnTo>
                      <a:lnTo>
                        <a:pt x="5843" y="359"/>
                      </a:lnTo>
                      <a:lnTo>
                        <a:pt x="5880" y="418"/>
                      </a:lnTo>
                      <a:lnTo>
                        <a:pt x="5865" y="464"/>
                      </a:lnTo>
                      <a:lnTo>
                        <a:pt x="5794" y="425"/>
                      </a:lnTo>
                      <a:lnTo>
                        <a:pt x="5755" y="551"/>
                      </a:lnTo>
                      <a:lnTo>
                        <a:pt x="5806" y="601"/>
                      </a:lnTo>
                      <a:lnTo>
                        <a:pt x="5772" y="642"/>
                      </a:lnTo>
                      <a:lnTo>
                        <a:pt x="5702" y="595"/>
                      </a:lnTo>
                      <a:lnTo>
                        <a:pt x="5658" y="599"/>
                      </a:lnTo>
                      <a:lnTo>
                        <a:pt x="5580" y="706"/>
                      </a:lnTo>
                      <a:lnTo>
                        <a:pt x="5547" y="720"/>
                      </a:lnTo>
                      <a:lnTo>
                        <a:pt x="5540" y="763"/>
                      </a:lnTo>
                      <a:lnTo>
                        <a:pt x="5521" y="819"/>
                      </a:lnTo>
                      <a:lnTo>
                        <a:pt x="5461" y="806"/>
                      </a:lnTo>
                      <a:lnTo>
                        <a:pt x="5448" y="890"/>
                      </a:lnTo>
                      <a:lnTo>
                        <a:pt x="5501" y="906"/>
                      </a:lnTo>
                      <a:lnTo>
                        <a:pt x="5456" y="959"/>
                      </a:lnTo>
                      <a:lnTo>
                        <a:pt x="5477" y="1068"/>
                      </a:lnTo>
                      <a:lnTo>
                        <a:pt x="5427" y="1086"/>
                      </a:lnTo>
                      <a:lnTo>
                        <a:pt x="5373" y="1000"/>
                      </a:lnTo>
                      <a:lnTo>
                        <a:pt x="5426" y="937"/>
                      </a:lnTo>
                      <a:lnTo>
                        <a:pt x="5342" y="940"/>
                      </a:lnTo>
                      <a:lnTo>
                        <a:pt x="5381" y="873"/>
                      </a:lnTo>
                      <a:lnTo>
                        <a:pt x="5245" y="849"/>
                      </a:lnTo>
                      <a:lnTo>
                        <a:pt x="5222" y="829"/>
                      </a:lnTo>
                      <a:lnTo>
                        <a:pt x="5198" y="859"/>
                      </a:lnTo>
                      <a:lnTo>
                        <a:pt x="5232" y="921"/>
                      </a:lnTo>
                      <a:lnTo>
                        <a:pt x="5155" y="909"/>
                      </a:lnTo>
                      <a:lnTo>
                        <a:pt x="5160" y="773"/>
                      </a:lnTo>
                      <a:lnTo>
                        <a:pt x="5077" y="751"/>
                      </a:lnTo>
                      <a:lnTo>
                        <a:pt x="5031" y="847"/>
                      </a:lnTo>
                      <a:lnTo>
                        <a:pt x="5044" y="877"/>
                      </a:lnTo>
                      <a:lnTo>
                        <a:pt x="4994" y="858"/>
                      </a:lnTo>
                      <a:lnTo>
                        <a:pt x="4988" y="808"/>
                      </a:lnTo>
                      <a:lnTo>
                        <a:pt x="4941" y="752"/>
                      </a:lnTo>
                      <a:lnTo>
                        <a:pt x="4934" y="821"/>
                      </a:lnTo>
                      <a:lnTo>
                        <a:pt x="4894" y="795"/>
                      </a:lnTo>
                      <a:lnTo>
                        <a:pt x="4841" y="812"/>
                      </a:lnTo>
                      <a:lnTo>
                        <a:pt x="4872" y="861"/>
                      </a:lnTo>
                      <a:lnTo>
                        <a:pt x="4944" y="838"/>
                      </a:lnTo>
                      <a:lnTo>
                        <a:pt x="4942" y="911"/>
                      </a:lnTo>
                      <a:lnTo>
                        <a:pt x="5005" y="977"/>
                      </a:lnTo>
                      <a:lnTo>
                        <a:pt x="5039" y="907"/>
                      </a:lnTo>
                      <a:lnTo>
                        <a:pt x="5106" y="952"/>
                      </a:lnTo>
                      <a:lnTo>
                        <a:pt x="5066" y="989"/>
                      </a:lnTo>
                      <a:lnTo>
                        <a:pt x="5110" y="1048"/>
                      </a:lnTo>
                      <a:lnTo>
                        <a:pt x="5070" y="1105"/>
                      </a:lnTo>
                      <a:lnTo>
                        <a:pt x="5085" y="1258"/>
                      </a:lnTo>
                      <a:lnTo>
                        <a:pt x="5024" y="1199"/>
                      </a:lnTo>
                      <a:lnTo>
                        <a:pt x="4994" y="1130"/>
                      </a:lnTo>
                      <a:lnTo>
                        <a:pt x="4948" y="1123"/>
                      </a:lnTo>
                      <a:lnTo>
                        <a:pt x="4913" y="1040"/>
                      </a:lnTo>
                      <a:lnTo>
                        <a:pt x="4863" y="1008"/>
                      </a:lnTo>
                      <a:lnTo>
                        <a:pt x="4839" y="1055"/>
                      </a:lnTo>
                      <a:lnTo>
                        <a:pt x="4904" y="1117"/>
                      </a:lnTo>
                      <a:lnTo>
                        <a:pt x="4837" y="1111"/>
                      </a:lnTo>
                      <a:lnTo>
                        <a:pt x="4818" y="1201"/>
                      </a:lnTo>
                      <a:lnTo>
                        <a:pt x="4751" y="1165"/>
                      </a:lnTo>
                      <a:lnTo>
                        <a:pt x="4787" y="1088"/>
                      </a:lnTo>
                      <a:lnTo>
                        <a:pt x="4754" y="1072"/>
                      </a:lnTo>
                      <a:lnTo>
                        <a:pt x="4714" y="1115"/>
                      </a:lnTo>
                      <a:lnTo>
                        <a:pt x="4705" y="1205"/>
                      </a:lnTo>
                      <a:lnTo>
                        <a:pt x="4639" y="1249"/>
                      </a:lnTo>
                      <a:lnTo>
                        <a:pt x="4652" y="1361"/>
                      </a:lnTo>
                      <a:lnTo>
                        <a:pt x="4707" y="1407"/>
                      </a:lnTo>
                      <a:lnTo>
                        <a:pt x="4683" y="1450"/>
                      </a:lnTo>
                      <a:lnTo>
                        <a:pt x="4643" y="1398"/>
                      </a:lnTo>
                      <a:lnTo>
                        <a:pt x="4613" y="1408"/>
                      </a:lnTo>
                      <a:lnTo>
                        <a:pt x="4591" y="1518"/>
                      </a:lnTo>
                      <a:lnTo>
                        <a:pt x="4512" y="1602"/>
                      </a:lnTo>
                      <a:lnTo>
                        <a:pt x="4512" y="1569"/>
                      </a:lnTo>
                      <a:lnTo>
                        <a:pt x="4573" y="1448"/>
                      </a:lnTo>
                      <a:lnTo>
                        <a:pt x="4573" y="1369"/>
                      </a:lnTo>
                      <a:lnTo>
                        <a:pt x="4535" y="1287"/>
                      </a:lnTo>
                      <a:lnTo>
                        <a:pt x="4568" y="1203"/>
                      </a:lnTo>
                      <a:lnTo>
                        <a:pt x="4573" y="1074"/>
                      </a:lnTo>
                      <a:lnTo>
                        <a:pt x="4548" y="1101"/>
                      </a:lnTo>
                      <a:lnTo>
                        <a:pt x="4497" y="1131"/>
                      </a:lnTo>
                      <a:lnTo>
                        <a:pt x="4494" y="1188"/>
                      </a:lnTo>
                      <a:lnTo>
                        <a:pt x="4448" y="1224"/>
                      </a:lnTo>
                      <a:lnTo>
                        <a:pt x="4429" y="1400"/>
                      </a:lnTo>
                      <a:lnTo>
                        <a:pt x="4374" y="1506"/>
                      </a:lnTo>
                      <a:lnTo>
                        <a:pt x="4373" y="1321"/>
                      </a:lnTo>
                      <a:lnTo>
                        <a:pt x="4349" y="1274"/>
                      </a:lnTo>
                      <a:lnTo>
                        <a:pt x="4368" y="1214"/>
                      </a:lnTo>
                      <a:lnTo>
                        <a:pt x="4321" y="1215"/>
                      </a:lnTo>
                      <a:lnTo>
                        <a:pt x="4305" y="1245"/>
                      </a:lnTo>
                      <a:lnTo>
                        <a:pt x="4239" y="1242"/>
                      </a:lnTo>
                      <a:lnTo>
                        <a:pt x="4166" y="1366"/>
                      </a:lnTo>
                      <a:lnTo>
                        <a:pt x="4210" y="1408"/>
                      </a:lnTo>
                      <a:lnTo>
                        <a:pt x="4194" y="1482"/>
                      </a:lnTo>
                      <a:lnTo>
                        <a:pt x="4234" y="1531"/>
                      </a:lnTo>
                      <a:lnTo>
                        <a:pt x="4268" y="1534"/>
                      </a:lnTo>
                      <a:lnTo>
                        <a:pt x="4363" y="1663"/>
                      </a:lnTo>
                      <a:lnTo>
                        <a:pt x="4356" y="1706"/>
                      </a:lnTo>
                      <a:lnTo>
                        <a:pt x="4279" y="1673"/>
                      </a:lnTo>
                      <a:lnTo>
                        <a:pt x="4269" y="1611"/>
                      </a:lnTo>
                      <a:lnTo>
                        <a:pt x="4185" y="1579"/>
                      </a:lnTo>
                      <a:lnTo>
                        <a:pt x="4123" y="1433"/>
                      </a:lnTo>
                      <a:lnTo>
                        <a:pt x="4044" y="1434"/>
                      </a:lnTo>
                      <a:lnTo>
                        <a:pt x="4061" y="1476"/>
                      </a:lnTo>
                      <a:lnTo>
                        <a:pt x="4064" y="1533"/>
                      </a:lnTo>
                      <a:lnTo>
                        <a:pt x="4145" y="1582"/>
                      </a:lnTo>
                      <a:lnTo>
                        <a:pt x="4109" y="1625"/>
                      </a:lnTo>
                      <a:lnTo>
                        <a:pt x="4055" y="1586"/>
                      </a:lnTo>
                      <a:lnTo>
                        <a:pt x="4038" y="1642"/>
                      </a:lnTo>
                      <a:lnTo>
                        <a:pt x="4015" y="1583"/>
                      </a:lnTo>
                      <a:lnTo>
                        <a:pt x="3978" y="1573"/>
                      </a:lnTo>
                      <a:lnTo>
                        <a:pt x="3968" y="1606"/>
                      </a:lnTo>
                      <a:lnTo>
                        <a:pt x="3935" y="1587"/>
                      </a:lnTo>
                      <a:lnTo>
                        <a:pt x="3984" y="1507"/>
                      </a:lnTo>
                      <a:lnTo>
                        <a:pt x="3937" y="1457"/>
                      </a:lnTo>
                      <a:lnTo>
                        <a:pt x="3882" y="1614"/>
                      </a:lnTo>
                      <a:lnTo>
                        <a:pt x="3892" y="1707"/>
                      </a:lnTo>
                      <a:lnTo>
                        <a:pt x="3914" y="1743"/>
                      </a:lnTo>
                      <a:lnTo>
                        <a:pt x="3747" y="1835"/>
                      </a:lnTo>
                      <a:lnTo>
                        <a:pt x="3721" y="1894"/>
                      </a:lnTo>
                      <a:lnTo>
                        <a:pt x="3618" y="1948"/>
                      </a:lnTo>
                      <a:lnTo>
                        <a:pt x="3625" y="1989"/>
                      </a:lnTo>
                      <a:lnTo>
                        <a:pt x="3556" y="2009"/>
                      </a:lnTo>
                      <a:lnTo>
                        <a:pt x="3524" y="2109"/>
                      </a:lnTo>
                      <a:lnTo>
                        <a:pt x="3421" y="2236"/>
                      </a:lnTo>
                      <a:lnTo>
                        <a:pt x="3424" y="2278"/>
                      </a:lnTo>
                      <a:lnTo>
                        <a:pt x="3501" y="2305"/>
                      </a:lnTo>
                      <a:lnTo>
                        <a:pt x="3515" y="2245"/>
                      </a:lnTo>
                      <a:lnTo>
                        <a:pt x="3561" y="2247"/>
                      </a:lnTo>
                      <a:lnTo>
                        <a:pt x="3578" y="2304"/>
                      </a:lnTo>
                      <a:lnTo>
                        <a:pt x="3618" y="2317"/>
                      </a:lnTo>
                      <a:lnTo>
                        <a:pt x="3707" y="2226"/>
                      </a:lnTo>
                      <a:lnTo>
                        <a:pt x="3741" y="2233"/>
                      </a:lnTo>
                      <a:lnTo>
                        <a:pt x="3715" y="2289"/>
                      </a:lnTo>
                      <a:lnTo>
                        <a:pt x="3759" y="2308"/>
                      </a:lnTo>
                      <a:lnTo>
                        <a:pt x="3725" y="2355"/>
                      </a:lnTo>
                      <a:lnTo>
                        <a:pt x="3659" y="2396"/>
                      </a:lnTo>
                      <a:lnTo>
                        <a:pt x="3693" y="2455"/>
                      </a:lnTo>
                      <a:lnTo>
                        <a:pt x="3636" y="2455"/>
                      </a:lnTo>
                      <a:lnTo>
                        <a:pt x="3593" y="2356"/>
                      </a:lnTo>
                      <a:lnTo>
                        <a:pt x="3539" y="2397"/>
                      </a:lnTo>
                      <a:lnTo>
                        <a:pt x="3479" y="2361"/>
                      </a:lnTo>
                      <a:lnTo>
                        <a:pt x="3375" y="2405"/>
                      </a:lnTo>
                      <a:lnTo>
                        <a:pt x="3330" y="2459"/>
                      </a:lnTo>
                      <a:lnTo>
                        <a:pt x="3386" y="2488"/>
                      </a:lnTo>
                      <a:lnTo>
                        <a:pt x="3417" y="2541"/>
                      </a:lnTo>
                      <a:lnTo>
                        <a:pt x="3374" y="2561"/>
                      </a:lnTo>
                      <a:lnTo>
                        <a:pt x="3414" y="2617"/>
                      </a:lnTo>
                      <a:lnTo>
                        <a:pt x="3391" y="2640"/>
                      </a:lnTo>
                      <a:lnTo>
                        <a:pt x="3345" y="2641"/>
                      </a:lnTo>
                      <a:lnTo>
                        <a:pt x="3332" y="2682"/>
                      </a:lnTo>
                      <a:lnTo>
                        <a:pt x="3421" y="2657"/>
                      </a:lnTo>
                      <a:lnTo>
                        <a:pt x="3439" y="2687"/>
                      </a:lnTo>
                      <a:lnTo>
                        <a:pt x="3419" y="2714"/>
                      </a:lnTo>
                      <a:lnTo>
                        <a:pt x="3362" y="2694"/>
                      </a:lnTo>
                      <a:lnTo>
                        <a:pt x="3335" y="2747"/>
                      </a:lnTo>
                      <a:lnTo>
                        <a:pt x="3329" y="2701"/>
                      </a:lnTo>
                      <a:lnTo>
                        <a:pt x="3298" y="2655"/>
                      </a:lnTo>
                      <a:lnTo>
                        <a:pt x="3281" y="2582"/>
                      </a:lnTo>
                      <a:lnTo>
                        <a:pt x="3294" y="2549"/>
                      </a:lnTo>
                      <a:lnTo>
                        <a:pt x="3264" y="2549"/>
                      </a:lnTo>
                      <a:lnTo>
                        <a:pt x="3228" y="2653"/>
                      </a:lnTo>
                      <a:lnTo>
                        <a:pt x="3171" y="2676"/>
                      </a:lnTo>
                      <a:lnTo>
                        <a:pt x="3142" y="2736"/>
                      </a:lnTo>
                      <a:lnTo>
                        <a:pt x="3100" y="2803"/>
                      </a:lnTo>
                      <a:lnTo>
                        <a:pt x="3127" y="2832"/>
                      </a:lnTo>
                      <a:lnTo>
                        <a:pt x="3164" y="2855"/>
                      </a:lnTo>
                      <a:lnTo>
                        <a:pt x="3124" y="2889"/>
                      </a:lnTo>
                      <a:lnTo>
                        <a:pt x="3160" y="2911"/>
                      </a:lnTo>
                      <a:lnTo>
                        <a:pt x="3111" y="2972"/>
                      </a:lnTo>
                      <a:lnTo>
                        <a:pt x="3048" y="3009"/>
                      </a:lnTo>
                      <a:lnTo>
                        <a:pt x="3069" y="3038"/>
                      </a:lnTo>
                      <a:lnTo>
                        <a:pt x="3135" y="3031"/>
                      </a:lnTo>
                      <a:lnTo>
                        <a:pt x="3205" y="2998"/>
                      </a:lnTo>
                      <a:lnTo>
                        <a:pt x="3151" y="3058"/>
                      </a:lnTo>
                      <a:lnTo>
                        <a:pt x="3173" y="3094"/>
                      </a:lnTo>
                      <a:lnTo>
                        <a:pt x="3126" y="3114"/>
                      </a:lnTo>
                      <a:lnTo>
                        <a:pt x="3079" y="3078"/>
                      </a:lnTo>
                      <a:lnTo>
                        <a:pt x="3042" y="3098"/>
                      </a:lnTo>
                      <a:lnTo>
                        <a:pt x="3025" y="3073"/>
                      </a:lnTo>
                      <a:lnTo>
                        <a:pt x="2982" y="3063"/>
                      </a:lnTo>
                      <a:lnTo>
                        <a:pt x="2957" y="2997"/>
                      </a:lnTo>
                      <a:lnTo>
                        <a:pt x="2885" y="3077"/>
                      </a:lnTo>
                      <a:lnTo>
                        <a:pt x="2866" y="3176"/>
                      </a:lnTo>
                      <a:lnTo>
                        <a:pt x="2896" y="3193"/>
                      </a:lnTo>
                      <a:lnTo>
                        <a:pt x="2914" y="3249"/>
                      </a:lnTo>
                      <a:lnTo>
                        <a:pt x="2966" y="3215"/>
                      </a:lnTo>
                      <a:lnTo>
                        <a:pt x="2994" y="3255"/>
                      </a:lnTo>
                      <a:lnTo>
                        <a:pt x="3053" y="3251"/>
                      </a:lnTo>
                      <a:lnTo>
                        <a:pt x="3108" y="3303"/>
                      </a:lnTo>
                      <a:lnTo>
                        <a:pt x="3058" y="3363"/>
                      </a:lnTo>
                      <a:lnTo>
                        <a:pt x="2991" y="3301"/>
                      </a:lnTo>
                      <a:lnTo>
                        <a:pt x="2927" y="3326"/>
                      </a:lnTo>
                      <a:lnTo>
                        <a:pt x="2838" y="3332"/>
                      </a:lnTo>
                      <a:lnTo>
                        <a:pt x="2818" y="3356"/>
                      </a:lnTo>
                      <a:lnTo>
                        <a:pt x="2775" y="3370"/>
                      </a:lnTo>
                      <a:lnTo>
                        <a:pt x="2762" y="3456"/>
                      </a:lnTo>
                      <a:lnTo>
                        <a:pt x="2719" y="3454"/>
                      </a:lnTo>
                      <a:lnTo>
                        <a:pt x="2682" y="3494"/>
                      </a:lnTo>
                      <a:lnTo>
                        <a:pt x="2635" y="3477"/>
                      </a:lnTo>
                      <a:lnTo>
                        <a:pt x="2620" y="3517"/>
                      </a:lnTo>
                      <a:lnTo>
                        <a:pt x="2560" y="3505"/>
                      </a:lnTo>
                      <a:lnTo>
                        <a:pt x="2550" y="3535"/>
                      </a:lnTo>
                      <a:lnTo>
                        <a:pt x="2583" y="3574"/>
                      </a:lnTo>
                      <a:lnTo>
                        <a:pt x="2630" y="3600"/>
                      </a:lnTo>
                      <a:lnTo>
                        <a:pt x="2551" y="3611"/>
                      </a:lnTo>
                      <a:lnTo>
                        <a:pt x="2544" y="3648"/>
                      </a:lnTo>
                      <a:lnTo>
                        <a:pt x="2567" y="3677"/>
                      </a:lnTo>
                      <a:lnTo>
                        <a:pt x="2551" y="3707"/>
                      </a:lnTo>
                      <a:lnTo>
                        <a:pt x="2497" y="3684"/>
                      </a:lnTo>
                      <a:lnTo>
                        <a:pt x="2475" y="3711"/>
                      </a:lnTo>
                      <a:lnTo>
                        <a:pt x="2539" y="3737"/>
                      </a:lnTo>
                      <a:lnTo>
                        <a:pt x="2442" y="3741"/>
                      </a:lnTo>
                      <a:lnTo>
                        <a:pt x="2438" y="3785"/>
                      </a:lnTo>
                      <a:lnTo>
                        <a:pt x="2545" y="3797"/>
                      </a:lnTo>
                      <a:lnTo>
                        <a:pt x="2526" y="3857"/>
                      </a:lnTo>
                      <a:lnTo>
                        <a:pt x="2479" y="3850"/>
                      </a:lnTo>
                      <a:lnTo>
                        <a:pt x="2473" y="3910"/>
                      </a:lnTo>
                      <a:lnTo>
                        <a:pt x="2496" y="3923"/>
                      </a:lnTo>
                      <a:lnTo>
                        <a:pt x="2561" y="4029"/>
                      </a:lnTo>
                      <a:lnTo>
                        <a:pt x="2588" y="4002"/>
                      </a:lnTo>
                      <a:lnTo>
                        <a:pt x="2680" y="3992"/>
                      </a:lnTo>
                      <a:lnTo>
                        <a:pt x="2654" y="4041"/>
                      </a:lnTo>
                      <a:lnTo>
                        <a:pt x="2584" y="4075"/>
                      </a:lnTo>
                      <a:lnTo>
                        <a:pt x="2559" y="4126"/>
                      </a:lnTo>
                      <a:lnTo>
                        <a:pt x="2531" y="4062"/>
                      </a:lnTo>
                      <a:lnTo>
                        <a:pt x="2494" y="4016"/>
                      </a:lnTo>
                      <a:lnTo>
                        <a:pt x="2411" y="4036"/>
                      </a:lnTo>
                      <a:lnTo>
                        <a:pt x="2385" y="4038"/>
                      </a:lnTo>
                      <a:lnTo>
                        <a:pt x="2378" y="4130"/>
                      </a:lnTo>
                      <a:lnTo>
                        <a:pt x="2259" y="4178"/>
                      </a:lnTo>
                      <a:lnTo>
                        <a:pt x="2209" y="4132"/>
                      </a:lnTo>
                      <a:lnTo>
                        <a:pt x="2185" y="4191"/>
                      </a:lnTo>
                      <a:lnTo>
                        <a:pt x="2259" y="4205"/>
                      </a:lnTo>
                      <a:lnTo>
                        <a:pt x="2273" y="4247"/>
                      </a:lnTo>
                      <a:lnTo>
                        <a:pt x="2210" y="4282"/>
                      </a:lnTo>
                      <a:lnTo>
                        <a:pt x="2240" y="4314"/>
                      </a:lnTo>
                      <a:lnTo>
                        <a:pt x="2302" y="4224"/>
                      </a:lnTo>
                      <a:lnTo>
                        <a:pt x="2376" y="4173"/>
                      </a:lnTo>
                      <a:lnTo>
                        <a:pt x="2372" y="4224"/>
                      </a:lnTo>
                      <a:lnTo>
                        <a:pt x="2429" y="4279"/>
                      </a:lnTo>
                      <a:lnTo>
                        <a:pt x="2414" y="4299"/>
                      </a:lnTo>
                      <a:lnTo>
                        <a:pt x="2329" y="4250"/>
                      </a:lnTo>
                      <a:lnTo>
                        <a:pt x="2307" y="4294"/>
                      </a:lnTo>
                      <a:lnTo>
                        <a:pt x="2333" y="4343"/>
                      </a:lnTo>
                      <a:lnTo>
                        <a:pt x="2273" y="4351"/>
                      </a:lnTo>
                      <a:lnTo>
                        <a:pt x="2254" y="4396"/>
                      </a:lnTo>
                      <a:lnTo>
                        <a:pt x="2315" y="4430"/>
                      </a:lnTo>
                      <a:lnTo>
                        <a:pt x="2302" y="4495"/>
                      </a:lnTo>
                      <a:lnTo>
                        <a:pt x="2266" y="4503"/>
                      </a:lnTo>
                      <a:lnTo>
                        <a:pt x="2248" y="4436"/>
                      </a:lnTo>
                      <a:lnTo>
                        <a:pt x="2204" y="4451"/>
                      </a:lnTo>
                      <a:lnTo>
                        <a:pt x="2215" y="4517"/>
                      </a:lnTo>
                      <a:lnTo>
                        <a:pt x="2272" y="4549"/>
                      </a:lnTo>
                      <a:lnTo>
                        <a:pt x="2290" y="4653"/>
                      </a:lnTo>
                      <a:lnTo>
                        <a:pt x="2290" y="4653"/>
                      </a:lnTo>
                      <a:lnTo>
                        <a:pt x="2296" y="4675"/>
                      </a:lnTo>
                      <a:lnTo>
                        <a:pt x="2296" y="4675"/>
                      </a:lnTo>
                      <a:lnTo>
                        <a:pt x="2297" y="4681"/>
                      </a:lnTo>
                      <a:lnTo>
                        <a:pt x="2297" y="4681"/>
                      </a:lnTo>
                      <a:lnTo>
                        <a:pt x="2287" y="4675"/>
                      </a:lnTo>
                      <a:lnTo>
                        <a:pt x="2287" y="4675"/>
                      </a:lnTo>
                      <a:lnTo>
                        <a:pt x="2227" y="4632"/>
                      </a:lnTo>
                      <a:lnTo>
                        <a:pt x="2206" y="4612"/>
                      </a:lnTo>
                      <a:lnTo>
                        <a:pt x="2202" y="4550"/>
                      </a:lnTo>
                      <a:lnTo>
                        <a:pt x="2179" y="4540"/>
                      </a:lnTo>
                      <a:lnTo>
                        <a:pt x="2166" y="4590"/>
                      </a:lnTo>
                      <a:lnTo>
                        <a:pt x="2186" y="4627"/>
                      </a:lnTo>
                      <a:lnTo>
                        <a:pt x="2150" y="4640"/>
                      </a:lnTo>
                      <a:lnTo>
                        <a:pt x="2150" y="4640"/>
                      </a:lnTo>
                      <a:lnTo>
                        <a:pt x="2122" y="4675"/>
                      </a:lnTo>
                      <a:lnTo>
                        <a:pt x="2122" y="4675"/>
                      </a:lnTo>
                      <a:lnTo>
                        <a:pt x="2104" y="4697"/>
                      </a:lnTo>
                      <a:lnTo>
                        <a:pt x="2084" y="4747"/>
                      </a:lnTo>
                      <a:lnTo>
                        <a:pt x="2121" y="4763"/>
                      </a:lnTo>
                      <a:lnTo>
                        <a:pt x="2161" y="4686"/>
                      </a:lnTo>
                      <a:lnTo>
                        <a:pt x="2161" y="4686"/>
                      </a:lnTo>
                      <a:lnTo>
                        <a:pt x="2181" y="4675"/>
                      </a:lnTo>
                      <a:lnTo>
                        <a:pt x="2181" y="4675"/>
                      </a:lnTo>
                      <a:lnTo>
                        <a:pt x="2190" y="4669"/>
                      </a:lnTo>
                      <a:lnTo>
                        <a:pt x="2190" y="4669"/>
                      </a:lnTo>
                      <a:lnTo>
                        <a:pt x="2191" y="4675"/>
                      </a:lnTo>
                      <a:lnTo>
                        <a:pt x="2191" y="4675"/>
                      </a:lnTo>
                      <a:lnTo>
                        <a:pt x="2201" y="4776"/>
                      </a:lnTo>
                      <a:lnTo>
                        <a:pt x="2244" y="4748"/>
                      </a:lnTo>
                      <a:lnTo>
                        <a:pt x="2287" y="4692"/>
                      </a:lnTo>
                      <a:lnTo>
                        <a:pt x="2300" y="4715"/>
                      </a:lnTo>
                      <a:lnTo>
                        <a:pt x="2274" y="4752"/>
                      </a:lnTo>
                      <a:lnTo>
                        <a:pt x="2218" y="4782"/>
                      </a:lnTo>
                      <a:lnTo>
                        <a:pt x="2234" y="4798"/>
                      </a:lnTo>
                      <a:lnTo>
                        <a:pt x="2195" y="4865"/>
                      </a:lnTo>
                      <a:lnTo>
                        <a:pt x="2159" y="4835"/>
                      </a:lnTo>
                      <a:lnTo>
                        <a:pt x="2141" y="4763"/>
                      </a:lnTo>
                      <a:lnTo>
                        <a:pt x="2115" y="4790"/>
                      </a:lnTo>
                      <a:lnTo>
                        <a:pt x="2098" y="4823"/>
                      </a:lnTo>
                      <a:lnTo>
                        <a:pt x="2035" y="4840"/>
                      </a:lnTo>
                      <a:lnTo>
                        <a:pt x="1993" y="4890"/>
                      </a:lnTo>
                      <a:lnTo>
                        <a:pt x="2003" y="4963"/>
                      </a:lnTo>
                      <a:lnTo>
                        <a:pt x="1950" y="4987"/>
                      </a:lnTo>
                      <a:lnTo>
                        <a:pt x="1917" y="4985"/>
                      </a:lnTo>
                      <a:lnTo>
                        <a:pt x="1880" y="5060"/>
                      </a:lnTo>
                      <a:lnTo>
                        <a:pt x="1891" y="5080"/>
                      </a:lnTo>
                      <a:lnTo>
                        <a:pt x="1920" y="5077"/>
                      </a:lnTo>
                      <a:lnTo>
                        <a:pt x="1984" y="5024"/>
                      </a:lnTo>
                      <a:lnTo>
                        <a:pt x="2010" y="5052"/>
                      </a:lnTo>
                      <a:lnTo>
                        <a:pt x="1945" y="5113"/>
                      </a:lnTo>
                      <a:lnTo>
                        <a:pt x="1915" y="5127"/>
                      </a:lnTo>
                      <a:lnTo>
                        <a:pt x="1921" y="5183"/>
                      </a:lnTo>
                      <a:lnTo>
                        <a:pt x="1942" y="5226"/>
                      </a:lnTo>
                      <a:lnTo>
                        <a:pt x="1929" y="5236"/>
                      </a:lnTo>
                      <a:lnTo>
                        <a:pt x="1852" y="5211"/>
                      </a:lnTo>
                      <a:lnTo>
                        <a:pt x="1845" y="5236"/>
                      </a:lnTo>
                      <a:lnTo>
                        <a:pt x="1896" y="5286"/>
                      </a:lnTo>
                      <a:lnTo>
                        <a:pt x="1852" y="5290"/>
                      </a:lnTo>
                      <a:lnTo>
                        <a:pt x="1795" y="5234"/>
                      </a:lnTo>
                      <a:lnTo>
                        <a:pt x="1769" y="5214"/>
                      </a:lnTo>
                      <a:lnTo>
                        <a:pt x="1713" y="5278"/>
                      </a:lnTo>
                      <a:lnTo>
                        <a:pt x="1699" y="5321"/>
                      </a:lnTo>
                      <a:lnTo>
                        <a:pt x="1649" y="5319"/>
                      </a:lnTo>
                      <a:lnTo>
                        <a:pt x="1610" y="5448"/>
                      </a:lnTo>
                      <a:lnTo>
                        <a:pt x="1551" y="5471"/>
                      </a:lnTo>
                      <a:lnTo>
                        <a:pt x="1531" y="5528"/>
                      </a:lnTo>
                      <a:lnTo>
                        <a:pt x="1555" y="5555"/>
                      </a:lnTo>
                      <a:lnTo>
                        <a:pt x="1459" y="5578"/>
                      </a:lnTo>
                      <a:lnTo>
                        <a:pt x="1465" y="5618"/>
                      </a:lnTo>
                      <a:lnTo>
                        <a:pt x="1542" y="5634"/>
                      </a:lnTo>
                      <a:lnTo>
                        <a:pt x="1467" y="5702"/>
                      </a:lnTo>
                      <a:lnTo>
                        <a:pt x="1400" y="5715"/>
                      </a:lnTo>
                      <a:lnTo>
                        <a:pt x="1401" y="5815"/>
                      </a:lnTo>
                      <a:lnTo>
                        <a:pt x="1431" y="5825"/>
                      </a:lnTo>
                      <a:lnTo>
                        <a:pt x="1493" y="5784"/>
                      </a:lnTo>
                      <a:lnTo>
                        <a:pt x="1461" y="5858"/>
                      </a:lnTo>
                      <a:lnTo>
                        <a:pt x="1519" y="5951"/>
                      </a:lnTo>
                      <a:lnTo>
                        <a:pt x="1621" y="5906"/>
                      </a:lnTo>
                      <a:lnTo>
                        <a:pt x="1701" y="5792"/>
                      </a:lnTo>
                      <a:lnTo>
                        <a:pt x="1867" y="5734"/>
                      </a:lnTo>
                      <a:lnTo>
                        <a:pt x="1867" y="5734"/>
                      </a:lnTo>
                      <a:lnTo>
                        <a:pt x="1861" y="5701"/>
                      </a:lnTo>
                      <a:lnTo>
                        <a:pt x="1634" y="5749"/>
                      </a:lnTo>
                      <a:lnTo>
                        <a:pt x="1644" y="5735"/>
                      </a:lnTo>
                      <a:lnTo>
                        <a:pt x="1859" y="5684"/>
                      </a:lnTo>
                      <a:lnTo>
                        <a:pt x="1887" y="5635"/>
                      </a:lnTo>
                      <a:lnTo>
                        <a:pt x="1940" y="5624"/>
                      </a:lnTo>
                      <a:lnTo>
                        <a:pt x="1944" y="5637"/>
                      </a:lnTo>
                      <a:lnTo>
                        <a:pt x="1897" y="5652"/>
                      </a:lnTo>
                      <a:lnTo>
                        <a:pt x="1922" y="5666"/>
                      </a:lnTo>
                      <a:lnTo>
                        <a:pt x="1921" y="5696"/>
                      </a:lnTo>
                      <a:lnTo>
                        <a:pt x="1891" y="5732"/>
                      </a:lnTo>
                      <a:lnTo>
                        <a:pt x="1967" y="5734"/>
                      </a:lnTo>
                      <a:lnTo>
                        <a:pt x="1959" y="5783"/>
                      </a:lnTo>
                      <a:lnTo>
                        <a:pt x="1872" y="5815"/>
                      </a:lnTo>
                      <a:lnTo>
                        <a:pt x="1910" y="5758"/>
                      </a:lnTo>
                      <a:lnTo>
                        <a:pt x="1737" y="5842"/>
                      </a:lnTo>
                      <a:lnTo>
                        <a:pt x="1675" y="5906"/>
                      </a:lnTo>
                      <a:lnTo>
                        <a:pt x="1718" y="5962"/>
                      </a:lnTo>
                      <a:lnTo>
                        <a:pt x="1676" y="5998"/>
                      </a:lnTo>
                      <a:lnTo>
                        <a:pt x="1552" y="5996"/>
                      </a:lnTo>
                      <a:lnTo>
                        <a:pt x="1532" y="6026"/>
                      </a:lnTo>
                      <a:lnTo>
                        <a:pt x="1567" y="6069"/>
                      </a:lnTo>
                      <a:lnTo>
                        <a:pt x="1493" y="6076"/>
                      </a:lnTo>
                      <a:lnTo>
                        <a:pt x="1482" y="6036"/>
                      </a:lnTo>
                      <a:lnTo>
                        <a:pt x="1499" y="5967"/>
                      </a:lnTo>
                      <a:lnTo>
                        <a:pt x="1424" y="5885"/>
                      </a:lnTo>
                      <a:lnTo>
                        <a:pt x="1275" y="5953"/>
                      </a:lnTo>
                      <a:lnTo>
                        <a:pt x="1293" y="6002"/>
                      </a:lnTo>
                      <a:lnTo>
                        <a:pt x="1323" y="6055"/>
                      </a:lnTo>
                      <a:lnTo>
                        <a:pt x="1247" y="6085"/>
                      </a:lnTo>
                      <a:lnTo>
                        <a:pt x="1219" y="6016"/>
                      </a:lnTo>
                      <a:lnTo>
                        <a:pt x="1162" y="6036"/>
                      </a:lnTo>
                      <a:lnTo>
                        <a:pt x="1093" y="6041"/>
                      </a:lnTo>
                      <a:lnTo>
                        <a:pt x="1031" y="6133"/>
                      </a:lnTo>
                      <a:lnTo>
                        <a:pt x="984" y="6200"/>
                      </a:lnTo>
                      <a:lnTo>
                        <a:pt x="961" y="6178"/>
                      </a:lnTo>
                      <a:lnTo>
                        <a:pt x="917" y="6168"/>
                      </a:lnTo>
                      <a:lnTo>
                        <a:pt x="914" y="6208"/>
                      </a:lnTo>
                      <a:lnTo>
                        <a:pt x="868" y="6205"/>
                      </a:lnTo>
                      <a:lnTo>
                        <a:pt x="821" y="6239"/>
                      </a:lnTo>
                      <a:lnTo>
                        <a:pt x="755" y="6259"/>
                      </a:lnTo>
                      <a:lnTo>
                        <a:pt x="746" y="6323"/>
                      </a:lnTo>
                      <a:lnTo>
                        <a:pt x="792" y="6345"/>
                      </a:lnTo>
                      <a:lnTo>
                        <a:pt x="845" y="6305"/>
                      </a:lnTo>
                      <a:lnTo>
                        <a:pt x="909" y="6361"/>
                      </a:lnTo>
                      <a:lnTo>
                        <a:pt x="826" y="6394"/>
                      </a:lnTo>
                      <a:lnTo>
                        <a:pt x="809" y="6372"/>
                      </a:lnTo>
                      <a:lnTo>
                        <a:pt x="770" y="6415"/>
                      </a:lnTo>
                      <a:lnTo>
                        <a:pt x="726" y="6388"/>
                      </a:lnTo>
                      <a:lnTo>
                        <a:pt x="672" y="6343"/>
                      </a:lnTo>
                      <a:lnTo>
                        <a:pt x="583" y="6403"/>
                      </a:lnTo>
                      <a:lnTo>
                        <a:pt x="590" y="6453"/>
                      </a:lnTo>
                      <a:lnTo>
                        <a:pt x="647" y="6469"/>
                      </a:lnTo>
                      <a:lnTo>
                        <a:pt x="591" y="6527"/>
                      </a:lnTo>
                      <a:lnTo>
                        <a:pt x="664" y="6522"/>
                      </a:lnTo>
                      <a:lnTo>
                        <a:pt x="717" y="6509"/>
                      </a:lnTo>
                      <a:lnTo>
                        <a:pt x="817" y="6541"/>
                      </a:lnTo>
                      <a:lnTo>
                        <a:pt x="728" y="6584"/>
                      </a:lnTo>
                      <a:lnTo>
                        <a:pt x="728" y="6615"/>
                      </a:lnTo>
                      <a:lnTo>
                        <a:pt x="811" y="6627"/>
                      </a:lnTo>
                      <a:lnTo>
                        <a:pt x="803" y="6667"/>
                      </a:lnTo>
                      <a:lnTo>
                        <a:pt x="756" y="6680"/>
                      </a:lnTo>
                      <a:lnTo>
                        <a:pt x="691" y="6618"/>
                      </a:lnTo>
                      <a:lnTo>
                        <a:pt x="665" y="6635"/>
                      </a:lnTo>
                      <a:lnTo>
                        <a:pt x="609" y="6602"/>
                      </a:lnTo>
                      <a:lnTo>
                        <a:pt x="558" y="6622"/>
                      </a:lnTo>
                      <a:lnTo>
                        <a:pt x="518" y="6627"/>
                      </a:lnTo>
                      <a:lnTo>
                        <a:pt x="472" y="6654"/>
                      </a:lnTo>
                      <a:lnTo>
                        <a:pt x="456" y="6684"/>
                      </a:lnTo>
                      <a:lnTo>
                        <a:pt x="479" y="6703"/>
                      </a:lnTo>
                      <a:lnTo>
                        <a:pt x="515" y="6666"/>
                      </a:lnTo>
                      <a:lnTo>
                        <a:pt x="585" y="6703"/>
                      </a:lnTo>
                      <a:lnTo>
                        <a:pt x="593" y="6758"/>
                      </a:lnTo>
                      <a:lnTo>
                        <a:pt x="717" y="6771"/>
                      </a:lnTo>
                      <a:lnTo>
                        <a:pt x="703" y="6807"/>
                      </a:lnTo>
                      <a:lnTo>
                        <a:pt x="616" y="6808"/>
                      </a:lnTo>
                      <a:lnTo>
                        <a:pt x="584" y="6924"/>
                      </a:lnTo>
                      <a:lnTo>
                        <a:pt x="547" y="6924"/>
                      </a:lnTo>
                      <a:lnTo>
                        <a:pt x="570" y="6785"/>
                      </a:lnTo>
                      <a:lnTo>
                        <a:pt x="526" y="6736"/>
                      </a:lnTo>
                      <a:lnTo>
                        <a:pt x="466" y="6746"/>
                      </a:lnTo>
                      <a:lnTo>
                        <a:pt x="460" y="6833"/>
                      </a:lnTo>
                      <a:lnTo>
                        <a:pt x="480" y="6872"/>
                      </a:lnTo>
                      <a:lnTo>
                        <a:pt x="457" y="6889"/>
                      </a:lnTo>
                      <a:lnTo>
                        <a:pt x="404" y="6783"/>
                      </a:lnTo>
                      <a:lnTo>
                        <a:pt x="330" y="6831"/>
                      </a:lnTo>
                      <a:lnTo>
                        <a:pt x="304" y="6901"/>
                      </a:lnTo>
                      <a:lnTo>
                        <a:pt x="351" y="6923"/>
                      </a:lnTo>
                      <a:lnTo>
                        <a:pt x="365" y="6950"/>
                      </a:lnTo>
                      <a:lnTo>
                        <a:pt x="324" y="6977"/>
                      </a:lnTo>
                      <a:lnTo>
                        <a:pt x="381" y="7009"/>
                      </a:lnTo>
                      <a:lnTo>
                        <a:pt x="316" y="7027"/>
                      </a:lnTo>
                      <a:lnTo>
                        <a:pt x="222" y="7037"/>
                      </a:lnTo>
                      <a:lnTo>
                        <a:pt x="202" y="7064"/>
                      </a:lnTo>
                      <a:lnTo>
                        <a:pt x="252" y="7077"/>
                      </a:lnTo>
                      <a:lnTo>
                        <a:pt x="419" y="7052"/>
                      </a:lnTo>
                      <a:lnTo>
                        <a:pt x="419" y="7078"/>
                      </a:lnTo>
                      <a:lnTo>
                        <a:pt x="376" y="7123"/>
                      </a:lnTo>
                      <a:lnTo>
                        <a:pt x="292" y="7082"/>
                      </a:lnTo>
                      <a:lnTo>
                        <a:pt x="220" y="7107"/>
                      </a:lnTo>
                      <a:lnTo>
                        <a:pt x="210" y="7147"/>
                      </a:lnTo>
                      <a:lnTo>
                        <a:pt x="170" y="7124"/>
                      </a:lnTo>
                      <a:lnTo>
                        <a:pt x="126" y="7078"/>
                      </a:lnTo>
                      <a:lnTo>
                        <a:pt x="86" y="7118"/>
                      </a:lnTo>
                      <a:lnTo>
                        <a:pt x="66" y="7118"/>
                      </a:lnTo>
                      <a:lnTo>
                        <a:pt x="74" y="7165"/>
                      </a:lnTo>
                      <a:lnTo>
                        <a:pt x="0" y="7175"/>
                      </a:lnTo>
                      <a:lnTo>
                        <a:pt x="104" y="7237"/>
                      </a:lnTo>
                      <a:lnTo>
                        <a:pt x="77" y="7264"/>
                      </a:lnTo>
                      <a:lnTo>
                        <a:pt x="172" y="7326"/>
                      </a:lnTo>
                      <a:lnTo>
                        <a:pt x="125" y="7337"/>
                      </a:lnTo>
                      <a:lnTo>
                        <a:pt x="108" y="7380"/>
                      </a:lnTo>
                      <a:lnTo>
                        <a:pt x="142" y="7387"/>
                      </a:lnTo>
                      <a:lnTo>
                        <a:pt x="9" y="7450"/>
                      </a:lnTo>
                      <a:lnTo>
                        <a:pt x="86" y="7480"/>
                      </a:lnTo>
                      <a:lnTo>
                        <a:pt x="39" y="7504"/>
                      </a:lnTo>
                      <a:lnTo>
                        <a:pt x="64" y="7543"/>
                      </a:lnTo>
                      <a:lnTo>
                        <a:pt x="134" y="7569"/>
                      </a:lnTo>
                      <a:lnTo>
                        <a:pt x="243" y="7498"/>
                      </a:lnTo>
                      <a:lnTo>
                        <a:pt x="353" y="7504"/>
                      </a:lnTo>
                      <a:lnTo>
                        <a:pt x="409" y="7494"/>
                      </a:lnTo>
                      <a:lnTo>
                        <a:pt x="409" y="7440"/>
                      </a:lnTo>
                      <a:lnTo>
                        <a:pt x="485" y="7380"/>
                      </a:lnTo>
                      <a:lnTo>
                        <a:pt x="436" y="7453"/>
                      </a:lnTo>
                      <a:lnTo>
                        <a:pt x="436" y="7490"/>
                      </a:lnTo>
                      <a:lnTo>
                        <a:pt x="566" y="7489"/>
                      </a:lnTo>
                      <a:lnTo>
                        <a:pt x="590" y="7466"/>
                      </a:lnTo>
                      <a:lnTo>
                        <a:pt x="620" y="7501"/>
                      </a:lnTo>
                      <a:lnTo>
                        <a:pt x="669" y="7471"/>
                      </a:lnTo>
                      <a:lnTo>
                        <a:pt x="669" y="7355"/>
                      </a:lnTo>
                      <a:lnTo>
                        <a:pt x="787" y="7251"/>
                      </a:lnTo>
                      <a:lnTo>
                        <a:pt x="718" y="7354"/>
                      </a:lnTo>
                      <a:lnTo>
                        <a:pt x="719" y="7431"/>
                      </a:lnTo>
                      <a:lnTo>
                        <a:pt x="692" y="7478"/>
                      </a:lnTo>
                      <a:lnTo>
                        <a:pt x="792" y="7440"/>
                      </a:lnTo>
                      <a:lnTo>
                        <a:pt x="796" y="7494"/>
                      </a:lnTo>
                      <a:lnTo>
                        <a:pt x="606" y="7565"/>
                      </a:lnTo>
                      <a:lnTo>
                        <a:pt x="618" y="7607"/>
                      </a:lnTo>
                      <a:lnTo>
                        <a:pt x="674" y="7651"/>
                      </a:lnTo>
                      <a:lnTo>
                        <a:pt x="654" y="7697"/>
                      </a:lnTo>
                      <a:lnTo>
                        <a:pt x="614" y="7651"/>
                      </a:lnTo>
                      <a:lnTo>
                        <a:pt x="565" y="7691"/>
                      </a:lnTo>
                      <a:lnTo>
                        <a:pt x="581" y="7622"/>
                      </a:lnTo>
                      <a:lnTo>
                        <a:pt x="444" y="7536"/>
                      </a:lnTo>
                      <a:lnTo>
                        <a:pt x="377" y="7574"/>
                      </a:lnTo>
                      <a:lnTo>
                        <a:pt x="240" y="7545"/>
                      </a:lnTo>
                      <a:lnTo>
                        <a:pt x="161" y="7595"/>
                      </a:lnTo>
                      <a:lnTo>
                        <a:pt x="80" y="7576"/>
                      </a:lnTo>
                      <a:lnTo>
                        <a:pt x="30" y="7579"/>
                      </a:lnTo>
                      <a:lnTo>
                        <a:pt x="15" y="7636"/>
                      </a:lnTo>
                      <a:lnTo>
                        <a:pt x="51" y="7640"/>
                      </a:lnTo>
                      <a:lnTo>
                        <a:pt x="25" y="7673"/>
                      </a:lnTo>
                      <a:lnTo>
                        <a:pt x="82" y="7709"/>
                      </a:lnTo>
                      <a:lnTo>
                        <a:pt x="122" y="7689"/>
                      </a:lnTo>
                      <a:lnTo>
                        <a:pt x="148" y="7692"/>
                      </a:lnTo>
                      <a:lnTo>
                        <a:pt x="112" y="7739"/>
                      </a:lnTo>
                      <a:lnTo>
                        <a:pt x="152" y="7774"/>
                      </a:lnTo>
                      <a:lnTo>
                        <a:pt x="150" y="7814"/>
                      </a:lnTo>
                      <a:lnTo>
                        <a:pt x="219" y="7807"/>
                      </a:lnTo>
                      <a:lnTo>
                        <a:pt x="136" y="7851"/>
                      </a:lnTo>
                      <a:lnTo>
                        <a:pt x="143" y="7904"/>
                      </a:lnTo>
                      <a:lnTo>
                        <a:pt x="171" y="7920"/>
                      </a:lnTo>
                      <a:lnTo>
                        <a:pt x="260" y="7913"/>
                      </a:lnTo>
                      <a:lnTo>
                        <a:pt x="157" y="7980"/>
                      </a:lnTo>
                      <a:lnTo>
                        <a:pt x="111" y="7935"/>
                      </a:lnTo>
                      <a:lnTo>
                        <a:pt x="104" y="8001"/>
                      </a:lnTo>
                      <a:lnTo>
                        <a:pt x="50" y="7995"/>
                      </a:lnTo>
                      <a:lnTo>
                        <a:pt x="51" y="8024"/>
                      </a:lnTo>
                      <a:lnTo>
                        <a:pt x="112" y="8116"/>
                      </a:lnTo>
                      <a:lnTo>
                        <a:pt x="158" y="8083"/>
                      </a:lnTo>
                      <a:lnTo>
                        <a:pt x="229" y="8122"/>
                      </a:lnTo>
                      <a:lnTo>
                        <a:pt x="252" y="8092"/>
                      </a:lnTo>
                      <a:lnTo>
                        <a:pt x="341" y="8032"/>
                      </a:lnTo>
                      <a:lnTo>
                        <a:pt x="367" y="7938"/>
                      </a:lnTo>
                      <a:lnTo>
                        <a:pt x="457" y="7895"/>
                      </a:lnTo>
                      <a:lnTo>
                        <a:pt x="503" y="7845"/>
                      </a:lnTo>
                      <a:lnTo>
                        <a:pt x="493" y="7895"/>
                      </a:lnTo>
                      <a:lnTo>
                        <a:pt x="573" y="7867"/>
                      </a:lnTo>
                      <a:lnTo>
                        <a:pt x="613" y="7880"/>
                      </a:lnTo>
                      <a:lnTo>
                        <a:pt x="517" y="7924"/>
                      </a:lnTo>
                      <a:lnTo>
                        <a:pt x="502" y="8106"/>
                      </a:lnTo>
                      <a:lnTo>
                        <a:pt x="478" y="8074"/>
                      </a:lnTo>
                      <a:lnTo>
                        <a:pt x="487" y="7940"/>
                      </a:lnTo>
                      <a:lnTo>
                        <a:pt x="450" y="7952"/>
                      </a:lnTo>
                      <a:lnTo>
                        <a:pt x="444" y="7962"/>
                      </a:lnTo>
                      <a:lnTo>
                        <a:pt x="411" y="8037"/>
                      </a:lnTo>
                      <a:lnTo>
                        <a:pt x="352" y="8102"/>
                      </a:lnTo>
                      <a:lnTo>
                        <a:pt x="408" y="8101"/>
                      </a:lnTo>
                      <a:lnTo>
                        <a:pt x="399" y="8148"/>
                      </a:lnTo>
                      <a:lnTo>
                        <a:pt x="326" y="8174"/>
                      </a:lnTo>
                      <a:lnTo>
                        <a:pt x="290" y="8245"/>
                      </a:lnTo>
                      <a:lnTo>
                        <a:pt x="246" y="8305"/>
                      </a:lnTo>
                      <a:lnTo>
                        <a:pt x="261" y="8341"/>
                      </a:lnTo>
                      <a:lnTo>
                        <a:pt x="313" y="8301"/>
                      </a:lnTo>
                      <a:lnTo>
                        <a:pt x="343" y="8324"/>
                      </a:lnTo>
                      <a:lnTo>
                        <a:pt x="397" y="8284"/>
                      </a:lnTo>
                      <a:lnTo>
                        <a:pt x="414" y="8300"/>
                      </a:lnTo>
                      <a:lnTo>
                        <a:pt x="388" y="8360"/>
                      </a:lnTo>
                      <a:lnTo>
                        <a:pt x="388" y="8360"/>
                      </a:lnTo>
                      <a:lnTo>
                        <a:pt x="362" y="8344"/>
                      </a:lnTo>
                      <a:lnTo>
                        <a:pt x="347" y="8334"/>
                      </a:lnTo>
                      <a:lnTo>
                        <a:pt x="341" y="8333"/>
                      </a:lnTo>
                      <a:lnTo>
                        <a:pt x="340" y="8333"/>
                      </a:lnTo>
                      <a:lnTo>
                        <a:pt x="340" y="8334"/>
                      </a:lnTo>
                      <a:lnTo>
                        <a:pt x="340" y="8334"/>
                      </a:lnTo>
                      <a:lnTo>
                        <a:pt x="340" y="8336"/>
                      </a:lnTo>
                      <a:lnTo>
                        <a:pt x="339" y="8339"/>
                      </a:lnTo>
                      <a:lnTo>
                        <a:pt x="333" y="8346"/>
                      </a:lnTo>
                      <a:lnTo>
                        <a:pt x="326" y="8355"/>
                      </a:lnTo>
                      <a:lnTo>
                        <a:pt x="316" y="8365"/>
                      </a:lnTo>
                      <a:lnTo>
                        <a:pt x="297" y="8380"/>
                      </a:lnTo>
                      <a:lnTo>
                        <a:pt x="288" y="8387"/>
                      </a:lnTo>
                      <a:lnTo>
                        <a:pt x="282" y="8467"/>
                      </a:lnTo>
                      <a:lnTo>
                        <a:pt x="225" y="8441"/>
                      </a:lnTo>
                      <a:lnTo>
                        <a:pt x="182" y="8524"/>
                      </a:lnTo>
                      <a:lnTo>
                        <a:pt x="200" y="8551"/>
                      </a:lnTo>
                      <a:lnTo>
                        <a:pt x="203" y="8594"/>
                      </a:lnTo>
                      <a:lnTo>
                        <a:pt x="246" y="8620"/>
                      </a:lnTo>
                      <a:lnTo>
                        <a:pt x="255" y="8538"/>
                      </a:lnTo>
                      <a:lnTo>
                        <a:pt x="313" y="8577"/>
                      </a:lnTo>
                      <a:lnTo>
                        <a:pt x="352" y="8496"/>
                      </a:lnTo>
                      <a:lnTo>
                        <a:pt x="402" y="8525"/>
                      </a:lnTo>
                      <a:lnTo>
                        <a:pt x="402" y="8539"/>
                      </a:lnTo>
                      <a:lnTo>
                        <a:pt x="352" y="8579"/>
                      </a:lnTo>
                      <a:lnTo>
                        <a:pt x="343" y="8609"/>
                      </a:lnTo>
                      <a:lnTo>
                        <a:pt x="394" y="8632"/>
                      </a:lnTo>
                      <a:lnTo>
                        <a:pt x="370" y="8666"/>
                      </a:lnTo>
                      <a:lnTo>
                        <a:pt x="320" y="8679"/>
                      </a:lnTo>
                      <a:lnTo>
                        <a:pt x="288" y="8746"/>
                      </a:lnTo>
                      <a:lnTo>
                        <a:pt x="321" y="8808"/>
                      </a:lnTo>
                      <a:lnTo>
                        <a:pt x="472" y="8774"/>
                      </a:lnTo>
                      <a:lnTo>
                        <a:pt x="345" y="8828"/>
                      </a:lnTo>
                      <a:lnTo>
                        <a:pt x="349" y="8865"/>
                      </a:lnTo>
                      <a:lnTo>
                        <a:pt x="379" y="8901"/>
                      </a:lnTo>
                      <a:lnTo>
                        <a:pt x="285" y="8858"/>
                      </a:lnTo>
                      <a:lnTo>
                        <a:pt x="262" y="8892"/>
                      </a:lnTo>
                      <a:lnTo>
                        <a:pt x="202" y="8850"/>
                      </a:lnTo>
                      <a:lnTo>
                        <a:pt x="173" y="8943"/>
                      </a:lnTo>
                      <a:lnTo>
                        <a:pt x="143" y="8997"/>
                      </a:lnTo>
                      <a:lnTo>
                        <a:pt x="181" y="9026"/>
                      </a:lnTo>
                      <a:lnTo>
                        <a:pt x="201" y="9091"/>
                      </a:lnTo>
                      <a:lnTo>
                        <a:pt x="294" y="9101"/>
                      </a:lnTo>
                      <a:lnTo>
                        <a:pt x="423" y="9236"/>
                      </a:lnTo>
                      <a:lnTo>
                        <a:pt x="515" y="9222"/>
                      </a:lnTo>
                      <a:lnTo>
                        <a:pt x="499" y="9302"/>
                      </a:lnTo>
                      <a:lnTo>
                        <a:pt x="606" y="9321"/>
                      </a:lnTo>
                      <a:lnTo>
                        <a:pt x="710" y="9350"/>
                      </a:lnTo>
                      <a:lnTo>
                        <a:pt x="859" y="9339"/>
                      </a:lnTo>
                      <a:lnTo>
                        <a:pt x="879" y="9282"/>
                      </a:lnTo>
                      <a:lnTo>
                        <a:pt x="948" y="9274"/>
                      </a:lnTo>
                      <a:lnTo>
                        <a:pt x="1005" y="9224"/>
                      </a:lnTo>
                      <a:lnTo>
                        <a:pt x="1089" y="9204"/>
                      </a:lnTo>
                      <a:lnTo>
                        <a:pt x="1151" y="9107"/>
                      </a:lnTo>
                      <a:lnTo>
                        <a:pt x="1151" y="9107"/>
                      </a:lnTo>
                      <a:lnTo>
                        <a:pt x="1152" y="9098"/>
                      </a:lnTo>
                      <a:lnTo>
                        <a:pt x="1157" y="9078"/>
                      </a:lnTo>
                      <a:lnTo>
                        <a:pt x="1160" y="9066"/>
                      </a:lnTo>
                      <a:lnTo>
                        <a:pt x="1164" y="9056"/>
                      </a:lnTo>
                      <a:lnTo>
                        <a:pt x="1167" y="9048"/>
                      </a:lnTo>
                      <a:lnTo>
                        <a:pt x="1168" y="9046"/>
                      </a:lnTo>
                      <a:lnTo>
                        <a:pt x="1170" y="9043"/>
                      </a:lnTo>
                      <a:lnTo>
                        <a:pt x="1170" y="9043"/>
                      </a:lnTo>
                      <a:lnTo>
                        <a:pt x="1176" y="9040"/>
                      </a:lnTo>
                      <a:lnTo>
                        <a:pt x="1186" y="9038"/>
                      </a:lnTo>
                      <a:lnTo>
                        <a:pt x="1210" y="9032"/>
                      </a:lnTo>
                      <a:lnTo>
                        <a:pt x="1244" y="9026"/>
                      </a:lnTo>
                      <a:lnTo>
                        <a:pt x="1269" y="8995"/>
                      </a:lnTo>
                      <a:lnTo>
                        <a:pt x="1233" y="8967"/>
                      </a:lnTo>
                      <a:lnTo>
                        <a:pt x="1246" y="8946"/>
                      </a:lnTo>
                      <a:lnTo>
                        <a:pt x="1296" y="8952"/>
                      </a:lnTo>
                      <a:lnTo>
                        <a:pt x="1312" y="8886"/>
                      </a:lnTo>
                      <a:lnTo>
                        <a:pt x="1399" y="8828"/>
                      </a:lnTo>
                      <a:lnTo>
                        <a:pt x="1381" y="8749"/>
                      </a:lnTo>
                      <a:lnTo>
                        <a:pt x="1428" y="8795"/>
                      </a:lnTo>
                      <a:lnTo>
                        <a:pt x="1471" y="8772"/>
                      </a:lnTo>
                      <a:lnTo>
                        <a:pt x="1545" y="8780"/>
                      </a:lnTo>
                      <a:lnTo>
                        <a:pt x="1574" y="8747"/>
                      </a:lnTo>
                      <a:lnTo>
                        <a:pt x="1584" y="8665"/>
                      </a:lnTo>
                      <a:lnTo>
                        <a:pt x="1620" y="8661"/>
                      </a:lnTo>
                      <a:lnTo>
                        <a:pt x="1629" y="8578"/>
                      </a:lnTo>
                      <a:lnTo>
                        <a:pt x="1572" y="8532"/>
                      </a:lnTo>
                      <a:lnTo>
                        <a:pt x="1588" y="8448"/>
                      </a:lnTo>
                      <a:lnTo>
                        <a:pt x="1570" y="8383"/>
                      </a:lnTo>
                      <a:lnTo>
                        <a:pt x="1607" y="8379"/>
                      </a:lnTo>
                      <a:lnTo>
                        <a:pt x="1605" y="8405"/>
                      </a:lnTo>
                      <a:lnTo>
                        <a:pt x="1615" y="8428"/>
                      </a:lnTo>
                      <a:lnTo>
                        <a:pt x="1625" y="8492"/>
                      </a:lnTo>
                      <a:lnTo>
                        <a:pt x="1652" y="8472"/>
                      </a:lnTo>
                      <a:lnTo>
                        <a:pt x="1658" y="8435"/>
                      </a:lnTo>
                      <a:lnTo>
                        <a:pt x="1617" y="8312"/>
                      </a:lnTo>
                      <a:lnTo>
                        <a:pt x="1646" y="8266"/>
                      </a:lnTo>
                      <a:lnTo>
                        <a:pt x="1710" y="8255"/>
                      </a:lnTo>
                      <a:lnTo>
                        <a:pt x="1717" y="8328"/>
                      </a:lnTo>
                      <a:lnTo>
                        <a:pt x="1707" y="8395"/>
                      </a:lnTo>
                      <a:lnTo>
                        <a:pt x="1687" y="8345"/>
                      </a:lnTo>
                      <a:lnTo>
                        <a:pt x="1685" y="8438"/>
                      </a:lnTo>
                      <a:lnTo>
                        <a:pt x="1715" y="8504"/>
                      </a:lnTo>
                      <a:lnTo>
                        <a:pt x="1679" y="8627"/>
                      </a:lnTo>
                      <a:lnTo>
                        <a:pt x="1723" y="8653"/>
                      </a:lnTo>
                      <a:lnTo>
                        <a:pt x="1726" y="8677"/>
                      </a:lnTo>
                      <a:lnTo>
                        <a:pt x="1803" y="8689"/>
                      </a:lnTo>
                      <a:lnTo>
                        <a:pt x="1843" y="8735"/>
                      </a:lnTo>
                      <a:lnTo>
                        <a:pt x="1888" y="8745"/>
                      </a:lnTo>
                      <a:lnTo>
                        <a:pt x="1945" y="8844"/>
                      </a:lnTo>
                      <a:lnTo>
                        <a:pt x="1985" y="8817"/>
                      </a:lnTo>
                      <a:lnTo>
                        <a:pt x="1981" y="8790"/>
                      </a:lnTo>
                      <a:lnTo>
                        <a:pt x="2014" y="8760"/>
                      </a:lnTo>
                      <a:lnTo>
                        <a:pt x="1996" y="8648"/>
                      </a:lnTo>
                      <a:lnTo>
                        <a:pt x="1991" y="8515"/>
                      </a:lnTo>
                      <a:lnTo>
                        <a:pt x="2067" y="8395"/>
                      </a:lnTo>
                      <a:lnTo>
                        <a:pt x="2079" y="8308"/>
                      </a:lnTo>
                      <a:lnTo>
                        <a:pt x="2116" y="8288"/>
                      </a:lnTo>
                      <a:lnTo>
                        <a:pt x="2183" y="8248"/>
                      </a:lnTo>
                      <a:lnTo>
                        <a:pt x="2239" y="8171"/>
                      </a:lnTo>
                      <a:lnTo>
                        <a:pt x="2290" y="7921"/>
                      </a:lnTo>
                      <a:lnTo>
                        <a:pt x="2230" y="7557"/>
                      </a:lnTo>
                      <a:lnTo>
                        <a:pt x="2322" y="7503"/>
                      </a:lnTo>
                      <a:lnTo>
                        <a:pt x="2351" y="7383"/>
                      </a:lnTo>
                      <a:lnTo>
                        <a:pt x="2317" y="7281"/>
                      </a:lnTo>
                      <a:lnTo>
                        <a:pt x="2263" y="7247"/>
                      </a:lnTo>
                      <a:lnTo>
                        <a:pt x="2132" y="7079"/>
                      </a:lnTo>
                      <a:lnTo>
                        <a:pt x="2137" y="6953"/>
                      </a:lnTo>
                      <a:lnTo>
                        <a:pt x="2186" y="6801"/>
                      </a:lnTo>
                      <a:lnTo>
                        <a:pt x="2110" y="6460"/>
                      </a:lnTo>
                      <a:lnTo>
                        <a:pt x="2122" y="6366"/>
                      </a:lnTo>
                      <a:lnTo>
                        <a:pt x="2055" y="6277"/>
                      </a:lnTo>
                      <a:lnTo>
                        <a:pt x="2089" y="6094"/>
                      </a:lnTo>
                      <a:lnTo>
                        <a:pt x="2249" y="5639"/>
                      </a:lnTo>
                      <a:lnTo>
                        <a:pt x="2368" y="5581"/>
                      </a:lnTo>
                      <a:lnTo>
                        <a:pt x="2629" y="5642"/>
                      </a:lnTo>
                      <a:lnTo>
                        <a:pt x="2689" y="5611"/>
                      </a:lnTo>
                      <a:lnTo>
                        <a:pt x="2713" y="5448"/>
                      </a:lnTo>
                      <a:lnTo>
                        <a:pt x="2653" y="5376"/>
                      </a:lnTo>
                      <a:lnTo>
                        <a:pt x="2576" y="5313"/>
                      </a:lnTo>
                      <a:lnTo>
                        <a:pt x="2774" y="4704"/>
                      </a:lnTo>
                      <a:lnTo>
                        <a:pt x="2774" y="4704"/>
                      </a:lnTo>
                      <a:lnTo>
                        <a:pt x="2778" y="4675"/>
                      </a:lnTo>
                      <a:lnTo>
                        <a:pt x="2778" y="4675"/>
                      </a:lnTo>
                      <a:lnTo>
                        <a:pt x="2808" y="4452"/>
                      </a:lnTo>
                      <a:lnTo>
                        <a:pt x="2867" y="4338"/>
                      </a:lnTo>
                      <a:lnTo>
                        <a:pt x="2806" y="4186"/>
                      </a:lnTo>
                      <a:lnTo>
                        <a:pt x="2825" y="4110"/>
                      </a:lnTo>
                      <a:lnTo>
                        <a:pt x="2995" y="4128"/>
                      </a:lnTo>
                      <a:lnTo>
                        <a:pt x="3085" y="4104"/>
                      </a:lnTo>
                      <a:lnTo>
                        <a:pt x="3092" y="3885"/>
                      </a:lnTo>
                      <a:lnTo>
                        <a:pt x="3355" y="3467"/>
                      </a:lnTo>
                      <a:lnTo>
                        <a:pt x="3361" y="3324"/>
                      </a:lnTo>
                      <a:lnTo>
                        <a:pt x="3271" y="3262"/>
                      </a:lnTo>
                      <a:lnTo>
                        <a:pt x="3283" y="3160"/>
                      </a:lnTo>
                      <a:lnTo>
                        <a:pt x="3425" y="3082"/>
                      </a:lnTo>
                      <a:lnTo>
                        <a:pt x="3496" y="2773"/>
                      </a:lnTo>
                      <a:lnTo>
                        <a:pt x="3593" y="2728"/>
                      </a:lnTo>
                      <a:lnTo>
                        <a:pt x="3622" y="2678"/>
                      </a:lnTo>
                      <a:lnTo>
                        <a:pt x="3685" y="2631"/>
                      </a:lnTo>
                      <a:lnTo>
                        <a:pt x="3784" y="2657"/>
                      </a:lnTo>
                      <a:lnTo>
                        <a:pt x="3815" y="2687"/>
                      </a:lnTo>
                      <a:lnTo>
                        <a:pt x="3878" y="2646"/>
                      </a:lnTo>
                      <a:lnTo>
                        <a:pt x="3941" y="2250"/>
                      </a:lnTo>
                      <a:lnTo>
                        <a:pt x="4057" y="2204"/>
                      </a:lnTo>
                      <a:lnTo>
                        <a:pt x="4131" y="2276"/>
                      </a:lnTo>
                      <a:lnTo>
                        <a:pt x="4278" y="2277"/>
                      </a:lnTo>
                      <a:lnTo>
                        <a:pt x="4422" y="2373"/>
                      </a:lnTo>
                      <a:lnTo>
                        <a:pt x="4488" y="2348"/>
                      </a:lnTo>
                      <a:lnTo>
                        <a:pt x="4498" y="2308"/>
                      </a:lnTo>
                      <a:lnTo>
                        <a:pt x="4405" y="2269"/>
                      </a:lnTo>
                      <a:lnTo>
                        <a:pt x="4559" y="2062"/>
                      </a:lnTo>
                      <a:lnTo>
                        <a:pt x="4471" y="1897"/>
                      </a:lnTo>
                      <a:lnTo>
                        <a:pt x="4571" y="1893"/>
                      </a:lnTo>
                      <a:lnTo>
                        <a:pt x="4660" y="1833"/>
                      </a:lnTo>
                      <a:lnTo>
                        <a:pt x="4747" y="1888"/>
                      </a:lnTo>
                      <a:lnTo>
                        <a:pt x="4754" y="1865"/>
                      </a:lnTo>
                      <a:lnTo>
                        <a:pt x="4784" y="1878"/>
                      </a:lnTo>
                      <a:lnTo>
                        <a:pt x="4824" y="1835"/>
                      </a:lnTo>
                      <a:lnTo>
                        <a:pt x="4783" y="1756"/>
                      </a:lnTo>
                      <a:lnTo>
                        <a:pt x="4789" y="1682"/>
                      </a:lnTo>
                      <a:lnTo>
                        <a:pt x="4895" y="1654"/>
                      </a:lnTo>
                      <a:lnTo>
                        <a:pt x="4993" y="1747"/>
                      </a:lnTo>
                      <a:lnTo>
                        <a:pt x="5023" y="1843"/>
                      </a:lnTo>
                      <a:lnTo>
                        <a:pt x="5131" y="1998"/>
                      </a:lnTo>
                      <a:lnTo>
                        <a:pt x="5163" y="2120"/>
                      </a:lnTo>
                      <a:lnTo>
                        <a:pt x="5433" y="2227"/>
                      </a:lnTo>
                      <a:lnTo>
                        <a:pt x="5580" y="2216"/>
                      </a:lnTo>
                      <a:lnTo>
                        <a:pt x="5633" y="2102"/>
                      </a:lnTo>
                      <a:lnTo>
                        <a:pt x="5702" y="2072"/>
                      </a:lnTo>
                      <a:lnTo>
                        <a:pt x="5726" y="2161"/>
                      </a:lnTo>
                      <a:lnTo>
                        <a:pt x="5810" y="2155"/>
                      </a:lnTo>
                      <a:lnTo>
                        <a:pt x="5904" y="2263"/>
                      </a:lnTo>
                      <a:lnTo>
                        <a:pt x="5994" y="2253"/>
                      </a:lnTo>
                      <a:lnTo>
                        <a:pt x="6040" y="2082"/>
                      </a:lnTo>
                      <a:lnTo>
                        <a:pt x="6129" y="2035"/>
                      </a:lnTo>
                      <a:lnTo>
                        <a:pt x="6227" y="1835"/>
                      </a:lnTo>
                      <a:lnTo>
                        <a:pt x="6206" y="1657"/>
                      </a:lnTo>
                      <a:lnTo>
                        <a:pt x="6297" y="1552"/>
                      </a:lnTo>
                      <a:lnTo>
                        <a:pt x="6257" y="1420"/>
                      </a:lnTo>
                      <a:lnTo>
                        <a:pt x="6298" y="1260"/>
                      </a:lnTo>
                      <a:lnTo>
                        <a:pt x="6404" y="1173"/>
                      </a:lnTo>
                      <a:lnTo>
                        <a:pt x="6429" y="1057"/>
                      </a:lnTo>
                      <a:lnTo>
                        <a:pt x="6480" y="1046"/>
                      </a:lnTo>
                      <a:lnTo>
                        <a:pt x="6540" y="1095"/>
                      </a:lnTo>
                      <a:lnTo>
                        <a:pt x="6567" y="1068"/>
                      </a:lnTo>
                      <a:lnTo>
                        <a:pt x="6607" y="1085"/>
                      </a:lnTo>
                      <a:lnTo>
                        <a:pt x="6642" y="1005"/>
                      </a:lnTo>
                      <a:lnTo>
                        <a:pt x="6702" y="1015"/>
                      </a:lnTo>
                      <a:lnTo>
                        <a:pt x="6750" y="980"/>
                      </a:lnTo>
                      <a:lnTo>
                        <a:pt x="6863" y="1049"/>
                      </a:lnTo>
                      <a:lnTo>
                        <a:pt x="7011" y="1181"/>
                      </a:lnTo>
                      <a:lnTo>
                        <a:pt x="7177" y="1225"/>
                      </a:lnTo>
                      <a:lnTo>
                        <a:pt x="7220" y="1405"/>
                      </a:lnTo>
                      <a:lnTo>
                        <a:pt x="7088" y="1625"/>
                      </a:lnTo>
                      <a:lnTo>
                        <a:pt x="7076" y="1771"/>
                      </a:lnTo>
                      <a:lnTo>
                        <a:pt x="7003" y="1875"/>
                      </a:lnTo>
                      <a:lnTo>
                        <a:pt x="7021" y="1941"/>
                      </a:lnTo>
                      <a:lnTo>
                        <a:pt x="7064" y="1917"/>
                      </a:lnTo>
                      <a:lnTo>
                        <a:pt x="7169" y="1817"/>
                      </a:lnTo>
                      <a:lnTo>
                        <a:pt x="7253" y="1752"/>
                      </a:lnTo>
                      <a:lnTo>
                        <a:pt x="7291" y="1633"/>
                      </a:lnTo>
                      <a:lnTo>
                        <a:pt x="7287" y="1596"/>
                      </a:lnTo>
                      <a:lnTo>
                        <a:pt x="7467" y="1525"/>
                      </a:lnTo>
                      <a:lnTo>
                        <a:pt x="7546" y="1398"/>
                      </a:lnTo>
                      <a:lnTo>
                        <a:pt x="7690" y="1467"/>
                      </a:lnTo>
                      <a:lnTo>
                        <a:pt x="7730" y="1424"/>
                      </a:lnTo>
                      <a:lnTo>
                        <a:pt x="7724" y="1234"/>
                      </a:lnTo>
                      <a:lnTo>
                        <a:pt x="7701" y="119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5" name="Freeform 51"/>
                <p:cNvSpPr>
                  <a:spLocks/>
                </p:cNvSpPr>
                <p:nvPr/>
              </p:nvSpPr>
              <p:spPr bwMode="auto">
                <a:xfrm>
                  <a:off x="3267075" y="2740025"/>
                  <a:ext cx="26988" cy="57150"/>
                </a:xfrm>
                <a:custGeom>
                  <a:avLst/>
                  <a:gdLst>
                    <a:gd name="T0" fmla="*/ 70 w 85"/>
                    <a:gd name="T1" fmla="*/ 70 h 176"/>
                    <a:gd name="T2" fmla="*/ 33 w 85"/>
                    <a:gd name="T3" fmla="*/ 51 h 176"/>
                    <a:gd name="T4" fmla="*/ 57 w 85"/>
                    <a:gd name="T5" fmla="*/ 0 h 176"/>
                    <a:gd name="T6" fmla="*/ 23 w 85"/>
                    <a:gd name="T7" fmla="*/ 0 h 176"/>
                    <a:gd name="T8" fmla="*/ 0 w 85"/>
                    <a:gd name="T9" fmla="*/ 44 h 176"/>
                    <a:gd name="T10" fmla="*/ 8 w 85"/>
                    <a:gd name="T11" fmla="*/ 114 h 176"/>
                    <a:gd name="T12" fmla="*/ 55 w 85"/>
                    <a:gd name="T13" fmla="*/ 166 h 176"/>
                    <a:gd name="T14" fmla="*/ 78 w 85"/>
                    <a:gd name="T15" fmla="*/ 176 h 176"/>
                    <a:gd name="T16" fmla="*/ 58 w 85"/>
                    <a:gd name="T17" fmla="*/ 116 h 176"/>
                    <a:gd name="T18" fmla="*/ 85 w 85"/>
                    <a:gd name="T19" fmla="*/ 93 h 176"/>
                    <a:gd name="T20" fmla="*/ 70 w 85"/>
                    <a:gd name="T21" fmla="*/ 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76">
                      <a:moveTo>
                        <a:pt x="70" y="70"/>
                      </a:moveTo>
                      <a:lnTo>
                        <a:pt x="33" y="51"/>
                      </a:lnTo>
                      <a:lnTo>
                        <a:pt x="57" y="0"/>
                      </a:lnTo>
                      <a:lnTo>
                        <a:pt x="23" y="0"/>
                      </a:lnTo>
                      <a:lnTo>
                        <a:pt x="0" y="44"/>
                      </a:lnTo>
                      <a:lnTo>
                        <a:pt x="8" y="114"/>
                      </a:lnTo>
                      <a:lnTo>
                        <a:pt x="55" y="166"/>
                      </a:lnTo>
                      <a:lnTo>
                        <a:pt x="78" y="176"/>
                      </a:lnTo>
                      <a:lnTo>
                        <a:pt x="58" y="116"/>
                      </a:lnTo>
                      <a:lnTo>
                        <a:pt x="85" y="93"/>
                      </a:lnTo>
                      <a:lnTo>
                        <a:pt x="70" y="7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6" name="Freeform 52"/>
                <p:cNvSpPr>
                  <a:spLocks/>
                </p:cNvSpPr>
                <p:nvPr/>
              </p:nvSpPr>
              <p:spPr bwMode="auto">
                <a:xfrm>
                  <a:off x="3278188" y="2647950"/>
                  <a:ext cx="34925" cy="42863"/>
                </a:xfrm>
                <a:custGeom>
                  <a:avLst/>
                  <a:gdLst>
                    <a:gd name="T0" fmla="*/ 113 w 113"/>
                    <a:gd name="T1" fmla="*/ 0 h 134"/>
                    <a:gd name="T2" fmla="*/ 86 w 113"/>
                    <a:gd name="T3" fmla="*/ 0 h 134"/>
                    <a:gd name="T4" fmla="*/ 17 w 113"/>
                    <a:gd name="T5" fmla="*/ 32 h 134"/>
                    <a:gd name="T6" fmla="*/ 0 w 113"/>
                    <a:gd name="T7" fmla="*/ 81 h 134"/>
                    <a:gd name="T8" fmla="*/ 22 w 113"/>
                    <a:gd name="T9" fmla="*/ 134 h 134"/>
                    <a:gd name="T10" fmla="*/ 107 w 113"/>
                    <a:gd name="T11" fmla="*/ 61 h 134"/>
                    <a:gd name="T12" fmla="*/ 113 w 11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13" h="134">
                      <a:moveTo>
                        <a:pt x="113" y="0"/>
                      </a:moveTo>
                      <a:lnTo>
                        <a:pt x="86" y="0"/>
                      </a:lnTo>
                      <a:lnTo>
                        <a:pt x="17" y="32"/>
                      </a:lnTo>
                      <a:lnTo>
                        <a:pt x="0" y="81"/>
                      </a:lnTo>
                      <a:lnTo>
                        <a:pt x="22" y="134"/>
                      </a:lnTo>
                      <a:lnTo>
                        <a:pt x="107" y="61"/>
                      </a:lnTo>
                      <a:lnTo>
                        <a:pt x="113"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7" name="Freeform 53"/>
                <p:cNvSpPr>
                  <a:spLocks/>
                </p:cNvSpPr>
                <p:nvPr/>
              </p:nvSpPr>
              <p:spPr bwMode="auto">
                <a:xfrm>
                  <a:off x="3225800" y="2519363"/>
                  <a:ext cx="55563" cy="34925"/>
                </a:xfrm>
                <a:custGeom>
                  <a:avLst/>
                  <a:gdLst>
                    <a:gd name="T0" fmla="*/ 16 w 177"/>
                    <a:gd name="T1" fmla="*/ 59 h 112"/>
                    <a:gd name="T2" fmla="*/ 83 w 177"/>
                    <a:gd name="T3" fmla="*/ 112 h 112"/>
                    <a:gd name="T4" fmla="*/ 177 w 177"/>
                    <a:gd name="T5" fmla="*/ 78 h 112"/>
                    <a:gd name="T6" fmla="*/ 150 w 177"/>
                    <a:gd name="T7" fmla="*/ 54 h 112"/>
                    <a:gd name="T8" fmla="*/ 103 w 177"/>
                    <a:gd name="T9" fmla="*/ 49 h 112"/>
                    <a:gd name="T10" fmla="*/ 63 w 177"/>
                    <a:gd name="T11" fmla="*/ 5 h 112"/>
                    <a:gd name="T12" fmla="*/ 50 w 177"/>
                    <a:gd name="T13" fmla="*/ 25 h 112"/>
                    <a:gd name="T14" fmla="*/ 0 w 177"/>
                    <a:gd name="T15" fmla="*/ 0 h 112"/>
                    <a:gd name="T16" fmla="*/ 16 w 177"/>
                    <a:gd name="T17"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12">
                      <a:moveTo>
                        <a:pt x="16" y="59"/>
                      </a:moveTo>
                      <a:lnTo>
                        <a:pt x="83" y="112"/>
                      </a:lnTo>
                      <a:lnTo>
                        <a:pt x="177" y="78"/>
                      </a:lnTo>
                      <a:lnTo>
                        <a:pt x="150" y="54"/>
                      </a:lnTo>
                      <a:lnTo>
                        <a:pt x="103" y="49"/>
                      </a:lnTo>
                      <a:lnTo>
                        <a:pt x="63" y="5"/>
                      </a:lnTo>
                      <a:lnTo>
                        <a:pt x="50" y="25"/>
                      </a:lnTo>
                      <a:lnTo>
                        <a:pt x="0" y="0"/>
                      </a:lnTo>
                      <a:lnTo>
                        <a:pt x="16" y="5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8" name="Freeform 54"/>
                <p:cNvSpPr>
                  <a:spLocks/>
                </p:cNvSpPr>
                <p:nvPr/>
              </p:nvSpPr>
              <p:spPr bwMode="auto">
                <a:xfrm>
                  <a:off x="3997325" y="1274763"/>
                  <a:ext cx="25400" cy="47625"/>
                </a:xfrm>
                <a:custGeom>
                  <a:avLst/>
                  <a:gdLst>
                    <a:gd name="T0" fmla="*/ 81 w 81"/>
                    <a:gd name="T1" fmla="*/ 149 h 150"/>
                    <a:gd name="T2" fmla="*/ 60 w 81"/>
                    <a:gd name="T3" fmla="*/ 69 h 150"/>
                    <a:gd name="T4" fmla="*/ 0 w 81"/>
                    <a:gd name="T5" fmla="*/ 0 h 150"/>
                    <a:gd name="T6" fmla="*/ 3 w 81"/>
                    <a:gd name="T7" fmla="*/ 59 h 150"/>
                    <a:gd name="T8" fmla="*/ 34 w 81"/>
                    <a:gd name="T9" fmla="*/ 106 h 150"/>
                    <a:gd name="T10" fmla="*/ 28 w 81"/>
                    <a:gd name="T11" fmla="*/ 150 h 150"/>
                    <a:gd name="T12" fmla="*/ 81 w 81"/>
                    <a:gd name="T13" fmla="*/ 149 h 150"/>
                  </a:gdLst>
                  <a:ahLst/>
                  <a:cxnLst>
                    <a:cxn ang="0">
                      <a:pos x="T0" y="T1"/>
                    </a:cxn>
                    <a:cxn ang="0">
                      <a:pos x="T2" y="T3"/>
                    </a:cxn>
                    <a:cxn ang="0">
                      <a:pos x="T4" y="T5"/>
                    </a:cxn>
                    <a:cxn ang="0">
                      <a:pos x="T6" y="T7"/>
                    </a:cxn>
                    <a:cxn ang="0">
                      <a:pos x="T8" y="T9"/>
                    </a:cxn>
                    <a:cxn ang="0">
                      <a:pos x="T10" y="T11"/>
                    </a:cxn>
                    <a:cxn ang="0">
                      <a:pos x="T12" y="T13"/>
                    </a:cxn>
                  </a:cxnLst>
                  <a:rect l="0" t="0" r="r" b="b"/>
                  <a:pathLst>
                    <a:path w="81" h="150">
                      <a:moveTo>
                        <a:pt x="81" y="149"/>
                      </a:moveTo>
                      <a:lnTo>
                        <a:pt x="60" y="69"/>
                      </a:lnTo>
                      <a:lnTo>
                        <a:pt x="0" y="0"/>
                      </a:lnTo>
                      <a:lnTo>
                        <a:pt x="3" y="59"/>
                      </a:lnTo>
                      <a:lnTo>
                        <a:pt x="34" y="106"/>
                      </a:lnTo>
                      <a:lnTo>
                        <a:pt x="28" y="150"/>
                      </a:lnTo>
                      <a:lnTo>
                        <a:pt x="81" y="14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69" name="Freeform 55"/>
                <p:cNvSpPr>
                  <a:spLocks/>
                </p:cNvSpPr>
                <p:nvPr/>
              </p:nvSpPr>
              <p:spPr bwMode="auto">
                <a:xfrm>
                  <a:off x="3560763" y="1892300"/>
                  <a:ext cx="80963" cy="71438"/>
                </a:xfrm>
                <a:custGeom>
                  <a:avLst/>
                  <a:gdLst>
                    <a:gd name="T0" fmla="*/ 0 w 256"/>
                    <a:gd name="T1" fmla="*/ 174 h 223"/>
                    <a:gd name="T2" fmla="*/ 30 w 256"/>
                    <a:gd name="T3" fmla="*/ 223 h 223"/>
                    <a:gd name="T4" fmla="*/ 77 w 256"/>
                    <a:gd name="T5" fmla="*/ 216 h 223"/>
                    <a:gd name="T6" fmla="*/ 117 w 256"/>
                    <a:gd name="T7" fmla="*/ 169 h 223"/>
                    <a:gd name="T8" fmla="*/ 184 w 256"/>
                    <a:gd name="T9" fmla="*/ 175 h 223"/>
                    <a:gd name="T10" fmla="*/ 219 w 256"/>
                    <a:gd name="T11" fmla="*/ 131 h 223"/>
                    <a:gd name="T12" fmla="*/ 256 w 256"/>
                    <a:gd name="T13" fmla="*/ 128 h 223"/>
                    <a:gd name="T14" fmla="*/ 196 w 256"/>
                    <a:gd name="T15" fmla="*/ 99 h 223"/>
                    <a:gd name="T16" fmla="*/ 196 w 256"/>
                    <a:gd name="T17" fmla="*/ 76 h 223"/>
                    <a:gd name="T18" fmla="*/ 126 w 256"/>
                    <a:gd name="T19" fmla="*/ 79 h 223"/>
                    <a:gd name="T20" fmla="*/ 91 w 256"/>
                    <a:gd name="T21" fmla="*/ 0 h 223"/>
                    <a:gd name="T22" fmla="*/ 79 w 256"/>
                    <a:gd name="T23" fmla="*/ 40 h 223"/>
                    <a:gd name="T24" fmla="*/ 5 w 256"/>
                    <a:gd name="T25" fmla="*/ 53 h 223"/>
                    <a:gd name="T26" fmla="*/ 112 w 256"/>
                    <a:gd name="T27" fmla="*/ 86 h 223"/>
                    <a:gd name="T28" fmla="*/ 72 w 256"/>
                    <a:gd name="T29" fmla="*/ 97 h 223"/>
                    <a:gd name="T30" fmla="*/ 103 w 256"/>
                    <a:gd name="T31" fmla="*/ 149 h 223"/>
                    <a:gd name="T32" fmla="*/ 26 w 256"/>
                    <a:gd name="T33" fmla="*/ 134 h 223"/>
                    <a:gd name="T34" fmla="*/ 0 w 256"/>
                    <a:gd name="T35" fmla="*/ 1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23">
                      <a:moveTo>
                        <a:pt x="0" y="174"/>
                      </a:moveTo>
                      <a:lnTo>
                        <a:pt x="30" y="223"/>
                      </a:lnTo>
                      <a:lnTo>
                        <a:pt x="77" y="216"/>
                      </a:lnTo>
                      <a:lnTo>
                        <a:pt x="117" y="169"/>
                      </a:lnTo>
                      <a:lnTo>
                        <a:pt x="184" y="175"/>
                      </a:lnTo>
                      <a:lnTo>
                        <a:pt x="219" y="131"/>
                      </a:lnTo>
                      <a:lnTo>
                        <a:pt x="256" y="128"/>
                      </a:lnTo>
                      <a:lnTo>
                        <a:pt x="196" y="99"/>
                      </a:lnTo>
                      <a:lnTo>
                        <a:pt x="196" y="76"/>
                      </a:lnTo>
                      <a:lnTo>
                        <a:pt x="126" y="79"/>
                      </a:lnTo>
                      <a:lnTo>
                        <a:pt x="91" y="0"/>
                      </a:lnTo>
                      <a:lnTo>
                        <a:pt x="79" y="40"/>
                      </a:lnTo>
                      <a:lnTo>
                        <a:pt x="5" y="53"/>
                      </a:lnTo>
                      <a:lnTo>
                        <a:pt x="112" y="86"/>
                      </a:lnTo>
                      <a:lnTo>
                        <a:pt x="72" y="97"/>
                      </a:lnTo>
                      <a:lnTo>
                        <a:pt x="103" y="149"/>
                      </a:lnTo>
                      <a:lnTo>
                        <a:pt x="26" y="134"/>
                      </a:lnTo>
                      <a:lnTo>
                        <a:pt x="0" y="17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0" name="Freeform 56"/>
                <p:cNvSpPr>
                  <a:spLocks/>
                </p:cNvSpPr>
                <p:nvPr/>
              </p:nvSpPr>
              <p:spPr bwMode="auto">
                <a:xfrm>
                  <a:off x="3881438" y="1465263"/>
                  <a:ext cx="30163" cy="28575"/>
                </a:xfrm>
                <a:custGeom>
                  <a:avLst/>
                  <a:gdLst>
                    <a:gd name="T0" fmla="*/ 95 w 95"/>
                    <a:gd name="T1" fmla="*/ 52 h 87"/>
                    <a:gd name="T2" fmla="*/ 49 w 95"/>
                    <a:gd name="T3" fmla="*/ 0 h 87"/>
                    <a:gd name="T4" fmla="*/ 15 w 95"/>
                    <a:gd name="T5" fmla="*/ 20 h 87"/>
                    <a:gd name="T6" fmla="*/ 0 w 95"/>
                    <a:gd name="T7" fmla="*/ 87 h 87"/>
                    <a:gd name="T8" fmla="*/ 59 w 95"/>
                    <a:gd name="T9" fmla="*/ 86 h 87"/>
                    <a:gd name="T10" fmla="*/ 95 w 95"/>
                    <a:gd name="T11" fmla="*/ 52 h 87"/>
                  </a:gdLst>
                  <a:ahLst/>
                  <a:cxnLst>
                    <a:cxn ang="0">
                      <a:pos x="T0" y="T1"/>
                    </a:cxn>
                    <a:cxn ang="0">
                      <a:pos x="T2" y="T3"/>
                    </a:cxn>
                    <a:cxn ang="0">
                      <a:pos x="T4" y="T5"/>
                    </a:cxn>
                    <a:cxn ang="0">
                      <a:pos x="T6" y="T7"/>
                    </a:cxn>
                    <a:cxn ang="0">
                      <a:pos x="T8" y="T9"/>
                    </a:cxn>
                    <a:cxn ang="0">
                      <a:pos x="T10" y="T11"/>
                    </a:cxn>
                  </a:cxnLst>
                  <a:rect l="0" t="0" r="r" b="b"/>
                  <a:pathLst>
                    <a:path w="95" h="87">
                      <a:moveTo>
                        <a:pt x="95" y="52"/>
                      </a:moveTo>
                      <a:lnTo>
                        <a:pt x="49" y="0"/>
                      </a:lnTo>
                      <a:lnTo>
                        <a:pt x="15" y="20"/>
                      </a:lnTo>
                      <a:lnTo>
                        <a:pt x="0" y="87"/>
                      </a:lnTo>
                      <a:lnTo>
                        <a:pt x="59" y="86"/>
                      </a:lnTo>
                      <a:lnTo>
                        <a:pt x="95" y="5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1" name="Freeform 57"/>
                <p:cNvSpPr>
                  <a:spLocks/>
                </p:cNvSpPr>
                <p:nvPr/>
              </p:nvSpPr>
              <p:spPr bwMode="auto">
                <a:xfrm>
                  <a:off x="3976688" y="896938"/>
                  <a:ext cx="33338" cy="58738"/>
                </a:xfrm>
                <a:custGeom>
                  <a:avLst/>
                  <a:gdLst>
                    <a:gd name="T0" fmla="*/ 34 w 106"/>
                    <a:gd name="T1" fmla="*/ 160 h 183"/>
                    <a:gd name="T2" fmla="*/ 63 w 106"/>
                    <a:gd name="T3" fmla="*/ 90 h 183"/>
                    <a:gd name="T4" fmla="*/ 106 w 106"/>
                    <a:gd name="T5" fmla="*/ 80 h 183"/>
                    <a:gd name="T6" fmla="*/ 105 w 106"/>
                    <a:gd name="T7" fmla="*/ 53 h 183"/>
                    <a:gd name="T8" fmla="*/ 83 w 106"/>
                    <a:gd name="T9" fmla="*/ 63 h 183"/>
                    <a:gd name="T10" fmla="*/ 85 w 106"/>
                    <a:gd name="T11" fmla="*/ 26 h 183"/>
                    <a:gd name="T12" fmla="*/ 71 w 106"/>
                    <a:gd name="T13" fmla="*/ 0 h 183"/>
                    <a:gd name="T14" fmla="*/ 56 w 106"/>
                    <a:gd name="T15" fmla="*/ 60 h 183"/>
                    <a:gd name="T16" fmla="*/ 12 w 106"/>
                    <a:gd name="T17" fmla="*/ 70 h 183"/>
                    <a:gd name="T18" fmla="*/ 19 w 106"/>
                    <a:gd name="T19" fmla="*/ 130 h 183"/>
                    <a:gd name="T20" fmla="*/ 0 w 106"/>
                    <a:gd name="T21" fmla="*/ 183 h 183"/>
                    <a:gd name="T22" fmla="*/ 34 w 106"/>
                    <a:gd name="T23" fmla="*/ 1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3">
                      <a:moveTo>
                        <a:pt x="34" y="160"/>
                      </a:moveTo>
                      <a:lnTo>
                        <a:pt x="63" y="90"/>
                      </a:lnTo>
                      <a:lnTo>
                        <a:pt x="106" y="80"/>
                      </a:lnTo>
                      <a:lnTo>
                        <a:pt x="105" y="53"/>
                      </a:lnTo>
                      <a:lnTo>
                        <a:pt x="83" y="63"/>
                      </a:lnTo>
                      <a:lnTo>
                        <a:pt x="85" y="26"/>
                      </a:lnTo>
                      <a:lnTo>
                        <a:pt x="71" y="0"/>
                      </a:lnTo>
                      <a:lnTo>
                        <a:pt x="56" y="60"/>
                      </a:lnTo>
                      <a:lnTo>
                        <a:pt x="12" y="70"/>
                      </a:lnTo>
                      <a:lnTo>
                        <a:pt x="19" y="130"/>
                      </a:lnTo>
                      <a:lnTo>
                        <a:pt x="0" y="183"/>
                      </a:lnTo>
                      <a:lnTo>
                        <a:pt x="34" y="1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2" name="Freeform 58"/>
                <p:cNvSpPr>
                  <a:spLocks/>
                </p:cNvSpPr>
                <p:nvPr/>
              </p:nvSpPr>
              <p:spPr bwMode="auto">
                <a:xfrm>
                  <a:off x="4003675" y="884238"/>
                  <a:ext cx="25400" cy="26988"/>
                </a:xfrm>
                <a:custGeom>
                  <a:avLst/>
                  <a:gdLst>
                    <a:gd name="T0" fmla="*/ 13 w 83"/>
                    <a:gd name="T1" fmla="*/ 61 h 86"/>
                    <a:gd name="T2" fmla="*/ 40 w 83"/>
                    <a:gd name="T3" fmla="*/ 84 h 86"/>
                    <a:gd name="T4" fmla="*/ 73 w 83"/>
                    <a:gd name="T5" fmla="*/ 86 h 86"/>
                    <a:gd name="T6" fmla="*/ 83 w 83"/>
                    <a:gd name="T7" fmla="*/ 44 h 86"/>
                    <a:gd name="T8" fmla="*/ 77 w 83"/>
                    <a:gd name="T9" fmla="*/ 24 h 86"/>
                    <a:gd name="T10" fmla="*/ 40 w 83"/>
                    <a:gd name="T11" fmla="*/ 0 h 86"/>
                    <a:gd name="T12" fmla="*/ 50 w 83"/>
                    <a:gd name="T13" fmla="*/ 31 h 86"/>
                    <a:gd name="T14" fmla="*/ 0 w 83"/>
                    <a:gd name="T15" fmla="*/ 27 h 86"/>
                    <a:gd name="T16" fmla="*/ 13 w 83"/>
                    <a:gd name="T17"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6">
                      <a:moveTo>
                        <a:pt x="13" y="61"/>
                      </a:moveTo>
                      <a:lnTo>
                        <a:pt x="40" y="84"/>
                      </a:lnTo>
                      <a:lnTo>
                        <a:pt x="73" y="86"/>
                      </a:lnTo>
                      <a:lnTo>
                        <a:pt x="83" y="44"/>
                      </a:lnTo>
                      <a:lnTo>
                        <a:pt x="77" y="24"/>
                      </a:lnTo>
                      <a:lnTo>
                        <a:pt x="40" y="0"/>
                      </a:lnTo>
                      <a:lnTo>
                        <a:pt x="50" y="31"/>
                      </a:lnTo>
                      <a:lnTo>
                        <a:pt x="0" y="27"/>
                      </a:lnTo>
                      <a:lnTo>
                        <a:pt x="13" y="6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3" name="Freeform 59"/>
                <p:cNvSpPr>
                  <a:spLocks/>
                </p:cNvSpPr>
                <p:nvPr/>
              </p:nvSpPr>
              <p:spPr bwMode="auto">
                <a:xfrm>
                  <a:off x="4040188" y="846138"/>
                  <a:ext cx="52388" cy="50800"/>
                </a:xfrm>
                <a:custGeom>
                  <a:avLst/>
                  <a:gdLst>
                    <a:gd name="T0" fmla="*/ 44 w 166"/>
                    <a:gd name="T1" fmla="*/ 160 h 160"/>
                    <a:gd name="T2" fmla="*/ 166 w 166"/>
                    <a:gd name="T3" fmla="*/ 27 h 160"/>
                    <a:gd name="T4" fmla="*/ 156 w 166"/>
                    <a:gd name="T5" fmla="*/ 0 h 160"/>
                    <a:gd name="T6" fmla="*/ 102 w 166"/>
                    <a:gd name="T7" fmla="*/ 1 h 160"/>
                    <a:gd name="T8" fmla="*/ 83 w 166"/>
                    <a:gd name="T9" fmla="*/ 40 h 160"/>
                    <a:gd name="T10" fmla="*/ 63 w 166"/>
                    <a:gd name="T11" fmla="*/ 67 h 160"/>
                    <a:gd name="T12" fmla="*/ 23 w 166"/>
                    <a:gd name="T13" fmla="*/ 61 h 160"/>
                    <a:gd name="T14" fmla="*/ 0 w 166"/>
                    <a:gd name="T15" fmla="*/ 98 h 160"/>
                    <a:gd name="T16" fmla="*/ 4 w 166"/>
                    <a:gd name="T17" fmla="*/ 144 h 160"/>
                    <a:gd name="T18" fmla="*/ 44 w 166"/>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0">
                      <a:moveTo>
                        <a:pt x="44" y="160"/>
                      </a:moveTo>
                      <a:lnTo>
                        <a:pt x="166" y="27"/>
                      </a:lnTo>
                      <a:lnTo>
                        <a:pt x="156" y="0"/>
                      </a:lnTo>
                      <a:lnTo>
                        <a:pt x="102" y="1"/>
                      </a:lnTo>
                      <a:lnTo>
                        <a:pt x="83" y="40"/>
                      </a:lnTo>
                      <a:lnTo>
                        <a:pt x="63" y="67"/>
                      </a:lnTo>
                      <a:lnTo>
                        <a:pt x="23" y="61"/>
                      </a:lnTo>
                      <a:lnTo>
                        <a:pt x="0" y="98"/>
                      </a:lnTo>
                      <a:lnTo>
                        <a:pt x="4" y="144"/>
                      </a:lnTo>
                      <a:lnTo>
                        <a:pt x="44" y="1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4" name="Freeform 60"/>
                <p:cNvSpPr>
                  <a:spLocks/>
                </p:cNvSpPr>
                <p:nvPr/>
              </p:nvSpPr>
              <p:spPr bwMode="auto">
                <a:xfrm>
                  <a:off x="3362325" y="2157413"/>
                  <a:ext cx="28575" cy="17463"/>
                </a:xfrm>
                <a:custGeom>
                  <a:avLst/>
                  <a:gdLst>
                    <a:gd name="T0" fmla="*/ 90 w 90"/>
                    <a:gd name="T1" fmla="*/ 7 h 54"/>
                    <a:gd name="T2" fmla="*/ 67 w 90"/>
                    <a:gd name="T3" fmla="*/ 0 h 54"/>
                    <a:gd name="T4" fmla="*/ 7 w 90"/>
                    <a:gd name="T5" fmla="*/ 5 h 54"/>
                    <a:gd name="T6" fmla="*/ 0 w 90"/>
                    <a:gd name="T7" fmla="*/ 41 h 54"/>
                    <a:gd name="T8" fmla="*/ 50 w 90"/>
                    <a:gd name="T9" fmla="*/ 54 h 54"/>
                    <a:gd name="T10" fmla="*/ 90 w 90"/>
                    <a:gd name="T11" fmla="*/ 7 h 54"/>
                  </a:gdLst>
                  <a:ahLst/>
                  <a:cxnLst>
                    <a:cxn ang="0">
                      <a:pos x="T0" y="T1"/>
                    </a:cxn>
                    <a:cxn ang="0">
                      <a:pos x="T2" y="T3"/>
                    </a:cxn>
                    <a:cxn ang="0">
                      <a:pos x="T4" y="T5"/>
                    </a:cxn>
                    <a:cxn ang="0">
                      <a:pos x="T6" y="T7"/>
                    </a:cxn>
                    <a:cxn ang="0">
                      <a:pos x="T8" y="T9"/>
                    </a:cxn>
                    <a:cxn ang="0">
                      <a:pos x="T10" y="T11"/>
                    </a:cxn>
                  </a:cxnLst>
                  <a:rect l="0" t="0" r="r" b="b"/>
                  <a:pathLst>
                    <a:path w="90" h="54">
                      <a:moveTo>
                        <a:pt x="90" y="7"/>
                      </a:moveTo>
                      <a:lnTo>
                        <a:pt x="67" y="0"/>
                      </a:lnTo>
                      <a:lnTo>
                        <a:pt x="7" y="5"/>
                      </a:lnTo>
                      <a:lnTo>
                        <a:pt x="0" y="41"/>
                      </a:lnTo>
                      <a:lnTo>
                        <a:pt x="50" y="54"/>
                      </a:lnTo>
                      <a:lnTo>
                        <a:pt x="90" y="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5" name="Freeform 61"/>
                <p:cNvSpPr>
                  <a:spLocks/>
                </p:cNvSpPr>
                <p:nvPr/>
              </p:nvSpPr>
              <p:spPr bwMode="auto">
                <a:xfrm>
                  <a:off x="3313113" y="2187575"/>
                  <a:ext cx="39688" cy="41275"/>
                </a:xfrm>
                <a:custGeom>
                  <a:avLst/>
                  <a:gdLst>
                    <a:gd name="T0" fmla="*/ 27 w 126"/>
                    <a:gd name="T1" fmla="*/ 133 h 133"/>
                    <a:gd name="T2" fmla="*/ 57 w 126"/>
                    <a:gd name="T3" fmla="*/ 100 h 133"/>
                    <a:gd name="T4" fmla="*/ 60 w 126"/>
                    <a:gd name="T5" fmla="*/ 67 h 133"/>
                    <a:gd name="T6" fmla="*/ 126 w 126"/>
                    <a:gd name="T7" fmla="*/ 16 h 133"/>
                    <a:gd name="T8" fmla="*/ 126 w 126"/>
                    <a:gd name="T9" fmla="*/ 0 h 133"/>
                    <a:gd name="T10" fmla="*/ 40 w 126"/>
                    <a:gd name="T11" fmla="*/ 34 h 133"/>
                    <a:gd name="T12" fmla="*/ 0 w 126"/>
                    <a:gd name="T13" fmla="*/ 31 h 133"/>
                    <a:gd name="T14" fmla="*/ 3 w 126"/>
                    <a:gd name="T15" fmla="*/ 91 h 133"/>
                    <a:gd name="T16" fmla="*/ 27 w 126"/>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3">
                      <a:moveTo>
                        <a:pt x="27" y="133"/>
                      </a:moveTo>
                      <a:lnTo>
                        <a:pt x="57" y="100"/>
                      </a:lnTo>
                      <a:lnTo>
                        <a:pt x="60" y="67"/>
                      </a:lnTo>
                      <a:lnTo>
                        <a:pt x="126" y="16"/>
                      </a:lnTo>
                      <a:lnTo>
                        <a:pt x="126" y="0"/>
                      </a:lnTo>
                      <a:lnTo>
                        <a:pt x="40" y="34"/>
                      </a:lnTo>
                      <a:lnTo>
                        <a:pt x="0" y="31"/>
                      </a:lnTo>
                      <a:lnTo>
                        <a:pt x="3" y="91"/>
                      </a:lnTo>
                      <a:lnTo>
                        <a:pt x="27" y="13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6" name="Freeform 62"/>
                <p:cNvSpPr>
                  <a:spLocks/>
                </p:cNvSpPr>
                <p:nvPr/>
              </p:nvSpPr>
              <p:spPr bwMode="auto">
                <a:xfrm>
                  <a:off x="3362325" y="2181225"/>
                  <a:ext cx="22225" cy="12700"/>
                </a:xfrm>
                <a:custGeom>
                  <a:avLst/>
                  <a:gdLst>
                    <a:gd name="T0" fmla="*/ 70 w 70"/>
                    <a:gd name="T1" fmla="*/ 35 h 43"/>
                    <a:gd name="T2" fmla="*/ 47 w 70"/>
                    <a:gd name="T3" fmla="*/ 0 h 43"/>
                    <a:gd name="T4" fmla="*/ 0 w 70"/>
                    <a:gd name="T5" fmla="*/ 6 h 43"/>
                    <a:gd name="T6" fmla="*/ 13 w 70"/>
                    <a:gd name="T7" fmla="*/ 43 h 43"/>
                    <a:gd name="T8" fmla="*/ 70 w 70"/>
                    <a:gd name="T9" fmla="*/ 35 h 43"/>
                  </a:gdLst>
                  <a:ahLst/>
                  <a:cxnLst>
                    <a:cxn ang="0">
                      <a:pos x="T0" y="T1"/>
                    </a:cxn>
                    <a:cxn ang="0">
                      <a:pos x="T2" y="T3"/>
                    </a:cxn>
                    <a:cxn ang="0">
                      <a:pos x="T4" y="T5"/>
                    </a:cxn>
                    <a:cxn ang="0">
                      <a:pos x="T6" y="T7"/>
                    </a:cxn>
                    <a:cxn ang="0">
                      <a:pos x="T8" y="T9"/>
                    </a:cxn>
                  </a:cxnLst>
                  <a:rect l="0" t="0" r="r" b="b"/>
                  <a:pathLst>
                    <a:path w="70" h="43">
                      <a:moveTo>
                        <a:pt x="70" y="35"/>
                      </a:moveTo>
                      <a:lnTo>
                        <a:pt x="47" y="0"/>
                      </a:lnTo>
                      <a:lnTo>
                        <a:pt x="0" y="6"/>
                      </a:lnTo>
                      <a:lnTo>
                        <a:pt x="13" y="43"/>
                      </a:lnTo>
                      <a:lnTo>
                        <a:pt x="70" y="3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7" name="Freeform 63"/>
                <p:cNvSpPr>
                  <a:spLocks/>
                </p:cNvSpPr>
                <p:nvPr/>
              </p:nvSpPr>
              <p:spPr bwMode="auto">
                <a:xfrm>
                  <a:off x="3289300" y="2219325"/>
                  <a:ext cx="15875" cy="22225"/>
                </a:xfrm>
                <a:custGeom>
                  <a:avLst/>
                  <a:gdLst>
                    <a:gd name="T0" fmla="*/ 39 w 50"/>
                    <a:gd name="T1" fmla="*/ 0 h 67"/>
                    <a:gd name="T2" fmla="*/ 9 w 50"/>
                    <a:gd name="T3" fmla="*/ 10 h 67"/>
                    <a:gd name="T4" fmla="*/ 0 w 50"/>
                    <a:gd name="T5" fmla="*/ 67 h 67"/>
                    <a:gd name="T6" fmla="*/ 50 w 50"/>
                    <a:gd name="T7" fmla="*/ 41 h 67"/>
                    <a:gd name="T8" fmla="*/ 39 w 50"/>
                    <a:gd name="T9" fmla="*/ 0 h 67"/>
                  </a:gdLst>
                  <a:ahLst/>
                  <a:cxnLst>
                    <a:cxn ang="0">
                      <a:pos x="T0" y="T1"/>
                    </a:cxn>
                    <a:cxn ang="0">
                      <a:pos x="T2" y="T3"/>
                    </a:cxn>
                    <a:cxn ang="0">
                      <a:pos x="T4" y="T5"/>
                    </a:cxn>
                    <a:cxn ang="0">
                      <a:pos x="T6" y="T7"/>
                    </a:cxn>
                    <a:cxn ang="0">
                      <a:pos x="T8" y="T9"/>
                    </a:cxn>
                  </a:cxnLst>
                  <a:rect l="0" t="0" r="r" b="b"/>
                  <a:pathLst>
                    <a:path w="50" h="67">
                      <a:moveTo>
                        <a:pt x="39" y="0"/>
                      </a:moveTo>
                      <a:lnTo>
                        <a:pt x="9" y="10"/>
                      </a:lnTo>
                      <a:lnTo>
                        <a:pt x="0" y="67"/>
                      </a:lnTo>
                      <a:lnTo>
                        <a:pt x="50" y="41"/>
                      </a:lnTo>
                      <a:lnTo>
                        <a:pt x="39"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8" name="Freeform 64"/>
                <p:cNvSpPr>
                  <a:spLocks/>
                </p:cNvSpPr>
                <p:nvPr/>
              </p:nvSpPr>
              <p:spPr bwMode="auto">
                <a:xfrm>
                  <a:off x="3389313" y="2127250"/>
                  <a:ext cx="26988" cy="26988"/>
                </a:xfrm>
                <a:custGeom>
                  <a:avLst/>
                  <a:gdLst>
                    <a:gd name="T0" fmla="*/ 85 w 85"/>
                    <a:gd name="T1" fmla="*/ 37 h 87"/>
                    <a:gd name="T2" fmla="*/ 19 w 85"/>
                    <a:gd name="T3" fmla="*/ 0 h 87"/>
                    <a:gd name="T4" fmla="*/ 0 w 85"/>
                    <a:gd name="T5" fmla="*/ 57 h 87"/>
                    <a:gd name="T6" fmla="*/ 53 w 85"/>
                    <a:gd name="T7" fmla="*/ 87 h 87"/>
                    <a:gd name="T8" fmla="*/ 85 w 85"/>
                    <a:gd name="T9" fmla="*/ 37 h 87"/>
                  </a:gdLst>
                  <a:ahLst/>
                  <a:cxnLst>
                    <a:cxn ang="0">
                      <a:pos x="T0" y="T1"/>
                    </a:cxn>
                    <a:cxn ang="0">
                      <a:pos x="T2" y="T3"/>
                    </a:cxn>
                    <a:cxn ang="0">
                      <a:pos x="T4" y="T5"/>
                    </a:cxn>
                    <a:cxn ang="0">
                      <a:pos x="T6" y="T7"/>
                    </a:cxn>
                    <a:cxn ang="0">
                      <a:pos x="T8" y="T9"/>
                    </a:cxn>
                  </a:cxnLst>
                  <a:rect l="0" t="0" r="r" b="b"/>
                  <a:pathLst>
                    <a:path w="85" h="87">
                      <a:moveTo>
                        <a:pt x="85" y="37"/>
                      </a:moveTo>
                      <a:lnTo>
                        <a:pt x="19" y="0"/>
                      </a:lnTo>
                      <a:lnTo>
                        <a:pt x="0" y="57"/>
                      </a:lnTo>
                      <a:lnTo>
                        <a:pt x="53" y="87"/>
                      </a:lnTo>
                      <a:lnTo>
                        <a:pt x="85"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79" name="Freeform 65"/>
                <p:cNvSpPr>
                  <a:spLocks/>
                </p:cNvSpPr>
                <p:nvPr/>
              </p:nvSpPr>
              <p:spPr bwMode="auto">
                <a:xfrm>
                  <a:off x="3254375" y="2247900"/>
                  <a:ext cx="84138" cy="49213"/>
                </a:xfrm>
                <a:custGeom>
                  <a:avLst/>
                  <a:gdLst>
                    <a:gd name="T0" fmla="*/ 47 w 263"/>
                    <a:gd name="T1" fmla="*/ 101 h 156"/>
                    <a:gd name="T2" fmla="*/ 0 w 263"/>
                    <a:gd name="T3" fmla="*/ 107 h 156"/>
                    <a:gd name="T4" fmla="*/ 35 w 263"/>
                    <a:gd name="T5" fmla="*/ 156 h 156"/>
                    <a:gd name="T6" fmla="*/ 97 w 263"/>
                    <a:gd name="T7" fmla="*/ 123 h 156"/>
                    <a:gd name="T8" fmla="*/ 248 w 263"/>
                    <a:gd name="T9" fmla="*/ 108 h 156"/>
                    <a:gd name="T10" fmla="*/ 256 w 263"/>
                    <a:gd name="T11" fmla="*/ 85 h 156"/>
                    <a:gd name="T12" fmla="*/ 213 w 263"/>
                    <a:gd name="T13" fmla="*/ 65 h 156"/>
                    <a:gd name="T14" fmla="*/ 263 w 263"/>
                    <a:gd name="T15" fmla="*/ 52 h 156"/>
                    <a:gd name="T16" fmla="*/ 253 w 263"/>
                    <a:gd name="T17" fmla="*/ 31 h 156"/>
                    <a:gd name="T18" fmla="*/ 203 w 263"/>
                    <a:gd name="T19" fmla="*/ 13 h 156"/>
                    <a:gd name="T20" fmla="*/ 141 w 263"/>
                    <a:gd name="T21" fmla="*/ 63 h 156"/>
                    <a:gd name="T22" fmla="*/ 133 w 263"/>
                    <a:gd name="T23" fmla="*/ 29 h 156"/>
                    <a:gd name="T24" fmla="*/ 93 w 263"/>
                    <a:gd name="T25" fmla="*/ 0 h 156"/>
                    <a:gd name="T26" fmla="*/ 110 w 263"/>
                    <a:gd name="T27" fmla="*/ 69 h 156"/>
                    <a:gd name="T28" fmla="*/ 80 w 263"/>
                    <a:gd name="T29" fmla="*/ 67 h 156"/>
                    <a:gd name="T30" fmla="*/ 47 w 263"/>
                    <a:gd name="T31"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156">
                      <a:moveTo>
                        <a:pt x="47" y="101"/>
                      </a:moveTo>
                      <a:lnTo>
                        <a:pt x="0" y="107"/>
                      </a:lnTo>
                      <a:lnTo>
                        <a:pt x="35" y="156"/>
                      </a:lnTo>
                      <a:lnTo>
                        <a:pt x="97" y="123"/>
                      </a:lnTo>
                      <a:lnTo>
                        <a:pt x="248" y="108"/>
                      </a:lnTo>
                      <a:lnTo>
                        <a:pt x="256" y="85"/>
                      </a:lnTo>
                      <a:lnTo>
                        <a:pt x="213" y="65"/>
                      </a:lnTo>
                      <a:lnTo>
                        <a:pt x="263" y="52"/>
                      </a:lnTo>
                      <a:lnTo>
                        <a:pt x="253" y="31"/>
                      </a:lnTo>
                      <a:lnTo>
                        <a:pt x="203" y="13"/>
                      </a:lnTo>
                      <a:lnTo>
                        <a:pt x="141" y="63"/>
                      </a:lnTo>
                      <a:lnTo>
                        <a:pt x="133" y="29"/>
                      </a:lnTo>
                      <a:lnTo>
                        <a:pt x="93" y="0"/>
                      </a:lnTo>
                      <a:lnTo>
                        <a:pt x="110" y="69"/>
                      </a:lnTo>
                      <a:lnTo>
                        <a:pt x="80" y="67"/>
                      </a:lnTo>
                      <a:lnTo>
                        <a:pt x="47" y="10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80" name="Freeform 66"/>
                <p:cNvSpPr>
                  <a:spLocks/>
                </p:cNvSpPr>
                <p:nvPr/>
              </p:nvSpPr>
              <p:spPr bwMode="auto">
                <a:xfrm>
                  <a:off x="3509963" y="1955800"/>
                  <a:ext cx="36513" cy="34925"/>
                </a:xfrm>
                <a:custGeom>
                  <a:avLst/>
                  <a:gdLst>
                    <a:gd name="T0" fmla="*/ 54 w 117"/>
                    <a:gd name="T1" fmla="*/ 64 h 110"/>
                    <a:gd name="T2" fmla="*/ 84 w 117"/>
                    <a:gd name="T3" fmla="*/ 110 h 110"/>
                    <a:gd name="T4" fmla="*/ 117 w 117"/>
                    <a:gd name="T5" fmla="*/ 96 h 110"/>
                    <a:gd name="T6" fmla="*/ 117 w 117"/>
                    <a:gd name="T7" fmla="*/ 69 h 110"/>
                    <a:gd name="T8" fmla="*/ 54 w 117"/>
                    <a:gd name="T9" fmla="*/ 0 h 110"/>
                    <a:gd name="T10" fmla="*/ 57 w 117"/>
                    <a:gd name="T11" fmla="*/ 34 h 110"/>
                    <a:gd name="T12" fmla="*/ 0 w 117"/>
                    <a:gd name="T13" fmla="*/ 35 h 110"/>
                    <a:gd name="T14" fmla="*/ 54 w 117"/>
                    <a:gd name="T15" fmla="*/ 6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0">
                      <a:moveTo>
                        <a:pt x="54" y="64"/>
                      </a:moveTo>
                      <a:lnTo>
                        <a:pt x="84" y="110"/>
                      </a:lnTo>
                      <a:lnTo>
                        <a:pt x="117" y="96"/>
                      </a:lnTo>
                      <a:lnTo>
                        <a:pt x="117" y="69"/>
                      </a:lnTo>
                      <a:lnTo>
                        <a:pt x="54" y="0"/>
                      </a:lnTo>
                      <a:lnTo>
                        <a:pt x="57" y="34"/>
                      </a:lnTo>
                      <a:lnTo>
                        <a:pt x="0" y="35"/>
                      </a:lnTo>
                      <a:lnTo>
                        <a:pt x="54" y="6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grpSp>
          <p:nvGrpSpPr>
            <p:cNvPr id="25" name="Group 24"/>
            <p:cNvGrpSpPr/>
            <p:nvPr/>
          </p:nvGrpSpPr>
          <p:grpSpPr>
            <a:xfrm>
              <a:off x="3821113" y="639763"/>
              <a:ext cx="1241425" cy="2854325"/>
              <a:chOff x="3821113" y="639763"/>
              <a:chExt cx="1241425" cy="2854325"/>
            </a:xfrm>
            <a:solidFill>
              <a:schemeClr val="tx2">
                <a:lumMod val="75000"/>
                <a:lumOff val="25000"/>
              </a:schemeClr>
            </a:solidFill>
          </p:grpSpPr>
          <p:sp>
            <p:nvSpPr>
              <p:cNvPr id="313" name="Freeform 75"/>
              <p:cNvSpPr>
                <a:spLocks/>
              </p:cNvSpPr>
              <p:nvPr/>
            </p:nvSpPr>
            <p:spPr bwMode="auto">
              <a:xfrm>
                <a:off x="4873625" y="1458913"/>
                <a:ext cx="11113" cy="28575"/>
              </a:xfrm>
              <a:custGeom>
                <a:avLst/>
                <a:gdLst>
                  <a:gd name="T0" fmla="*/ 0 w 35"/>
                  <a:gd name="T1" fmla="*/ 50 h 87"/>
                  <a:gd name="T2" fmla="*/ 17 w 35"/>
                  <a:gd name="T3" fmla="*/ 87 h 87"/>
                  <a:gd name="T4" fmla="*/ 33 w 35"/>
                  <a:gd name="T5" fmla="*/ 70 h 87"/>
                  <a:gd name="T6" fmla="*/ 35 w 35"/>
                  <a:gd name="T7" fmla="*/ 0 h 87"/>
                  <a:gd name="T8" fmla="*/ 19 w 35"/>
                  <a:gd name="T9" fmla="*/ 20 h 87"/>
                  <a:gd name="T10" fmla="*/ 0 w 35"/>
                  <a:gd name="T11" fmla="*/ 50 h 87"/>
                </a:gdLst>
                <a:ahLst/>
                <a:cxnLst>
                  <a:cxn ang="0">
                    <a:pos x="T0" y="T1"/>
                  </a:cxn>
                  <a:cxn ang="0">
                    <a:pos x="T2" y="T3"/>
                  </a:cxn>
                  <a:cxn ang="0">
                    <a:pos x="T4" y="T5"/>
                  </a:cxn>
                  <a:cxn ang="0">
                    <a:pos x="T6" y="T7"/>
                  </a:cxn>
                  <a:cxn ang="0">
                    <a:pos x="T8" y="T9"/>
                  </a:cxn>
                  <a:cxn ang="0">
                    <a:pos x="T10" y="T11"/>
                  </a:cxn>
                </a:cxnLst>
                <a:rect l="0" t="0" r="r" b="b"/>
                <a:pathLst>
                  <a:path w="35" h="87">
                    <a:moveTo>
                      <a:pt x="0" y="50"/>
                    </a:moveTo>
                    <a:lnTo>
                      <a:pt x="17" y="87"/>
                    </a:lnTo>
                    <a:lnTo>
                      <a:pt x="33" y="70"/>
                    </a:lnTo>
                    <a:lnTo>
                      <a:pt x="35" y="0"/>
                    </a:lnTo>
                    <a:lnTo>
                      <a:pt x="19" y="20"/>
                    </a:lnTo>
                    <a:lnTo>
                      <a:pt x="0" y="5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4" name="Freeform 67"/>
              <p:cNvSpPr>
                <a:spLocks/>
              </p:cNvSpPr>
              <p:nvPr/>
            </p:nvSpPr>
            <p:spPr bwMode="auto">
              <a:xfrm>
                <a:off x="4484688" y="3041650"/>
                <a:ext cx="90488" cy="176213"/>
              </a:xfrm>
              <a:custGeom>
                <a:avLst/>
                <a:gdLst>
                  <a:gd name="T0" fmla="*/ 229 w 286"/>
                  <a:gd name="T1" fmla="*/ 34 h 557"/>
                  <a:gd name="T2" fmla="*/ 212 w 286"/>
                  <a:gd name="T3" fmla="*/ 0 h 557"/>
                  <a:gd name="T4" fmla="*/ 192 w 286"/>
                  <a:gd name="T5" fmla="*/ 37 h 557"/>
                  <a:gd name="T6" fmla="*/ 105 w 286"/>
                  <a:gd name="T7" fmla="*/ 48 h 557"/>
                  <a:gd name="T8" fmla="*/ 100 w 286"/>
                  <a:gd name="T9" fmla="*/ 102 h 557"/>
                  <a:gd name="T10" fmla="*/ 10 w 286"/>
                  <a:gd name="T11" fmla="*/ 225 h 557"/>
                  <a:gd name="T12" fmla="*/ 42 w 286"/>
                  <a:gd name="T13" fmla="*/ 311 h 557"/>
                  <a:gd name="T14" fmla="*/ 11 w 286"/>
                  <a:gd name="T15" fmla="*/ 355 h 557"/>
                  <a:gd name="T16" fmla="*/ 28 w 286"/>
                  <a:gd name="T17" fmla="*/ 400 h 557"/>
                  <a:gd name="T18" fmla="*/ 23 w 286"/>
                  <a:gd name="T19" fmla="*/ 474 h 557"/>
                  <a:gd name="T20" fmla="*/ 76 w 286"/>
                  <a:gd name="T21" fmla="*/ 447 h 557"/>
                  <a:gd name="T22" fmla="*/ 56 w 286"/>
                  <a:gd name="T23" fmla="*/ 481 h 557"/>
                  <a:gd name="T24" fmla="*/ 0 w 286"/>
                  <a:gd name="T25" fmla="*/ 557 h 557"/>
                  <a:gd name="T26" fmla="*/ 86 w 286"/>
                  <a:gd name="T27" fmla="*/ 536 h 557"/>
                  <a:gd name="T28" fmla="*/ 83 w 286"/>
                  <a:gd name="T29" fmla="*/ 486 h 557"/>
                  <a:gd name="T30" fmla="*/ 155 w 286"/>
                  <a:gd name="T31" fmla="*/ 379 h 557"/>
                  <a:gd name="T32" fmla="*/ 192 w 286"/>
                  <a:gd name="T33" fmla="*/ 372 h 557"/>
                  <a:gd name="T34" fmla="*/ 191 w 286"/>
                  <a:gd name="T35" fmla="*/ 317 h 557"/>
                  <a:gd name="T36" fmla="*/ 244 w 286"/>
                  <a:gd name="T37" fmla="*/ 299 h 557"/>
                  <a:gd name="T38" fmla="*/ 218 w 286"/>
                  <a:gd name="T39" fmla="*/ 257 h 557"/>
                  <a:gd name="T40" fmla="*/ 227 w 286"/>
                  <a:gd name="T41" fmla="*/ 107 h 557"/>
                  <a:gd name="T42" fmla="*/ 272 w 286"/>
                  <a:gd name="T43" fmla="*/ 96 h 557"/>
                  <a:gd name="T44" fmla="*/ 286 w 286"/>
                  <a:gd name="T45" fmla="*/ 37 h 557"/>
                  <a:gd name="T46" fmla="*/ 266 w 286"/>
                  <a:gd name="T47" fmla="*/ 0 h 557"/>
                  <a:gd name="T48" fmla="*/ 229 w 286"/>
                  <a:gd name="T49" fmla="*/ 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557">
                    <a:moveTo>
                      <a:pt x="229" y="34"/>
                    </a:moveTo>
                    <a:lnTo>
                      <a:pt x="212" y="0"/>
                    </a:lnTo>
                    <a:lnTo>
                      <a:pt x="192" y="37"/>
                    </a:lnTo>
                    <a:lnTo>
                      <a:pt x="105" y="48"/>
                    </a:lnTo>
                    <a:lnTo>
                      <a:pt x="100" y="102"/>
                    </a:lnTo>
                    <a:lnTo>
                      <a:pt x="10" y="225"/>
                    </a:lnTo>
                    <a:lnTo>
                      <a:pt x="42" y="311"/>
                    </a:lnTo>
                    <a:lnTo>
                      <a:pt x="11" y="355"/>
                    </a:lnTo>
                    <a:lnTo>
                      <a:pt x="28" y="400"/>
                    </a:lnTo>
                    <a:lnTo>
                      <a:pt x="23" y="474"/>
                    </a:lnTo>
                    <a:lnTo>
                      <a:pt x="76" y="447"/>
                    </a:lnTo>
                    <a:lnTo>
                      <a:pt x="56" y="481"/>
                    </a:lnTo>
                    <a:lnTo>
                      <a:pt x="0" y="557"/>
                    </a:lnTo>
                    <a:lnTo>
                      <a:pt x="86" y="536"/>
                    </a:lnTo>
                    <a:lnTo>
                      <a:pt x="83" y="486"/>
                    </a:lnTo>
                    <a:lnTo>
                      <a:pt x="155" y="379"/>
                    </a:lnTo>
                    <a:lnTo>
                      <a:pt x="192" y="372"/>
                    </a:lnTo>
                    <a:lnTo>
                      <a:pt x="191" y="317"/>
                    </a:lnTo>
                    <a:lnTo>
                      <a:pt x="244" y="299"/>
                    </a:lnTo>
                    <a:lnTo>
                      <a:pt x="218" y="257"/>
                    </a:lnTo>
                    <a:lnTo>
                      <a:pt x="227" y="107"/>
                    </a:lnTo>
                    <a:lnTo>
                      <a:pt x="272" y="96"/>
                    </a:lnTo>
                    <a:lnTo>
                      <a:pt x="286" y="37"/>
                    </a:lnTo>
                    <a:lnTo>
                      <a:pt x="266" y="0"/>
                    </a:lnTo>
                    <a:lnTo>
                      <a:pt x="229" y="3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5" name="Freeform 68"/>
              <p:cNvSpPr>
                <a:spLocks/>
              </p:cNvSpPr>
              <p:nvPr/>
            </p:nvSpPr>
            <p:spPr bwMode="auto">
              <a:xfrm>
                <a:off x="4494213" y="2779713"/>
                <a:ext cx="30163" cy="28575"/>
              </a:xfrm>
              <a:custGeom>
                <a:avLst/>
                <a:gdLst>
                  <a:gd name="T0" fmla="*/ 0 w 99"/>
                  <a:gd name="T1" fmla="*/ 15 h 87"/>
                  <a:gd name="T2" fmla="*/ 17 w 99"/>
                  <a:gd name="T3" fmla="*/ 55 h 87"/>
                  <a:gd name="T4" fmla="*/ 40 w 99"/>
                  <a:gd name="T5" fmla="*/ 50 h 87"/>
                  <a:gd name="T6" fmla="*/ 70 w 99"/>
                  <a:gd name="T7" fmla="*/ 87 h 87"/>
                  <a:gd name="T8" fmla="*/ 94 w 99"/>
                  <a:gd name="T9" fmla="*/ 47 h 87"/>
                  <a:gd name="T10" fmla="*/ 99 w 99"/>
                  <a:gd name="T11" fmla="*/ 0 h 87"/>
                  <a:gd name="T12" fmla="*/ 40 w 99"/>
                  <a:gd name="T13" fmla="*/ 21 h 87"/>
                  <a:gd name="T14" fmla="*/ 0 w 99"/>
                  <a:gd name="T15" fmla="*/ 15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7">
                    <a:moveTo>
                      <a:pt x="0" y="15"/>
                    </a:moveTo>
                    <a:lnTo>
                      <a:pt x="17" y="55"/>
                    </a:lnTo>
                    <a:lnTo>
                      <a:pt x="40" y="50"/>
                    </a:lnTo>
                    <a:lnTo>
                      <a:pt x="70" y="87"/>
                    </a:lnTo>
                    <a:lnTo>
                      <a:pt x="94" y="47"/>
                    </a:lnTo>
                    <a:lnTo>
                      <a:pt x="99" y="0"/>
                    </a:lnTo>
                    <a:lnTo>
                      <a:pt x="40" y="21"/>
                    </a:lnTo>
                    <a:lnTo>
                      <a:pt x="0" y="15"/>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6" name="Freeform 69"/>
              <p:cNvSpPr>
                <a:spLocks/>
              </p:cNvSpPr>
              <p:nvPr/>
            </p:nvSpPr>
            <p:spPr bwMode="auto">
              <a:xfrm>
                <a:off x="3854450" y="3022600"/>
                <a:ext cx="19050" cy="33338"/>
              </a:xfrm>
              <a:custGeom>
                <a:avLst/>
                <a:gdLst>
                  <a:gd name="T0" fmla="*/ 12 w 63"/>
                  <a:gd name="T1" fmla="*/ 4 h 103"/>
                  <a:gd name="T2" fmla="*/ 0 w 63"/>
                  <a:gd name="T3" fmla="*/ 33 h 103"/>
                  <a:gd name="T4" fmla="*/ 36 w 63"/>
                  <a:gd name="T5" fmla="*/ 103 h 103"/>
                  <a:gd name="T6" fmla="*/ 63 w 63"/>
                  <a:gd name="T7" fmla="*/ 56 h 103"/>
                  <a:gd name="T8" fmla="*/ 62 w 63"/>
                  <a:gd name="T9" fmla="*/ 0 h 103"/>
                  <a:gd name="T10" fmla="*/ 12 w 63"/>
                  <a:gd name="T11" fmla="*/ 4 h 103"/>
                </a:gdLst>
                <a:ahLst/>
                <a:cxnLst>
                  <a:cxn ang="0">
                    <a:pos x="T0" y="T1"/>
                  </a:cxn>
                  <a:cxn ang="0">
                    <a:pos x="T2" y="T3"/>
                  </a:cxn>
                  <a:cxn ang="0">
                    <a:pos x="T4" y="T5"/>
                  </a:cxn>
                  <a:cxn ang="0">
                    <a:pos x="T6" y="T7"/>
                  </a:cxn>
                  <a:cxn ang="0">
                    <a:pos x="T8" y="T9"/>
                  </a:cxn>
                  <a:cxn ang="0">
                    <a:pos x="T10" y="T11"/>
                  </a:cxn>
                </a:cxnLst>
                <a:rect l="0" t="0" r="r" b="b"/>
                <a:pathLst>
                  <a:path w="63" h="103">
                    <a:moveTo>
                      <a:pt x="12" y="4"/>
                    </a:moveTo>
                    <a:lnTo>
                      <a:pt x="0" y="33"/>
                    </a:lnTo>
                    <a:lnTo>
                      <a:pt x="36" y="103"/>
                    </a:lnTo>
                    <a:lnTo>
                      <a:pt x="63" y="56"/>
                    </a:lnTo>
                    <a:lnTo>
                      <a:pt x="62" y="0"/>
                    </a:lnTo>
                    <a:lnTo>
                      <a:pt x="12" y="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7" name="Freeform 70"/>
              <p:cNvSpPr>
                <a:spLocks/>
              </p:cNvSpPr>
              <p:nvPr/>
            </p:nvSpPr>
            <p:spPr bwMode="auto">
              <a:xfrm>
                <a:off x="4322763" y="3143250"/>
                <a:ext cx="61913" cy="187325"/>
              </a:xfrm>
              <a:custGeom>
                <a:avLst/>
                <a:gdLst>
                  <a:gd name="T0" fmla="*/ 142 w 195"/>
                  <a:gd name="T1" fmla="*/ 70 h 592"/>
                  <a:gd name="T2" fmla="*/ 146 w 195"/>
                  <a:gd name="T3" fmla="*/ 116 h 592"/>
                  <a:gd name="T4" fmla="*/ 126 w 195"/>
                  <a:gd name="T5" fmla="*/ 166 h 592"/>
                  <a:gd name="T6" fmla="*/ 94 w 195"/>
                  <a:gd name="T7" fmla="*/ 230 h 592"/>
                  <a:gd name="T8" fmla="*/ 41 w 195"/>
                  <a:gd name="T9" fmla="*/ 310 h 592"/>
                  <a:gd name="T10" fmla="*/ 0 w 195"/>
                  <a:gd name="T11" fmla="*/ 549 h 592"/>
                  <a:gd name="T12" fmla="*/ 3 w 195"/>
                  <a:gd name="T13" fmla="*/ 592 h 592"/>
                  <a:gd name="T14" fmla="*/ 40 w 195"/>
                  <a:gd name="T15" fmla="*/ 578 h 592"/>
                  <a:gd name="T16" fmla="*/ 82 w 195"/>
                  <a:gd name="T17" fmla="*/ 488 h 592"/>
                  <a:gd name="T18" fmla="*/ 101 w 195"/>
                  <a:gd name="T19" fmla="*/ 399 h 592"/>
                  <a:gd name="T20" fmla="*/ 117 w 195"/>
                  <a:gd name="T21" fmla="*/ 295 h 592"/>
                  <a:gd name="T22" fmla="*/ 167 w 195"/>
                  <a:gd name="T23" fmla="*/ 252 h 592"/>
                  <a:gd name="T24" fmla="*/ 166 w 195"/>
                  <a:gd name="T25" fmla="*/ 176 h 592"/>
                  <a:gd name="T26" fmla="*/ 178 w 195"/>
                  <a:gd name="T27" fmla="*/ 56 h 592"/>
                  <a:gd name="T28" fmla="*/ 195 w 195"/>
                  <a:gd name="T29" fmla="*/ 14 h 592"/>
                  <a:gd name="T30" fmla="*/ 185 w 195"/>
                  <a:gd name="T31" fmla="*/ 0 h 592"/>
                  <a:gd name="T32" fmla="*/ 142 w 195"/>
                  <a:gd name="T33" fmla="*/ 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592">
                    <a:moveTo>
                      <a:pt x="142" y="70"/>
                    </a:moveTo>
                    <a:lnTo>
                      <a:pt x="146" y="116"/>
                    </a:lnTo>
                    <a:lnTo>
                      <a:pt x="126" y="166"/>
                    </a:lnTo>
                    <a:lnTo>
                      <a:pt x="94" y="230"/>
                    </a:lnTo>
                    <a:lnTo>
                      <a:pt x="41" y="310"/>
                    </a:lnTo>
                    <a:lnTo>
                      <a:pt x="0" y="549"/>
                    </a:lnTo>
                    <a:lnTo>
                      <a:pt x="3" y="592"/>
                    </a:lnTo>
                    <a:lnTo>
                      <a:pt x="40" y="578"/>
                    </a:lnTo>
                    <a:lnTo>
                      <a:pt x="82" y="488"/>
                    </a:lnTo>
                    <a:lnTo>
                      <a:pt x="101" y="399"/>
                    </a:lnTo>
                    <a:lnTo>
                      <a:pt x="117" y="295"/>
                    </a:lnTo>
                    <a:lnTo>
                      <a:pt x="167" y="252"/>
                    </a:lnTo>
                    <a:lnTo>
                      <a:pt x="166" y="176"/>
                    </a:lnTo>
                    <a:lnTo>
                      <a:pt x="178" y="56"/>
                    </a:lnTo>
                    <a:lnTo>
                      <a:pt x="195" y="14"/>
                    </a:lnTo>
                    <a:lnTo>
                      <a:pt x="185" y="0"/>
                    </a:lnTo>
                    <a:lnTo>
                      <a:pt x="142" y="7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8" name="Freeform 71"/>
              <p:cNvSpPr>
                <a:spLocks/>
              </p:cNvSpPr>
              <p:nvPr/>
            </p:nvSpPr>
            <p:spPr bwMode="auto">
              <a:xfrm>
                <a:off x="4518025" y="2741613"/>
                <a:ext cx="19050" cy="22225"/>
              </a:xfrm>
              <a:custGeom>
                <a:avLst/>
                <a:gdLst>
                  <a:gd name="T0" fmla="*/ 30 w 59"/>
                  <a:gd name="T1" fmla="*/ 67 h 68"/>
                  <a:gd name="T2" fmla="*/ 30 w 59"/>
                  <a:gd name="T3" fmla="*/ 67 h 68"/>
                  <a:gd name="T4" fmla="*/ 36 w 59"/>
                  <a:gd name="T5" fmla="*/ 51 h 68"/>
                  <a:gd name="T6" fmla="*/ 46 w 59"/>
                  <a:gd name="T7" fmla="*/ 29 h 68"/>
                  <a:gd name="T8" fmla="*/ 59 w 59"/>
                  <a:gd name="T9" fmla="*/ 0 h 68"/>
                  <a:gd name="T10" fmla="*/ 0 w 59"/>
                  <a:gd name="T11" fmla="*/ 33 h 68"/>
                  <a:gd name="T12" fmla="*/ 0 w 59"/>
                  <a:gd name="T13" fmla="*/ 33 h 68"/>
                  <a:gd name="T14" fmla="*/ 3 w 59"/>
                  <a:gd name="T15" fmla="*/ 40 h 68"/>
                  <a:gd name="T16" fmla="*/ 13 w 59"/>
                  <a:gd name="T17" fmla="*/ 53 h 68"/>
                  <a:gd name="T18" fmla="*/ 19 w 59"/>
                  <a:gd name="T19" fmla="*/ 60 h 68"/>
                  <a:gd name="T20" fmla="*/ 23 w 59"/>
                  <a:gd name="T21" fmla="*/ 66 h 68"/>
                  <a:gd name="T22" fmla="*/ 28 w 59"/>
                  <a:gd name="T23" fmla="*/ 68 h 68"/>
                  <a:gd name="T24" fmla="*/ 29 w 59"/>
                  <a:gd name="T25" fmla="*/ 68 h 68"/>
                  <a:gd name="T26" fmla="*/ 30 w 59"/>
                  <a:gd name="T27" fmla="*/ 67 h 68"/>
                  <a:gd name="T28" fmla="*/ 30 w 59"/>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68">
                    <a:moveTo>
                      <a:pt x="30" y="67"/>
                    </a:moveTo>
                    <a:lnTo>
                      <a:pt x="30" y="67"/>
                    </a:lnTo>
                    <a:lnTo>
                      <a:pt x="36" y="51"/>
                    </a:lnTo>
                    <a:lnTo>
                      <a:pt x="46" y="29"/>
                    </a:lnTo>
                    <a:lnTo>
                      <a:pt x="59" y="0"/>
                    </a:lnTo>
                    <a:lnTo>
                      <a:pt x="0" y="33"/>
                    </a:lnTo>
                    <a:lnTo>
                      <a:pt x="0" y="33"/>
                    </a:lnTo>
                    <a:lnTo>
                      <a:pt x="3" y="40"/>
                    </a:lnTo>
                    <a:lnTo>
                      <a:pt x="13" y="53"/>
                    </a:lnTo>
                    <a:lnTo>
                      <a:pt x="19" y="60"/>
                    </a:lnTo>
                    <a:lnTo>
                      <a:pt x="23" y="66"/>
                    </a:lnTo>
                    <a:lnTo>
                      <a:pt x="28" y="68"/>
                    </a:lnTo>
                    <a:lnTo>
                      <a:pt x="29" y="68"/>
                    </a:lnTo>
                    <a:lnTo>
                      <a:pt x="30" y="67"/>
                    </a:lnTo>
                    <a:lnTo>
                      <a:pt x="30" y="6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9" name="Freeform 72"/>
              <p:cNvSpPr>
                <a:spLocks/>
              </p:cNvSpPr>
              <p:nvPr/>
            </p:nvSpPr>
            <p:spPr bwMode="auto">
              <a:xfrm>
                <a:off x="3821113" y="639763"/>
                <a:ext cx="1241425" cy="2854325"/>
              </a:xfrm>
              <a:custGeom>
                <a:avLst/>
                <a:gdLst>
                  <a:gd name="T0" fmla="*/ 3753 w 3909"/>
                  <a:gd name="T1" fmla="*/ 1411 h 8987"/>
                  <a:gd name="T2" fmla="*/ 3762 w 3909"/>
                  <a:gd name="T3" fmla="*/ 858 h 8987"/>
                  <a:gd name="T4" fmla="*/ 3412 w 3909"/>
                  <a:gd name="T5" fmla="*/ 495 h 8987"/>
                  <a:gd name="T6" fmla="*/ 3027 w 3909"/>
                  <a:gd name="T7" fmla="*/ 217 h 8987"/>
                  <a:gd name="T8" fmla="*/ 2628 w 3909"/>
                  <a:gd name="T9" fmla="*/ 64 h 8987"/>
                  <a:gd name="T10" fmla="*/ 2435 w 3909"/>
                  <a:gd name="T11" fmla="*/ 444 h 8987"/>
                  <a:gd name="T12" fmla="*/ 1941 w 3909"/>
                  <a:gd name="T13" fmla="*/ 824 h 8987"/>
                  <a:gd name="T14" fmla="*/ 1440 w 3909"/>
                  <a:gd name="T15" fmla="*/ 1327 h 8987"/>
                  <a:gd name="T16" fmla="*/ 1152 w 3909"/>
                  <a:gd name="T17" fmla="*/ 2295 h 8987"/>
                  <a:gd name="T18" fmla="*/ 733 w 3909"/>
                  <a:gd name="T19" fmla="*/ 3480 h 8987"/>
                  <a:gd name="T20" fmla="*/ 406 w 3909"/>
                  <a:gd name="T21" fmla="*/ 3806 h 8987"/>
                  <a:gd name="T22" fmla="*/ 294 w 3909"/>
                  <a:gd name="T23" fmla="*/ 5120 h 8987"/>
                  <a:gd name="T24" fmla="*/ 387 w 3909"/>
                  <a:gd name="T25" fmla="*/ 5724 h 8987"/>
                  <a:gd name="T26" fmla="*/ 224 w 3909"/>
                  <a:gd name="T27" fmla="*/ 6562 h 8987"/>
                  <a:gd name="T28" fmla="*/ 102 w 3909"/>
                  <a:gd name="T29" fmla="*/ 7011 h 8987"/>
                  <a:gd name="T30" fmla="*/ 92 w 3909"/>
                  <a:gd name="T31" fmla="*/ 7306 h 8987"/>
                  <a:gd name="T32" fmla="*/ 105 w 3909"/>
                  <a:gd name="T33" fmla="*/ 7340 h 8987"/>
                  <a:gd name="T34" fmla="*/ 121 w 3909"/>
                  <a:gd name="T35" fmla="*/ 7321 h 8987"/>
                  <a:gd name="T36" fmla="*/ 123 w 3909"/>
                  <a:gd name="T37" fmla="*/ 7492 h 8987"/>
                  <a:gd name="T38" fmla="*/ 238 w 3909"/>
                  <a:gd name="T39" fmla="*/ 7654 h 8987"/>
                  <a:gd name="T40" fmla="*/ 328 w 3909"/>
                  <a:gd name="T41" fmla="*/ 8091 h 8987"/>
                  <a:gd name="T42" fmla="*/ 496 w 3909"/>
                  <a:gd name="T43" fmla="*/ 8537 h 8987"/>
                  <a:gd name="T44" fmla="*/ 572 w 3909"/>
                  <a:gd name="T45" fmla="*/ 8898 h 8987"/>
                  <a:gd name="T46" fmla="*/ 919 w 3909"/>
                  <a:gd name="T47" fmla="*/ 8945 h 8987"/>
                  <a:gd name="T48" fmla="*/ 1063 w 3909"/>
                  <a:gd name="T49" fmla="*/ 8605 h 8987"/>
                  <a:gd name="T50" fmla="*/ 1530 w 3909"/>
                  <a:gd name="T51" fmla="*/ 8356 h 8987"/>
                  <a:gd name="T52" fmla="*/ 1653 w 3909"/>
                  <a:gd name="T53" fmla="*/ 7840 h 8987"/>
                  <a:gd name="T54" fmla="*/ 1604 w 3909"/>
                  <a:gd name="T55" fmla="*/ 7551 h 8987"/>
                  <a:gd name="T56" fmla="*/ 1698 w 3909"/>
                  <a:gd name="T57" fmla="*/ 7404 h 8987"/>
                  <a:gd name="T58" fmla="*/ 1591 w 3909"/>
                  <a:gd name="T59" fmla="*/ 7375 h 8987"/>
                  <a:gd name="T60" fmla="*/ 1452 w 3909"/>
                  <a:gd name="T61" fmla="*/ 7322 h 8987"/>
                  <a:gd name="T62" fmla="*/ 1590 w 3909"/>
                  <a:gd name="T63" fmla="*/ 7253 h 8987"/>
                  <a:gd name="T64" fmla="*/ 1542 w 3909"/>
                  <a:gd name="T65" fmla="*/ 7137 h 8987"/>
                  <a:gd name="T66" fmla="*/ 1950 w 3909"/>
                  <a:gd name="T67" fmla="*/ 6927 h 8987"/>
                  <a:gd name="T68" fmla="*/ 2099 w 3909"/>
                  <a:gd name="T69" fmla="*/ 6851 h 8987"/>
                  <a:gd name="T70" fmla="*/ 2184 w 3909"/>
                  <a:gd name="T71" fmla="*/ 6893 h 8987"/>
                  <a:gd name="T72" fmla="*/ 1956 w 3909"/>
                  <a:gd name="T73" fmla="*/ 6801 h 8987"/>
                  <a:gd name="T74" fmla="*/ 1772 w 3909"/>
                  <a:gd name="T75" fmla="*/ 6737 h 8987"/>
                  <a:gd name="T76" fmla="*/ 1504 w 3909"/>
                  <a:gd name="T77" fmla="*/ 6633 h 8987"/>
                  <a:gd name="T78" fmla="*/ 1869 w 3909"/>
                  <a:gd name="T79" fmla="*/ 6670 h 8987"/>
                  <a:gd name="T80" fmla="*/ 1870 w 3909"/>
                  <a:gd name="T81" fmla="*/ 6523 h 8987"/>
                  <a:gd name="T82" fmla="*/ 2062 w 3909"/>
                  <a:gd name="T83" fmla="*/ 6674 h 8987"/>
                  <a:gd name="T84" fmla="*/ 2277 w 3909"/>
                  <a:gd name="T85" fmla="*/ 6493 h 8987"/>
                  <a:gd name="T86" fmla="*/ 2194 w 3909"/>
                  <a:gd name="T87" fmla="*/ 6202 h 8987"/>
                  <a:gd name="T88" fmla="*/ 2009 w 3909"/>
                  <a:gd name="T89" fmla="*/ 6022 h 8987"/>
                  <a:gd name="T90" fmla="*/ 1852 w 3909"/>
                  <a:gd name="T91" fmla="*/ 5973 h 8987"/>
                  <a:gd name="T92" fmla="*/ 1813 w 3909"/>
                  <a:gd name="T93" fmla="*/ 5721 h 8987"/>
                  <a:gd name="T94" fmla="*/ 1870 w 3909"/>
                  <a:gd name="T95" fmla="*/ 5362 h 8987"/>
                  <a:gd name="T96" fmla="*/ 1877 w 3909"/>
                  <a:gd name="T97" fmla="*/ 5053 h 8987"/>
                  <a:gd name="T98" fmla="*/ 1916 w 3909"/>
                  <a:gd name="T99" fmla="*/ 4851 h 8987"/>
                  <a:gd name="T100" fmla="*/ 2019 w 3909"/>
                  <a:gd name="T101" fmla="*/ 4588 h 8987"/>
                  <a:gd name="T102" fmla="*/ 2172 w 3909"/>
                  <a:gd name="T103" fmla="*/ 4540 h 8987"/>
                  <a:gd name="T104" fmla="*/ 2413 w 3909"/>
                  <a:gd name="T105" fmla="*/ 4248 h 8987"/>
                  <a:gd name="T106" fmla="*/ 2605 w 3909"/>
                  <a:gd name="T107" fmla="*/ 4124 h 8987"/>
                  <a:gd name="T108" fmla="*/ 3037 w 3909"/>
                  <a:gd name="T109" fmla="*/ 3559 h 8987"/>
                  <a:gd name="T110" fmla="*/ 3072 w 3909"/>
                  <a:gd name="T111" fmla="*/ 3482 h 8987"/>
                  <a:gd name="T112" fmla="*/ 3018 w 3909"/>
                  <a:gd name="T113" fmla="*/ 3291 h 8987"/>
                  <a:gd name="T114" fmla="*/ 3121 w 3909"/>
                  <a:gd name="T115" fmla="*/ 2961 h 8987"/>
                  <a:gd name="T116" fmla="*/ 3205 w 3909"/>
                  <a:gd name="T117" fmla="*/ 2708 h 8987"/>
                  <a:gd name="T118" fmla="*/ 3354 w 3909"/>
                  <a:gd name="T119" fmla="*/ 2544 h 8987"/>
                  <a:gd name="T120" fmla="*/ 3497 w 3909"/>
                  <a:gd name="T121" fmla="*/ 2516 h 8987"/>
                  <a:gd name="T122" fmla="*/ 3887 w 3909"/>
                  <a:gd name="T123" fmla="*/ 2470 h 8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9" h="8987">
                    <a:moveTo>
                      <a:pt x="3757" y="2218"/>
                    </a:moveTo>
                    <a:lnTo>
                      <a:pt x="3736" y="2082"/>
                    </a:lnTo>
                    <a:lnTo>
                      <a:pt x="3848" y="1869"/>
                    </a:lnTo>
                    <a:lnTo>
                      <a:pt x="3757" y="1807"/>
                    </a:lnTo>
                    <a:lnTo>
                      <a:pt x="3687" y="1459"/>
                    </a:lnTo>
                    <a:lnTo>
                      <a:pt x="3753" y="1411"/>
                    </a:lnTo>
                    <a:lnTo>
                      <a:pt x="3746" y="1312"/>
                    </a:lnTo>
                    <a:lnTo>
                      <a:pt x="3695" y="1256"/>
                    </a:lnTo>
                    <a:lnTo>
                      <a:pt x="3724" y="1153"/>
                    </a:lnTo>
                    <a:lnTo>
                      <a:pt x="3713" y="978"/>
                    </a:lnTo>
                    <a:lnTo>
                      <a:pt x="3759" y="930"/>
                    </a:lnTo>
                    <a:lnTo>
                      <a:pt x="3762" y="858"/>
                    </a:lnTo>
                    <a:lnTo>
                      <a:pt x="3701" y="798"/>
                    </a:lnTo>
                    <a:lnTo>
                      <a:pt x="3684" y="706"/>
                    </a:lnTo>
                    <a:lnTo>
                      <a:pt x="3634" y="736"/>
                    </a:lnTo>
                    <a:lnTo>
                      <a:pt x="3607" y="729"/>
                    </a:lnTo>
                    <a:lnTo>
                      <a:pt x="3536" y="544"/>
                    </a:lnTo>
                    <a:lnTo>
                      <a:pt x="3412" y="495"/>
                    </a:lnTo>
                    <a:lnTo>
                      <a:pt x="3375" y="466"/>
                    </a:lnTo>
                    <a:lnTo>
                      <a:pt x="3282" y="473"/>
                    </a:lnTo>
                    <a:lnTo>
                      <a:pt x="3204" y="345"/>
                    </a:lnTo>
                    <a:lnTo>
                      <a:pt x="3130" y="332"/>
                    </a:lnTo>
                    <a:lnTo>
                      <a:pt x="3067" y="237"/>
                    </a:lnTo>
                    <a:lnTo>
                      <a:pt x="3027" y="217"/>
                    </a:lnTo>
                    <a:lnTo>
                      <a:pt x="2989" y="161"/>
                    </a:lnTo>
                    <a:lnTo>
                      <a:pt x="2932" y="111"/>
                    </a:lnTo>
                    <a:lnTo>
                      <a:pt x="2904" y="55"/>
                    </a:lnTo>
                    <a:lnTo>
                      <a:pt x="2817" y="0"/>
                    </a:lnTo>
                    <a:lnTo>
                      <a:pt x="2728" y="60"/>
                    </a:lnTo>
                    <a:lnTo>
                      <a:pt x="2628" y="64"/>
                    </a:lnTo>
                    <a:lnTo>
                      <a:pt x="2716" y="229"/>
                    </a:lnTo>
                    <a:lnTo>
                      <a:pt x="2562" y="436"/>
                    </a:lnTo>
                    <a:lnTo>
                      <a:pt x="2655" y="475"/>
                    </a:lnTo>
                    <a:lnTo>
                      <a:pt x="2645" y="515"/>
                    </a:lnTo>
                    <a:lnTo>
                      <a:pt x="2579" y="540"/>
                    </a:lnTo>
                    <a:lnTo>
                      <a:pt x="2435" y="444"/>
                    </a:lnTo>
                    <a:lnTo>
                      <a:pt x="2288" y="443"/>
                    </a:lnTo>
                    <a:lnTo>
                      <a:pt x="2214" y="371"/>
                    </a:lnTo>
                    <a:lnTo>
                      <a:pt x="2098" y="417"/>
                    </a:lnTo>
                    <a:lnTo>
                      <a:pt x="2035" y="813"/>
                    </a:lnTo>
                    <a:lnTo>
                      <a:pt x="1972" y="854"/>
                    </a:lnTo>
                    <a:lnTo>
                      <a:pt x="1941" y="824"/>
                    </a:lnTo>
                    <a:lnTo>
                      <a:pt x="1842" y="798"/>
                    </a:lnTo>
                    <a:lnTo>
                      <a:pt x="1779" y="845"/>
                    </a:lnTo>
                    <a:lnTo>
                      <a:pt x="1750" y="895"/>
                    </a:lnTo>
                    <a:lnTo>
                      <a:pt x="1653" y="940"/>
                    </a:lnTo>
                    <a:lnTo>
                      <a:pt x="1582" y="1249"/>
                    </a:lnTo>
                    <a:lnTo>
                      <a:pt x="1440" y="1327"/>
                    </a:lnTo>
                    <a:lnTo>
                      <a:pt x="1428" y="1429"/>
                    </a:lnTo>
                    <a:lnTo>
                      <a:pt x="1518" y="1491"/>
                    </a:lnTo>
                    <a:lnTo>
                      <a:pt x="1512" y="1634"/>
                    </a:lnTo>
                    <a:lnTo>
                      <a:pt x="1249" y="2052"/>
                    </a:lnTo>
                    <a:lnTo>
                      <a:pt x="1242" y="2271"/>
                    </a:lnTo>
                    <a:lnTo>
                      <a:pt x="1152" y="2295"/>
                    </a:lnTo>
                    <a:lnTo>
                      <a:pt x="982" y="2277"/>
                    </a:lnTo>
                    <a:lnTo>
                      <a:pt x="963" y="2353"/>
                    </a:lnTo>
                    <a:lnTo>
                      <a:pt x="1024" y="2505"/>
                    </a:lnTo>
                    <a:lnTo>
                      <a:pt x="965" y="2619"/>
                    </a:lnTo>
                    <a:lnTo>
                      <a:pt x="931" y="2871"/>
                    </a:lnTo>
                    <a:lnTo>
                      <a:pt x="733" y="3480"/>
                    </a:lnTo>
                    <a:lnTo>
                      <a:pt x="810" y="3543"/>
                    </a:lnTo>
                    <a:lnTo>
                      <a:pt x="870" y="3615"/>
                    </a:lnTo>
                    <a:lnTo>
                      <a:pt x="846" y="3778"/>
                    </a:lnTo>
                    <a:lnTo>
                      <a:pt x="786" y="3809"/>
                    </a:lnTo>
                    <a:lnTo>
                      <a:pt x="525" y="3748"/>
                    </a:lnTo>
                    <a:lnTo>
                      <a:pt x="406" y="3806"/>
                    </a:lnTo>
                    <a:lnTo>
                      <a:pt x="246" y="4261"/>
                    </a:lnTo>
                    <a:lnTo>
                      <a:pt x="212" y="4444"/>
                    </a:lnTo>
                    <a:lnTo>
                      <a:pt x="279" y="4533"/>
                    </a:lnTo>
                    <a:lnTo>
                      <a:pt x="267" y="4627"/>
                    </a:lnTo>
                    <a:lnTo>
                      <a:pt x="343" y="4968"/>
                    </a:lnTo>
                    <a:lnTo>
                      <a:pt x="294" y="5120"/>
                    </a:lnTo>
                    <a:lnTo>
                      <a:pt x="289" y="5246"/>
                    </a:lnTo>
                    <a:lnTo>
                      <a:pt x="420" y="5414"/>
                    </a:lnTo>
                    <a:lnTo>
                      <a:pt x="474" y="5448"/>
                    </a:lnTo>
                    <a:lnTo>
                      <a:pt x="508" y="5550"/>
                    </a:lnTo>
                    <a:lnTo>
                      <a:pt x="479" y="5670"/>
                    </a:lnTo>
                    <a:lnTo>
                      <a:pt x="387" y="5724"/>
                    </a:lnTo>
                    <a:lnTo>
                      <a:pt x="447" y="6088"/>
                    </a:lnTo>
                    <a:lnTo>
                      <a:pt x="396" y="6338"/>
                    </a:lnTo>
                    <a:lnTo>
                      <a:pt x="340" y="6415"/>
                    </a:lnTo>
                    <a:lnTo>
                      <a:pt x="273" y="6455"/>
                    </a:lnTo>
                    <a:lnTo>
                      <a:pt x="236" y="6475"/>
                    </a:lnTo>
                    <a:lnTo>
                      <a:pt x="224" y="6562"/>
                    </a:lnTo>
                    <a:lnTo>
                      <a:pt x="148" y="6682"/>
                    </a:lnTo>
                    <a:lnTo>
                      <a:pt x="153" y="6815"/>
                    </a:lnTo>
                    <a:lnTo>
                      <a:pt x="171" y="6927"/>
                    </a:lnTo>
                    <a:lnTo>
                      <a:pt x="138" y="6957"/>
                    </a:lnTo>
                    <a:lnTo>
                      <a:pt x="142" y="6984"/>
                    </a:lnTo>
                    <a:lnTo>
                      <a:pt x="102" y="7011"/>
                    </a:lnTo>
                    <a:lnTo>
                      <a:pt x="45" y="6912"/>
                    </a:lnTo>
                    <a:lnTo>
                      <a:pt x="0" y="6902"/>
                    </a:lnTo>
                    <a:lnTo>
                      <a:pt x="9" y="7081"/>
                    </a:lnTo>
                    <a:lnTo>
                      <a:pt x="37" y="7224"/>
                    </a:lnTo>
                    <a:lnTo>
                      <a:pt x="50" y="7271"/>
                    </a:lnTo>
                    <a:lnTo>
                      <a:pt x="92" y="7306"/>
                    </a:lnTo>
                    <a:lnTo>
                      <a:pt x="88" y="7360"/>
                    </a:lnTo>
                    <a:lnTo>
                      <a:pt x="105" y="7372"/>
                    </a:lnTo>
                    <a:lnTo>
                      <a:pt x="105" y="7372"/>
                    </a:lnTo>
                    <a:lnTo>
                      <a:pt x="105" y="7365"/>
                    </a:lnTo>
                    <a:lnTo>
                      <a:pt x="105" y="7349"/>
                    </a:lnTo>
                    <a:lnTo>
                      <a:pt x="105" y="7340"/>
                    </a:lnTo>
                    <a:lnTo>
                      <a:pt x="106" y="7332"/>
                    </a:lnTo>
                    <a:lnTo>
                      <a:pt x="108" y="7326"/>
                    </a:lnTo>
                    <a:lnTo>
                      <a:pt x="109" y="7324"/>
                    </a:lnTo>
                    <a:lnTo>
                      <a:pt x="112" y="7323"/>
                    </a:lnTo>
                    <a:lnTo>
                      <a:pt x="112" y="7323"/>
                    </a:lnTo>
                    <a:lnTo>
                      <a:pt x="121" y="7321"/>
                    </a:lnTo>
                    <a:lnTo>
                      <a:pt x="132" y="7320"/>
                    </a:lnTo>
                    <a:lnTo>
                      <a:pt x="145" y="7320"/>
                    </a:lnTo>
                    <a:lnTo>
                      <a:pt x="195" y="7372"/>
                    </a:lnTo>
                    <a:lnTo>
                      <a:pt x="76" y="7442"/>
                    </a:lnTo>
                    <a:lnTo>
                      <a:pt x="69" y="7476"/>
                    </a:lnTo>
                    <a:lnTo>
                      <a:pt x="123" y="7492"/>
                    </a:lnTo>
                    <a:lnTo>
                      <a:pt x="160" y="7474"/>
                    </a:lnTo>
                    <a:lnTo>
                      <a:pt x="193" y="7488"/>
                    </a:lnTo>
                    <a:lnTo>
                      <a:pt x="193" y="7531"/>
                    </a:lnTo>
                    <a:lnTo>
                      <a:pt x="181" y="7561"/>
                    </a:lnTo>
                    <a:lnTo>
                      <a:pt x="194" y="7614"/>
                    </a:lnTo>
                    <a:lnTo>
                      <a:pt x="238" y="7654"/>
                    </a:lnTo>
                    <a:lnTo>
                      <a:pt x="228" y="7684"/>
                    </a:lnTo>
                    <a:lnTo>
                      <a:pt x="172" y="7697"/>
                    </a:lnTo>
                    <a:lnTo>
                      <a:pt x="219" y="7760"/>
                    </a:lnTo>
                    <a:lnTo>
                      <a:pt x="246" y="7879"/>
                    </a:lnTo>
                    <a:lnTo>
                      <a:pt x="297" y="7909"/>
                    </a:lnTo>
                    <a:lnTo>
                      <a:pt x="328" y="8091"/>
                    </a:lnTo>
                    <a:lnTo>
                      <a:pt x="551" y="8328"/>
                    </a:lnTo>
                    <a:lnTo>
                      <a:pt x="544" y="8394"/>
                    </a:lnTo>
                    <a:lnTo>
                      <a:pt x="472" y="8388"/>
                    </a:lnTo>
                    <a:lnTo>
                      <a:pt x="472" y="8421"/>
                    </a:lnTo>
                    <a:lnTo>
                      <a:pt x="518" y="8497"/>
                    </a:lnTo>
                    <a:lnTo>
                      <a:pt x="496" y="8537"/>
                    </a:lnTo>
                    <a:lnTo>
                      <a:pt x="473" y="8541"/>
                    </a:lnTo>
                    <a:lnTo>
                      <a:pt x="439" y="8512"/>
                    </a:lnTo>
                    <a:lnTo>
                      <a:pt x="423" y="8551"/>
                    </a:lnTo>
                    <a:lnTo>
                      <a:pt x="584" y="8786"/>
                    </a:lnTo>
                    <a:lnTo>
                      <a:pt x="552" y="8862"/>
                    </a:lnTo>
                    <a:lnTo>
                      <a:pt x="572" y="8898"/>
                    </a:lnTo>
                    <a:lnTo>
                      <a:pt x="523" y="8912"/>
                    </a:lnTo>
                    <a:lnTo>
                      <a:pt x="519" y="8969"/>
                    </a:lnTo>
                    <a:lnTo>
                      <a:pt x="633" y="8961"/>
                    </a:lnTo>
                    <a:lnTo>
                      <a:pt x="670" y="8987"/>
                    </a:lnTo>
                    <a:lnTo>
                      <a:pt x="819" y="8923"/>
                    </a:lnTo>
                    <a:lnTo>
                      <a:pt x="919" y="8945"/>
                    </a:lnTo>
                    <a:lnTo>
                      <a:pt x="960" y="8938"/>
                    </a:lnTo>
                    <a:lnTo>
                      <a:pt x="969" y="8858"/>
                    </a:lnTo>
                    <a:lnTo>
                      <a:pt x="917" y="8759"/>
                    </a:lnTo>
                    <a:lnTo>
                      <a:pt x="990" y="8672"/>
                    </a:lnTo>
                    <a:lnTo>
                      <a:pt x="1003" y="8589"/>
                    </a:lnTo>
                    <a:lnTo>
                      <a:pt x="1063" y="8605"/>
                    </a:lnTo>
                    <a:lnTo>
                      <a:pt x="1096" y="8528"/>
                    </a:lnTo>
                    <a:lnTo>
                      <a:pt x="1218" y="8504"/>
                    </a:lnTo>
                    <a:lnTo>
                      <a:pt x="1249" y="8541"/>
                    </a:lnTo>
                    <a:lnTo>
                      <a:pt x="1355" y="8526"/>
                    </a:lnTo>
                    <a:lnTo>
                      <a:pt x="1435" y="8562"/>
                    </a:lnTo>
                    <a:lnTo>
                      <a:pt x="1530" y="8356"/>
                    </a:lnTo>
                    <a:lnTo>
                      <a:pt x="1576" y="8192"/>
                    </a:lnTo>
                    <a:lnTo>
                      <a:pt x="1575" y="8096"/>
                    </a:lnTo>
                    <a:lnTo>
                      <a:pt x="1610" y="8023"/>
                    </a:lnTo>
                    <a:lnTo>
                      <a:pt x="1590" y="7947"/>
                    </a:lnTo>
                    <a:lnTo>
                      <a:pt x="1592" y="7900"/>
                    </a:lnTo>
                    <a:lnTo>
                      <a:pt x="1653" y="7840"/>
                    </a:lnTo>
                    <a:lnTo>
                      <a:pt x="1655" y="7776"/>
                    </a:lnTo>
                    <a:lnTo>
                      <a:pt x="1621" y="7747"/>
                    </a:lnTo>
                    <a:lnTo>
                      <a:pt x="1665" y="7701"/>
                    </a:lnTo>
                    <a:lnTo>
                      <a:pt x="1650" y="7657"/>
                    </a:lnTo>
                    <a:lnTo>
                      <a:pt x="1584" y="7611"/>
                    </a:lnTo>
                    <a:lnTo>
                      <a:pt x="1604" y="7551"/>
                    </a:lnTo>
                    <a:lnTo>
                      <a:pt x="1647" y="7588"/>
                    </a:lnTo>
                    <a:lnTo>
                      <a:pt x="1683" y="7550"/>
                    </a:lnTo>
                    <a:lnTo>
                      <a:pt x="1643" y="7508"/>
                    </a:lnTo>
                    <a:lnTo>
                      <a:pt x="1679" y="7461"/>
                    </a:lnTo>
                    <a:lnTo>
                      <a:pt x="1655" y="7412"/>
                    </a:lnTo>
                    <a:lnTo>
                      <a:pt x="1698" y="7404"/>
                    </a:lnTo>
                    <a:lnTo>
                      <a:pt x="1688" y="7342"/>
                    </a:lnTo>
                    <a:lnTo>
                      <a:pt x="1587" y="7276"/>
                    </a:lnTo>
                    <a:lnTo>
                      <a:pt x="1586" y="7298"/>
                    </a:lnTo>
                    <a:lnTo>
                      <a:pt x="1569" y="7321"/>
                    </a:lnTo>
                    <a:lnTo>
                      <a:pt x="1581" y="7342"/>
                    </a:lnTo>
                    <a:lnTo>
                      <a:pt x="1591" y="7375"/>
                    </a:lnTo>
                    <a:lnTo>
                      <a:pt x="1580" y="7388"/>
                    </a:lnTo>
                    <a:lnTo>
                      <a:pt x="1561" y="7378"/>
                    </a:lnTo>
                    <a:lnTo>
                      <a:pt x="1541" y="7347"/>
                    </a:lnTo>
                    <a:lnTo>
                      <a:pt x="1519" y="7343"/>
                    </a:lnTo>
                    <a:lnTo>
                      <a:pt x="1484" y="7352"/>
                    </a:lnTo>
                    <a:lnTo>
                      <a:pt x="1452" y="7322"/>
                    </a:lnTo>
                    <a:lnTo>
                      <a:pt x="1443" y="7298"/>
                    </a:lnTo>
                    <a:lnTo>
                      <a:pt x="1470" y="7285"/>
                    </a:lnTo>
                    <a:lnTo>
                      <a:pt x="1503" y="7303"/>
                    </a:lnTo>
                    <a:lnTo>
                      <a:pt x="1550" y="7294"/>
                    </a:lnTo>
                    <a:lnTo>
                      <a:pt x="1587" y="7276"/>
                    </a:lnTo>
                    <a:lnTo>
                      <a:pt x="1590" y="7253"/>
                    </a:lnTo>
                    <a:lnTo>
                      <a:pt x="1667" y="7285"/>
                    </a:lnTo>
                    <a:lnTo>
                      <a:pt x="1701" y="7262"/>
                    </a:lnTo>
                    <a:lnTo>
                      <a:pt x="1676" y="7199"/>
                    </a:lnTo>
                    <a:lnTo>
                      <a:pt x="1533" y="7204"/>
                    </a:lnTo>
                    <a:lnTo>
                      <a:pt x="1497" y="7160"/>
                    </a:lnTo>
                    <a:lnTo>
                      <a:pt x="1542" y="7137"/>
                    </a:lnTo>
                    <a:lnTo>
                      <a:pt x="1716" y="7166"/>
                    </a:lnTo>
                    <a:lnTo>
                      <a:pt x="1770" y="7138"/>
                    </a:lnTo>
                    <a:lnTo>
                      <a:pt x="1772" y="7086"/>
                    </a:lnTo>
                    <a:lnTo>
                      <a:pt x="1862" y="7071"/>
                    </a:lnTo>
                    <a:lnTo>
                      <a:pt x="1925" y="7004"/>
                    </a:lnTo>
                    <a:lnTo>
                      <a:pt x="1950" y="6927"/>
                    </a:lnTo>
                    <a:lnTo>
                      <a:pt x="1975" y="6951"/>
                    </a:lnTo>
                    <a:lnTo>
                      <a:pt x="1981" y="7001"/>
                    </a:lnTo>
                    <a:lnTo>
                      <a:pt x="2032" y="6996"/>
                    </a:lnTo>
                    <a:lnTo>
                      <a:pt x="2054" y="6920"/>
                    </a:lnTo>
                    <a:lnTo>
                      <a:pt x="2087" y="6910"/>
                    </a:lnTo>
                    <a:lnTo>
                      <a:pt x="2099" y="6851"/>
                    </a:lnTo>
                    <a:lnTo>
                      <a:pt x="2117" y="6886"/>
                    </a:lnTo>
                    <a:lnTo>
                      <a:pt x="2104" y="6913"/>
                    </a:lnTo>
                    <a:lnTo>
                      <a:pt x="2137" y="6940"/>
                    </a:lnTo>
                    <a:lnTo>
                      <a:pt x="2164" y="6955"/>
                    </a:lnTo>
                    <a:lnTo>
                      <a:pt x="2184" y="6918"/>
                    </a:lnTo>
                    <a:lnTo>
                      <a:pt x="2184" y="6893"/>
                    </a:lnTo>
                    <a:lnTo>
                      <a:pt x="2143" y="6849"/>
                    </a:lnTo>
                    <a:lnTo>
                      <a:pt x="2120" y="6824"/>
                    </a:lnTo>
                    <a:lnTo>
                      <a:pt x="2126" y="6784"/>
                    </a:lnTo>
                    <a:lnTo>
                      <a:pt x="2086" y="6757"/>
                    </a:lnTo>
                    <a:lnTo>
                      <a:pt x="2026" y="6788"/>
                    </a:lnTo>
                    <a:lnTo>
                      <a:pt x="1956" y="6801"/>
                    </a:lnTo>
                    <a:lnTo>
                      <a:pt x="1860" y="6783"/>
                    </a:lnTo>
                    <a:lnTo>
                      <a:pt x="1826" y="6819"/>
                    </a:lnTo>
                    <a:lnTo>
                      <a:pt x="1800" y="6793"/>
                    </a:lnTo>
                    <a:lnTo>
                      <a:pt x="1812" y="6747"/>
                    </a:lnTo>
                    <a:lnTo>
                      <a:pt x="1785" y="6700"/>
                    </a:lnTo>
                    <a:lnTo>
                      <a:pt x="1772" y="6737"/>
                    </a:lnTo>
                    <a:lnTo>
                      <a:pt x="1698" y="6705"/>
                    </a:lnTo>
                    <a:lnTo>
                      <a:pt x="1668" y="6668"/>
                    </a:lnTo>
                    <a:lnTo>
                      <a:pt x="1635" y="6685"/>
                    </a:lnTo>
                    <a:lnTo>
                      <a:pt x="1509" y="6699"/>
                    </a:lnTo>
                    <a:lnTo>
                      <a:pt x="1455" y="6657"/>
                    </a:lnTo>
                    <a:lnTo>
                      <a:pt x="1504" y="6633"/>
                    </a:lnTo>
                    <a:lnTo>
                      <a:pt x="1608" y="6656"/>
                    </a:lnTo>
                    <a:lnTo>
                      <a:pt x="1618" y="6612"/>
                    </a:lnTo>
                    <a:lnTo>
                      <a:pt x="1682" y="6634"/>
                    </a:lnTo>
                    <a:lnTo>
                      <a:pt x="1747" y="6601"/>
                    </a:lnTo>
                    <a:lnTo>
                      <a:pt x="1835" y="6677"/>
                    </a:lnTo>
                    <a:lnTo>
                      <a:pt x="1869" y="6670"/>
                    </a:lnTo>
                    <a:lnTo>
                      <a:pt x="1844" y="6593"/>
                    </a:lnTo>
                    <a:lnTo>
                      <a:pt x="1929" y="6689"/>
                    </a:lnTo>
                    <a:lnTo>
                      <a:pt x="1942" y="6709"/>
                    </a:lnTo>
                    <a:lnTo>
                      <a:pt x="1968" y="6676"/>
                    </a:lnTo>
                    <a:lnTo>
                      <a:pt x="1955" y="6609"/>
                    </a:lnTo>
                    <a:lnTo>
                      <a:pt x="1870" y="6523"/>
                    </a:lnTo>
                    <a:lnTo>
                      <a:pt x="1890" y="6481"/>
                    </a:lnTo>
                    <a:lnTo>
                      <a:pt x="1947" y="6546"/>
                    </a:lnTo>
                    <a:lnTo>
                      <a:pt x="1997" y="6552"/>
                    </a:lnTo>
                    <a:lnTo>
                      <a:pt x="1998" y="6701"/>
                    </a:lnTo>
                    <a:lnTo>
                      <a:pt x="2026" y="6721"/>
                    </a:lnTo>
                    <a:lnTo>
                      <a:pt x="2062" y="6674"/>
                    </a:lnTo>
                    <a:lnTo>
                      <a:pt x="2088" y="6681"/>
                    </a:lnTo>
                    <a:lnTo>
                      <a:pt x="2165" y="6653"/>
                    </a:lnTo>
                    <a:lnTo>
                      <a:pt x="2241" y="6603"/>
                    </a:lnTo>
                    <a:lnTo>
                      <a:pt x="2254" y="6566"/>
                    </a:lnTo>
                    <a:lnTo>
                      <a:pt x="2290" y="6523"/>
                    </a:lnTo>
                    <a:lnTo>
                      <a:pt x="2277" y="6493"/>
                    </a:lnTo>
                    <a:lnTo>
                      <a:pt x="2300" y="6459"/>
                    </a:lnTo>
                    <a:lnTo>
                      <a:pt x="2282" y="6347"/>
                    </a:lnTo>
                    <a:lnTo>
                      <a:pt x="2251" y="6288"/>
                    </a:lnTo>
                    <a:lnTo>
                      <a:pt x="2184" y="6252"/>
                    </a:lnTo>
                    <a:lnTo>
                      <a:pt x="2161" y="6225"/>
                    </a:lnTo>
                    <a:lnTo>
                      <a:pt x="2194" y="6202"/>
                    </a:lnTo>
                    <a:lnTo>
                      <a:pt x="2174" y="6165"/>
                    </a:lnTo>
                    <a:lnTo>
                      <a:pt x="2154" y="6146"/>
                    </a:lnTo>
                    <a:lnTo>
                      <a:pt x="2117" y="6156"/>
                    </a:lnTo>
                    <a:lnTo>
                      <a:pt x="2096" y="6113"/>
                    </a:lnTo>
                    <a:lnTo>
                      <a:pt x="2039" y="6061"/>
                    </a:lnTo>
                    <a:lnTo>
                      <a:pt x="2009" y="6022"/>
                    </a:lnTo>
                    <a:lnTo>
                      <a:pt x="1962" y="6038"/>
                    </a:lnTo>
                    <a:lnTo>
                      <a:pt x="1922" y="5981"/>
                    </a:lnTo>
                    <a:lnTo>
                      <a:pt x="1889" y="6003"/>
                    </a:lnTo>
                    <a:lnTo>
                      <a:pt x="1853" y="6056"/>
                    </a:lnTo>
                    <a:lnTo>
                      <a:pt x="1835" y="6029"/>
                    </a:lnTo>
                    <a:lnTo>
                      <a:pt x="1852" y="5973"/>
                    </a:lnTo>
                    <a:lnTo>
                      <a:pt x="1789" y="5957"/>
                    </a:lnTo>
                    <a:lnTo>
                      <a:pt x="1802" y="5924"/>
                    </a:lnTo>
                    <a:lnTo>
                      <a:pt x="1855" y="5922"/>
                    </a:lnTo>
                    <a:lnTo>
                      <a:pt x="1851" y="5890"/>
                    </a:lnTo>
                    <a:lnTo>
                      <a:pt x="1790" y="5778"/>
                    </a:lnTo>
                    <a:lnTo>
                      <a:pt x="1813" y="5721"/>
                    </a:lnTo>
                    <a:lnTo>
                      <a:pt x="1772" y="5585"/>
                    </a:lnTo>
                    <a:lnTo>
                      <a:pt x="1802" y="5548"/>
                    </a:lnTo>
                    <a:lnTo>
                      <a:pt x="1777" y="5489"/>
                    </a:lnTo>
                    <a:lnTo>
                      <a:pt x="1773" y="5313"/>
                    </a:lnTo>
                    <a:lnTo>
                      <a:pt x="1847" y="5315"/>
                    </a:lnTo>
                    <a:lnTo>
                      <a:pt x="1870" y="5362"/>
                    </a:lnTo>
                    <a:lnTo>
                      <a:pt x="1883" y="5325"/>
                    </a:lnTo>
                    <a:lnTo>
                      <a:pt x="1845" y="5299"/>
                    </a:lnTo>
                    <a:lnTo>
                      <a:pt x="1845" y="5233"/>
                    </a:lnTo>
                    <a:lnTo>
                      <a:pt x="1825" y="5186"/>
                    </a:lnTo>
                    <a:lnTo>
                      <a:pt x="1848" y="5149"/>
                    </a:lnTo>
                    <a:lnTo>
                      <a:pt x="1877" y="5053"/>
                    </a:lnTo>
                    <a:lnTo>
                      <a:pt x="1917" y="5007"/>
                    </a:lnTo>
                    <a:lnTo>
                      <a:pt x="1919" y="4953"/>
                    </a:lnTo>
                    <a:lnTo>
                      <a:pt x="1839" y="4907"/>
                    </a:lnTo>
                    <a:lnTo>
                      <a:pt x="1832" y="4834"/>
                    </a:lnTo>
                    <a:lnTo>
                      <a:pt x="1861" y="4800"/>
                    </a:lnTo>
                    <a:lnTo>
                      <a:pt x="1916" y="4851"/>
                    </a:lnTo>
                    <a:lnTo>
                      <a:pt x="1941" y="4807"/>
                    </a:lnTo>
                    <a:lnTo>
                      <a:pt x="1998" y="4779"/>
                    </a:lnTo>
                    <a:lnTo>
                      <a:pt x="2020" y="4677"/>
                    </a:lnTo>
                    <a:lnTo>
                      <a:pt x="1993" y="4611"/>
                    </a:lnTo>
                    <a:lnTo>
                      <a:pt x="1979" y="4541"/>
                    </a:lnTo>
                    <a:lnTo>
                      <a:pt x="2019" y="4588"/>
                    </a:lnTo>
                    <a:lnTo>
                      <a:pt x="2049" y="4590"/>
                    </a:lnTo>
                    <a:lnTo>
                      <a:pt x="2053" y="4627"/>
                    </a:lnTo>
                    <a:lnTo>
                      <a:pt x="2083" y="4623"/>
                    </a:lnTo>
                    <a:lnTo>
                      <a:pt x="2093" y="4560"/>
                    </a:lnTo>
                    <a:lnTo>
                      <a:pt x="2146" y="4580"/>
                    </a:lnTo>
                    <a:lnTo>
                      <a:pt x="2172" y="4540"/>
                    </a:lnTo>
                    <a:lnTo>
                      <a:pt x="2152" y="4480"/>
                    </a:lnTo>
                    <a:lnTo>
                      <a:pt x="2201" y="4416"/>
                    </a:lnTo>
                    <a:lnTo>
                      <a:pt x="2241" y="4389"/>
                    </a:lnTo>
                    <a:lnTo>
                      <a:pt x="2270" y="4282"/>
                    </a:lnTo>
                    <a:lnTo>
                      <a:pt x="2360" y="4282"/>
                    </a:lnTo>
                    <a:lnTo>
                      <a:pt x="2413" y="4248"/>
                    </a:lnTo>
                    <a:lnTo>
                      <a:pt x="2428" y="4159"/>
                    </a:lnTo>
                    <a:lnTo>
                      <a:pt x="2458" y="4135"/>
                    </a:lnTo>
                    <a:lnTo>
                      <a:pt x="2475" y="4149"/>
                    </a:lnTo>
                    <a:lnTo>
                      <a:pt x="2495" y="4099"/>
                    </a:lnTo>
                    <a:lnTo>
                      <a:pt x="2562" y="4168"/>
                    </a:lnTo>
                    <a:lnTo>
                      <a:pt x="2605" y="4124"/>
                    </a:lnTo>
                    <a:lnTo>
                      <a:pt x="2608" y="4061"/>
                    </a:lnTo>
                    <a:lnTo>
                      <a:pt x="2677" y="3990"/>
                    </a:lnTo>
                    <a:lnTo>
                      <a:pt x="2705" y="4040"/>
                    </a:lnTo>
                    <a:lnTo>
                      <a:pt x="2942" y="3785"/>
                    </a:lnTo>
                    <a:lnTo>
                      <a:pt x="3004" y="3626"/>
                    </a:lnTo>
                    <a:lnTo>
                      <a:pt x="3037" y="3559"/>
                    </a:lnTo>
                    <a:lnTo>
                      <a:pt x="3077" y="3552"/>
                    </a:lnTo>
                    <a:lnTo>
                      <a:pt x="3107" y="3541"/>
                    </a:lnTo>
                    <a:lnTo>
                      <a:pt x="3139" y="3515"/>
                    </a:lnTo>
                    <a:lnTo>
                      <a:pt x="3126" y="3498"/>
                    </a:lnTo>
                    <a:lnTo>
                      <a:pt x="3072" y="3519"/>
                    </a:lnTo>
                    <a:lnTo>
                      <a:pt x="3072" y="3482"/>
                    </a:lnTo>
                    <a:lnTo>
                      <a:pt x="3096" y="3459"/>
                    </a:lnTo>
                    <a:lnTo>
                      <a:pt x="3089" y="3412"/>
                    </a:lnTo>
                    <a:lnTo>
                      <a:pt x="3025" y="3400"/>
                    </a:lnTo>
                    <a:lnTo>
                      <a:pt x="2964" y="3304"/>
                    </a:lnTo>
                    <a:lnTo>
                      <a:pt x="3001" y="3324"/>
                    </a:lnTo>
                    <a:lnTo>
                      <a:pt x="3018" y="3291"/>
                    </a:lnTo>
                    <a:lnTo>
                      <a:pt x="2960" y="3234"/>
                    </a:lnTo>
                    <a:lnTo>
                      <a:pt x="3003" y="3142"/>
                    </a:lnTo>
                    <a:lnTo>
                      <a:pt x="3045" y="3144"/>
                    </a:lnTo>
                    <a:lnTo>
                      <a:pt x="3076" y="3097"/>
                    </a:lnTo>
                    <a:lnTo>
                      <a:pt x="3109" y="3080"/>
                    </a:lnTo>
                    <a:lnTo>
                      <a:pt x="3121" y="2961"/>
                    </a:lnTo>
                    <a:lnTo>
                      <a:pt x="3037" y="2859"/>
                    </a:lnTo>
                    <a:lnTo>
                      <a:pt x="3120" y="2818"/>
                    </a:lnTo>
                    <a:lnTo>
                      <a:pt x="3139" y="2752"/>
                    </a:lnTo>
                    <a:lnTo>
                      <a:pt x="3193" y="2794"/>
                    </a:lnTo>
                    <a:lnTo>
                      <a:pt x="3239" y="2784"/>
                    </a:lnTo>
                    <a:lnTo>
                      <a:pt x="3205" y="2708"/>
                    </a:lnTo>
                    <a:lnTo>
                      <a:pt x="3262" y="2700"/>
                    </a:lnTo>
                    <a:lnTo>
                      <a:pt x="3282" y="2667"/>
                    </a:lnTo>
                    <a:lnTo>
                      <a:pt x="3178" y="2589"/>
                    </a:lnTo>
                    <a:lnTo>
                      <a:pt x="3292" y="2631"/>
                    </a:lnTo>
                    <a:lnTo>
                      <a:pt x="3327" y="2574"/>
                    </a:lnTo>
                    <a:lnTo>
                      <a:pt x="3354" y="2544"/>
                    </a:lnTo>
                    <a:lnTo>
                      <a:pt x="3346" y="2477"/>
                    </a:lnTo>
                    <a:lnTo>
                      <a:pt x="3373" y="2447"/>
                    </a:lnTo>
                    <a:lnTo>
                      <a:pt x="3423" y="2530"/>
                    </a:lnTo>
                    <a:lnTo>
                      <a:pt x="3467" y="2446"/>
                    </a:lnTo>
                    <a:lnTo>
                      <a:pt x="3497" y="2463"/>
                    </a:lnTo>
                    <a:lnTo>
                      <a:pt x="3497" y="2516"/>
                    </a:lnTo>
                    <a:lnTo>
                      <a:pt x="3580" y="2549"/>
                    </a:lnTo>
                    <a:lnTo>
                      <a:pt x="3626" y="2472"/>
                    </a:lnTo>
                    <a:lnTo>
                      <a:pt x="3663" y="2484"/>
                    </a:lnTo>
                    <a:lnTo>
                      <a:pt x="3770" y="2464"/>
                    </a:lnTo>
                    <a:lnTo>
                      <a:pt x="3853" y="2513"/>
                    </a:lnTo>
                    <a:lnTo>
                      <a:pt x="3887" y="2470"/>
                    </a:lnTo>
                    <a:lnTo>
                      <a:pt x="3909" y="2460"/>
                    </a:lnTo>
                    <a:lnTo>
                      <a:pt x="3757" y="2218"/>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0" name="Freeform 73"/>
              <p:cNvSpPr>
                <a:spLocks/>
              </p:cNvSpPr>
              <p:nvPr/>
            </p:nvSpPr>
            <p:spPr bwMode="auto">
              <a:xfrm>
                <a:off x="4576763" y="3024188"/>
                <a:ext cx="22225" cy="28575"/>
              </a:xfrm>
              <a:custGeom>
                <a:avLst/>
                <a:gdLst>
                  <a:gd name="T0" fmla="*/ 0 w 70"/>
                  <a:gd name="T1" fmla="*/ 43 h 89"/>
                  <a:gd name="T2" fmla="*/ 6 w 70"/>
                  <a:gd name="T3" fmla="*/ 89 h 89"/>
                  <a:gd name="T4" fmla="*/ 33 w 70"/>
                  <a:gd name="T5" fmla="*/ 37 h 89"/>
                  <a:gd name="T6" fmla="*/ 70 w 70"/>
                  <a:gd name="T7" fmla="*/ 42 h 89"/>
                  <a:gd name="T8" fmla="*/ 63 w 70"/>
                  <a:gd name="T9" fmla="*/ 0 h 89"/>
                  <a:gd name="T10" fmla="*/ 0 w 70"/>
                  <a:gd name="T11" fmla="*/ 43 h 89"/>
                </a:gdLst>
                <a:ahLst/>
                <a:cxnLst>
                  <a:cxn ang="0">
                    <a:pos x="T0" y="T1"/>
                  </a:cxn>
                  <a:cxn ang="0">
                    <a:pos x="T2" y="T3"/>
                  </a:cxn>
                  <a:cxn ang="0">
                    <a:pos x="T4" y="T5"/>
                  </a:cxn>
                  <a:cxn ang="0">
                    <a:pos x="T6" y="T7"/>
                  </a:cxn>
                  <a:cxn ang="0">
                    <a:pos x="T8" y="T9"/>
                  </a:cxn>
                  <a:cxn ang="0">
                    <a:pos x="T10" y="T11"/>
                  </a:cxn>
                </a:cxnLst>
                <a:rect l="0" t="0" r="r" b="b"/>
                <a:pathLst>
                  <a:path w="70" h="89">
                    <a:moveTo>
                      <a:pt x="0" y="43"/>
                    </a:moveTo>
                    <a:lnTo>
                      <a:pt x="6" y="89"/>
                    </a:lnTo>
                    <a:lnTo>
                      <a:pt x="33" y="37"/>
                    </a:lnTo>
                    <a:lnTo>
                      <a:pt x="70" y="42"/>
                    </a:lnTo>
                    <a:lnTo>
                      <a:pt x="63" y="0"/>
                    </a:lnTo>
                    <a:lnTo>
                      <a:pt x="0" y="4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1" name="Freeform 74"/>
              <p:cNvSpPr>
                <a:spLocks/>
              </p:cNvSpPr>
              <p:nvPr/>
            </p:nvSpPr>
            <p:spPr bwMode="auto">
              <a:xfrm>
                <a:off x="4508500" y="2570163"/>
                <a:ext cx="15875" cy="23813"/>
              </a:xfrm>
              <a:custGeom>
                <a:avLst/>
                <a:gdLst>
                  <a:gd name="T0" fmla="*/ 7 w 50"/>
                  <a:gd name="T1" fmla="*/ 50 h 76"/>
                  <a:gd name="T2" fmla="*/ 40 w 50"/>
                  <a:gd name="T3" fmla="*/ 76 h 76"/>
                  <a:gd name="T4" fmla="*/ 50 w 50"/>
                  <a:gd name="T5" fmla="*/ 59 h 76"/>
                  <a:gd name="T6" fmla="*/ 0 w 50"/>
                  <a:gd name="T7" fmla="*/ 0 h 76"/>
                  <a:gd name="T8" fmla="*/ 7 w 50"/>
                  <a:gd name="T9" fmla="*/ 50 h 76"/>
                </a:gdLst>
                <a:ahLst/>
                <a:cxnLst>
                  <a:cxn ang="0">
                    <a:pos x="T0" y="T1"/>
                  </a:cxn>
                  <a:cxn ang="0">
                    <a:pos x="T2" y="T3"/>
                  </a:cxn>
                  <a:cxn ang="0">
                    <a:pos x="T4" y="T5"/>
                  </a:cxn>
                  <a:cxn ang="0">
                    <a:pos x="T6" y="T7"/>
                  </a:cxn>
                  <a:cxn ang="0">
                    <a:pos x="T8" y="T9"/>
                  </a:cxn>
                </a:cxnLst>
                <a:rect l="0" t="0" r="r" b="b"/>
                <a:pathLst>
                  <a:path w="50" h="76">
                    <a:moveTo>
                      <a:pt x="7" y="50"/>
                    </a:moveTo>
                    <a:lnTo>
                      <a:pt x="40" y="76"/>
                    </a:lnTo>
                    <a:lnTo>
                      <a:pt x="50" y="59"/>
                    </a:lnTo>
                    <a:lnTo>
                      <a:pt x="0" y="0"/>
                    </a:lnTo>
                    <a:lnTo>
                      <a:pt x="7" y="5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2" name="Freeform 76"/>
              <p:cNvSpPr>
                <a:spLocks/>
              </p:cNvSpPr>
              <p:nvPr/>
            </p:nvSpPr>
            <p:spPr bwMode="auto">
              <a:xfrm>
                <a:off x="4430713" y="2771775"/>
                <a:ext cx="22225" cy="15875"/>
              </a:xfrm>
              <a:custGeom>
                <a:avLst/>
                <a:gdLst>
                  <a:gd name="T0" fmla="*/ 0 w 70"/>
                  <a:gd name="T1" fmla="*/ 14 h 46"/>
                  <a:gd name="T2" fmla="*/ 33 w 70"/>
                  <a:gd name="T3" fmla="*/ 46 h 46"/>
                  <a:gd name="T4" fmla="*/ 70 w 70"/>
                  <a:gd name="T5" fmla="*/ 26 h 46"/>
                  <a:gd name="T6" fmla="*/ 47 w 70"/>
                  <a:gd name="T7" fmla="*/ 0 h 46"/>
                  <a:gd name="T8" fmla="*/ 0 w 70"/>
                  <a:gd name="T9" fmla="*/ 14 h 46"/>
                </a:gdLst>
                <a:ahLst/>
                <a:cxnLst>
                  <a:cxn ang="0">
                    <a:pos x="T0" y="T1"/>
                  </a:cxn>
                  <a:cxn ang="0">
                    <a:pos x="T2" y="T3"/>
                  </a:cxn>
                  <a:cxn ang="0">
                    <a:pos x="T4" y="T5"/>
                  </a:cxn>
                  <a:cxn ang="0">
                    <a:pos x="T6" y="T7"/>
                  </a:cxn>
                  <a:cxn ang="0">
                    <a:pos x="T8" y="T9"/>
                  </a:cxn>
                </a:cxnLst>
                <a:rect l="0" t="0" r="r" b="b"/>
                <a:pathLst>
                  <a:path w="70" h="46">
                    <a:moveTo>
                      <a:pt x="0" y="14"/>
                    </a:moveTo>
                    <a:lnTo>
                      <a:pt x="33" y="46"/>
                    </a:lnTo>
                    <a:lnTo>
                      <a:pt x="70" y="26"/>
                    </a:lnTo>
                    <a:lnTo>
                      <a:pt x="47" y="0"/>
                    </a:lnTo>
                    <a:lnTo>
                      <a:pt x="0" y="1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26" name="Group 25"/>
            <p:cNvGrpSpPr/>
            <p:nvPr/>
          </p:nvGrpSpPr>
          <p:grpSpPr>
            <a:xfrm>
              <a:off x="4629150" y="369888"/>
              <a:ext cx="1128713" cy="2316163"/>
              <a:chOff x="4629150" y="369888"/>
              <a:chExt cx="1128713" cy="2316163"/>
            </a:xfrm>
            <a:solidFill>
              <a:schemeClr val="tx2">
                <a:lumMod val="75000"/>
                <a:lumOff val="25000"/>
              </a:schemeClr>
            </a:solidFill>
          </p:grpSpPr>
          <p:sp>
            <p:nvSpPr>
              <p:cNvPr id="300" name="Freeform 77"/>
              <p:cNvSpPr>
                <a:spLocks/>
              </p:cNvSpPr>
              <p:nvPr/>
            </p:nvSpPr>
            <p:spPr bwMode="auto">
              <a:xfrm>
                <a:off x="4827588" y="2563813"/>
                <a:ext cx="22225" cy="28575"/>
              </a:xfrm>
              <a:custGeom>
                <a:avLst/>
                <a:gdLst>
                  <a:gd name="T0" fmla="*/ 67 w 67"/>
                  <a:gd name="T1" fmla="*/ 73 h 89"/>
                  <a:gd name="T2" fmla="*/ 54 w 67"/>
                  <a:gd name="T3" fmla="*/ 12 h 89"/>
                  <a:gd name="T4" fmla="*/ 17 w 67"/>
                  <a:gd name="T5" fmla="*/ 0 h 89"/>
                  <a:gd name="T6" fmla="*/ 0 w 67"/>
                  <a:gd name="T7" fmla="*/ 14 h 89"/>
                  <a:gd name="T8" fmla="*/ 1 w 67"/>
                  <a:gd name="T9" fmla="*/ 69 h 89"/>
                  <a:gd name="T10" fmla="*/ 21 w 67"/>
                  <a:gd name="T11" fmla="*/ 89 h 89"/>
                  <a:gd name="T12" fmla="*/ 67 w 67"/>
                  <a:gd name="T13" fmla="*/ 73 h 89"/>
                </a:gdLst>
                <a:ahLst/>
                <a:cxnLst>
                  <a:cxn ang="0">
                    <a:pos x="T0" y="T1"/>
                  </a:cxn>
                  <a:cxn ang="0">
                    <a:pos x="T2" y="T3"/>
                  </a:cxn>
                  <a:cxn ang="0">
                    <a:pos x="T4" y="T5"/>
                  </a:cxn>
                  <a:cxn ang="0">
                    <a:pos x="T6" y="T7"/>
                  </a:cxn>
                  <a:cxn ang="0">
                    <a:pos x="T8" y="T9"/>
                  </a:cxn>
                  <a:cxn ang="0">
                    <a:pos x="T10" y="T11"/>
                  </a:cxn>
                  <a:cxn ang="0">
                    <a:pos x="T12" y="T13"/>
                  </a:cxn>
                </a:cxnLst>
                <a:rect l="0" t="0" r="r" b="b"/>
                <a:pathLst>
                  <a:path w="67" h="89">
                    <a:moveTo>
                      <a:pt x="67" y="73"/>
                    </a:moveTo>
                    <a:lnTo>
                      <a:pt x="54" y="12"/>
                    </a:lnTo>
                    <a:lnTo>
                      <a:pt x="17" y="0"/>
                    </a:lnTo>
                    <a:lnTo>
                      <a:pt x="0" y="14"/>
                    </a:lnTo>
                    <a:lnTo>
                      <a:pt x="1" y="69"/>
                    </a:lnTo>
                    <a:lnTo>
                      <a:pt x="21" y="89"/>
                    </a:lnTo>
                    <a:lnTo>
                      <a:pt x="67" y="7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1" name="Freeform 78"/>
              <p:cNvSpPr>
                <a:spLocks/>
              </p:cNvSpPr>
              <p:nvPr/>
            </p:nvSpPr>
            <p:spPr bwMode="auto">
              <a:xfrm>
                <a:off x="4802188" y="2620963"/>
                <a:ext cx="17463" cy="23813"/>
              </a:xfrm>
              <a:custGeom>
                <a:avLst/>
                <a:gdLst>
                  <a:gd name="T0" fmla="*/ 3 w 57"/>
                  <a:gd name="T1" fmla="*/ 17 h 73"/>
                  <a:gd name="T2" fmla="*/ 0 w 57"/>
                  <a:gd name="T3" fmla="*/ 33 h 73"/>
                  <a:gd name="T4" fmla="*/ 20 w 57"/>
                  <a:gd name="T5" fmla="*/ 73 h 73"/>
                  <a:gd name="T6" fmla="*/ 57 w 57"/>
                  <a:gd name="T7" fmla="*/ 37 h 73"/>
                  <a:gd name="T8" fmla="*/ 47 w 57"/>
                  <a:gd name="T9" fmla="*/ 0 h 73"/>
                  <a:gd name="T10" fmla="*/ 3 w 57"/>
                  <a:gd name="T11" fmla="*/ 17 h 73"/>
                </a:gdLst>
                <a:ahLst/>
                <a:cxnLst>
                  <a:cxn ang="0">
                    <a:pos x="T0" y="T1"/>
                  </a:cxn>
                  <a:cxn ang="0">
                    <a:pos x="T2" y="T3"/>
                  </a:cxn>
                  <a:cxn ang="0">
                    <a:pos x="T4" y="T5"/>
                  </a:cxn>
                  <a:cxn ang="0">
                    <a:pos x="T6" y="T7"/>
                  </a:cxn>
                  <a:cxn ang="0">
                    <a:pos x="T8" y="T9"/>
                  </a:cxn>
                  <a:cxn ang="0">
                    <a:pos x="T10" y="T11"/>
                  </a:cxn>
                </a:cxnLst>
                <a:rect l="0" t="0" r="r" b="b"/>
                <a:pathLst>
                  <a:path w="57" h="73">
                    <a:moveTo>
                      <a:pt x="3" y="17"/>
                    </a:moveTo>
                    <a:lnTo>
                      <a:pt x="0" y="33"/>
                    </a:lnTo>
                    <a:lnTo>
                      <a:pt x="20" y="73"/>
                    </a:lnTo>
                    <a:lnTo>
                      <a:pt x="57" y="37"/>
                    </a:lnTo>
                    <a:lnTo>
                      <a:pt x="47" y="0"/>
                    </a:lnTo>
                    <a:lnTo>
                      <a:pt x="3" y="1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2" name="Freeform 79"/>
              <p:cNvSpPr>
                <a:spLocks/>
              </p:cNvSpPr>
              <p:nvPr/>
            </p:nvSpPr>
            <p:spPr bwMode="auto">
              <a:xfrm>
                <a:off x="4826000" y="2620963"/>
                <a:ext cx="12700" cy="20638"/>
              </a:xfrm>
              <a:custGeom>
                <a:avLst/>
                <a:gdLst>
                  <a:gd name="T0" fmla="*/ 0 w 40"/>
                  <a:gd name="T1" fmla="*/ 10 h 65"/>
                  <a:gd name="T2" fmla="*/ 34 w 40"/>
                  <a:gd name="T3" fmla="*/ 65 h 65"/>
                  <a:gd name="T4" fmla="*/ 40 w 40"/>
                  <a:gd name="T5" fmla="*/ 25 h 65"/>
                  <a:gd name="T6" fmla="*/ 26 w 40"/>
                  <a:gd name="T7" fmla="*/ 0 h 65"/>
                  <a:gd name="T8" fmla="*/ 0 w 40"/>
                  <a:gd name="T9" fmla="*/ 10 h 65"/>
                </a:gdLst>
                <a:ahLst/>
                <a:cxnLst>
                  <a:cxn ang="0">
                    <a:pos x="T0" y="T1"/>
                  </a:cxn>
                  <a:cxn ang="0">
                    <a:pos x="T2" y="T3"/>
                  </a:cxn>
                  <a:cxn ang="0">
                    <a:pos x="T4" y="T5"/>
                  </a:cxn>
                  <a:cxn ang="0">
                    <a:pos x="T6" y="T7"/>
                  </a:cxn>
                  <a:cxn ang="0">
                    <a:pos x="T8" y="T9"/>
                  </a:cxn>
                </a:cxnLst>
                <a:rect l="0" t="0" r="r" b="b"/>
                <a:pathLst>
                  <a:path w="40" h="65">
                    <a:moveTo>
                      <a:pt x="0" y="10"/>
                    </a:moveTo>
                    <a:lnTo>
                      <a:pt x="34" y="65"/>
                    </a:lnTo>
                    <a:lnTo>
                      <a:pt x="40" y="25"/>
                    </a:lnTo>
                    <a:lnTo>
                      <a:pt x="26" y="0"/>
                    </a:lnTo>
                    <a:lnTo>
                      <a:pt x="0" y="1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3" name="Freeform 80"/>
              <p:cNvSpPr>
                <a:spLocks/>
              </p:cNvSpPr>
              <p:nvPr/>
            </p:nvSpPr>
            <p:spPr bwMode="auto">
              <a:xfrm>
                <a:off x="4783138" y="2632075"/>
                <a:ext cx="14288" cy="17463"/>
              </a:xfrm>
              <a:custGeom>
                <a:avLst/>
                <a:gdLst>
                  <a:gd name="T0" fmla="*/ 0 w 46"/>
                  <a:gd name="T1" fmla="*/ 37 h 54"/>
                  <a:gd name="T2" fmla="*/ 31 w 46"/>
                  <a:gd name="T3" fmla="*/ 54 h 54"/>
                  <a:gd name="T4" fmla="*/ 46 w 46"/>
                  <a:gd name="T5" fmla="*/ 37 h 54"/>
                  <a:gd name="T6" fmla="*/ 10 w 46"/>
                  <a:gd name="T7" fmla="*/ 0 h 54"/>
                  <a:gd name="T8" fmla="*/ 0 w 46"/>
                  <a:gd name="T9" fmla="*/ 37 h 54"/>
                </a:gdLst>
                <a:ahLst/>
                <a:cxnLst>
                  <a:cxn ang="0">
                    <a:pos x="T0" y="T1"/>
                  </a:cxn>
                  <a:cxn ang="0">
                    <a:pos x="T2" y="T3"/>
                  </a:cxn>
                  <a:cxn ang="0">
                    <a:pos x="T4" y="T5"/>
                  </a:cxn>
                  <a:cxn ang="0">
                    <a:pos x="T6" y="T7"/>
                  </a:cxn>
                  <a:cxn ang="0">
                    <a:pos x="T8" y="T9"/>
                  </a:cxn>
                </a:cxnLst>
                <a:rect l="0" t="0" r="r" b="b"/>
                <a:pathLst>
                  <a:path w="46" h="54">
                    <a:moveTo>
                      <a:pt x="0" y="37"/>
                    </a:moveTo>
                    <a:lnTo>
                      <a:pt x="31" y="54"/>
                    </a:lnTo>
                    <a:lnTo>
                      <a:pt x="46" y="37"/>
                    </a:lnTo>
                    <a:lnTo>
                      <a:pt x="10" y="0"/>
                    </a:lnTo>
                    <a:lnTo>
                      <a:pt x="0"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4" name="Freeform 81"/>
              <p:cNvSpPr>
                <a:spLocks/>
              </p:cNvSpPr>
              <p:nvPr/>
            </p:nvSpPr>
            <p:spPr bwMode="auto">
              <a:xfrm>
                <a:off x="4845050" y="2606675"/>
                <a:ext cx="15875" cy="28575"/>
              </a:xfrm>
              <a:custGeom>
                <a:avLst/>
                <a:gdLst>
                  <a:gd name="T0" fmla="*/ 0 w 47"/>
                  <a:gd name="T1" fmla="*/ 57 h 90"/>
                  <a:gd name="T2" fmla="*/ 21 w 47"/>
                  <a:gd name="T3" fmla="*/ 90 h 90"/>
                  <a:gd name="T4" fmla="*/ 43 w 47"/>
                  <a:gd name="T5" fmla="*/ 70 h 90"/>
                  <a:gd name="T6" fmla="*/ 47 w 47"/>
                  <a:gd name="T7" fmla="*/ 20 h 90"/>
                  <a:gd name="T8" fmla="*/ 30 w 47"/>
                  <a:gd name="T9" fmla="*/ 0 h 90"/>
                  <a:gd name="T10" fmla="*/ 0 w 47"/>
                  <a:gd name="T11" fmla="*/ 57 h 90"/>
                </a:gdLst>
                <a:ahLst/>
                <a:cxnLst>
                  <a:cxn ang="0">
                    <a:pos x="T0" y="T1"/>
                  </a:cxn>
                  <a:cxn ang="0">
                    <a:pos x="T2" y="T3"/>
                  </a:cxn>
                  <a:cxn ang="0">
                    <a:pos x="T4" y="T5"/>
                  </a:cxn>
                  <a:cxn ang="0">
                    <a:pos x="T6" y="T7"/>
                  </a:cxn>
                  <a:cxn ang="0">
                    <a:pos x="T8" y="T9"/>
                  </a:cxn>
                  <a:cxn ang="0">
                    <a:pos x="T10" y="T11"/>
                  </a:cxn>
                </a:cxnLst>
                <a:rect l="0" t="0" r="r" b="b"/>
                <a:pathLst>
                  <a:path w="47" h="90">
                    <a:moveTo>
                      <a:pt x="0" y="57"/>
                    </a:moveTo>
                    <a:lnTo>
                      <a:pt x="21" y="90"/>
                    </a:lnTo>
                    <a:lnTo>
                      <a:pt x="43" y="70"/>
                    </a:lnTo>
                    <a:lnTo>
                      <a:pt x="47" y="20"/>
                    </a:lnTo>
                    <a:lnTo>
                      <a:pt x="30" y="0"/>
                    </a:lnTo>
                    <a:lnTo>
                      <a:pt x="0" y="5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5" name="Freeform 82"/>
              <p:cNvSpPr>
                <a:spLocks/>
              </p:cNvSpPr>
              <p:nvPr/>
            </p:nvSpPr>
            <p:spPr bwMode="auto">
              <a:xfrm>
                <a:off x="4629150" y="2574925"/>
                <a:ext cx="55563" cy="74613"/>
              </a:xfrm>
              <a:custGeom>
                <a:avLst/>
                <a:gdLst>
                  <a:gd name="T0" fmla="*/ 92 w 179"/>
                  <a:gd name="T1" fmla="*/ 0 h 238"/>
                  <a:gd name="T2" fmla="*/ 79 w 179"/>
                  <a:gd name="T3" fmla="*/ 6 h 238"/>
                  <a:gd name="T4" fmla="*/ 96 w 179"/>
                  <a:gd name="T5" fmla="*/ 27 h 238"/>
                  <a:gd name="T6" fmla="*/ 89 w 179"/>
                  <a:gd name="T7" fmla="*/ 60 h 238"/>
                  <a:gd name="T8" fmla="*/ 59 w 179"/>
                  <a:gd name="T9" fmla="*/ 43 h 238"/>
                  <a:gd name="T10" fmla="*/ 53 w 179"/>
                  <a:gd name="T11" fmla="*/ 80 h 238"/>
                  <a:gd name="T12" fmla="*/ 40 w 179"/>
                  <a:gd name="T13" fmla="*/ 110 h 238"/>
                  <a:gd name="T14" fmla="*/ 0 w 179"/>
                  <a:gd name="T15" fmla="*/ 73 h 238"/>
                  <a:gd name="T16" fmla="*/ 0 w 179"/>
                  <a:gd name="T17" fmla="*/ 103 h 238"/>
                  <a:gd name="T18" fmla="*/ 26 w 179"/>
                  <a:gd name="T19" fmla="*/ 154 h 238"/>
                  <a:gd name="T20" fmla="*/ 54 w 179"/>
                  <a:gd name="T21" fmla="*/ 203 h 238"/>
                  <a:gd name="T22" fmla="*/ 110 w 179"/>
                  <a:gd name="T23" fmla="*/ 196 h 238"/>
                  <a:gd name="T24" fmla="*/ 138 w 179"/>
                  <a:gd name="T25" fmla="*/ 238 h 238"/>
                  <a:gd name="T26" fmla="*/ 160 w 179"/>
                  <a:gd name="T27" fmla="*/ 208 h 238"/>
                  <a:gd name="T28" fmla="*/ 110 w 179"/>
                  <a:gd name="T29" fmla="*/ 182 h 238"/>
                  <a:gd name="T30" fmla="*/ 107 w 179"/>
                  <a:gd name="T31" fmla="*/ 152 h 238"/>
                  <a:gd name="T32" fmla="*/ 133 w 179"/>
                  <a:gd name="T33" fmla="*/ 146 h 238"/>
                  <a:gd name="T34" fmla="*/ 129 w 179"/>
                  <a:gd name="T35" fmla="*/ 96 h 238"/>
                  <a:gd name="T36" fmla="*/ 179 w 179"/>
                  <a:gd name="T37" fmla="*/ 102 h 238"/>
                  <a:gd name="T38" fmla="*/ 92 w 179"/>
                  <a:gd name="T3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238">
                    <a:moveTo>
                      <a:pt x="92" y="0"/>
                    </a:moveTo>
                    <a:lnTo>
                      <a:pt x="79" y="6"/>
                    </a:lnTo>
                    <a:lnTo>
                      <a:pt x="96" y="27"/>
                    </a:lnTo>
                    <a:lnTo>
                      <a:pt x="89" y="60"/>
                    </a:lnTo>
                    <a:lnTo>
                      <a:pt x="59" y="43"/>
                    </a:lnTo>
                    <a:lnTo>
                      <a:pt x="53" y="80"/>
                    </a:lnTo>
                    <a:lnTo>
                      <a:pt x="40" y="110"/>
                    </a:lnTo>
                    <a:lnTo>
                      <a:pt x="0" y="73"/>
                    </a:lnTo>
                    <a:lnTo>
                      <a:pt x="0" y="103"/>
                    </a:lnTo>
                    <a:lnTo>
                      <a:pt x="26" y="154"/>
                    </a:lnTo>
                    <a:lnTo>
                      <a:pt x="54" y="203"/>
                    </a:lnTo>
                    <a:lnTo>
                      <a:pt x="110" y="196"/>
                    </a:lnTo>
                    <a:lnTo>
                      <a:pt x="138" y="238"/>
                    </a:lnTo>
                    <a:lnTo>
                      <a:pt x="160" y="208"/>
                    </a:lnTo>
                    <a:lnTo>
                      <a:pt x="110" y="182"/>
                    </a:lnTo>
                    <a:lnTo>
                      <a:pt x="107" y="152"/>
                    </a:lnTo>
                    <a:lnTo>
                      <a:pt x="133" y="146"/>
                    </a:lnTo>
                    <a:lnTo>
                      <a:pt x="129" y="96"/>
                    </a:lnTo>
                    <a:lnTo>
                      <a:pt x="179" y="102"/>
                    </a:lnTo>
                    <a:lnTo>
                      <a:pt x="92"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6" name="Freeform 83"/>
              <p:cNvSpPr>
                <a:spLocks/>
              </p:cNvSpPr>
              <p:nvPr/>
            </p:nvSpPr>
            <p:spPr bwMode="auto">
              <a:xfrm>
                <a:off x="4772025" y="2001838"/>
                <a:ext cx="31750" cy="23813"/>
              </a:xfrm>
              <a:custGeom>
                <a:avLst/>
                <a:gdLst>
                  <a:gd name="T0" fmla="*/ 84 w 100"/>
                  <a:gd name="T1" fmla="*/ 3 h 74"/>
                  <a:gd name="T2" fmla="*/ 13 w 100"/>
                  <a:gd name="T3" fmla="*/ 0 h 74"/>
                  <a:gd name="T4" fmla="*/ 0 w 100"/>
                  <a:gd name="T5" fmla="*/ 20 h 74"/>
                  <a:gd name="T6" fmla="*/ 27 w 100"/>
                  <a:gd name="T7" fmla="*/ 74 h 74"/>
                  <a:gd name="T8" fmla="*/ 74 w 100"/>
                  <a:gd name="T9" fmla="*/ 62 h 74"/>
                  <a:gd name="T10" fmla="*/ 64 w 100"/>
                  <a:gd name="T11" fmla="*/ 34 h 74"/>
                  <a:gd name="T12" fmla="*/ 100 w 100"/>
                  <a:gd name="T13" fmla="*/ 39 h 74"/>
                  <a:gd name="T14" fmla="*/ 84 w 100"/>
                  <a:gd name="T15" fmla="*/ 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4">
                    <a:moveTo>
                      <a:pt x="84" y="3"/>
                    </a:moveTo>
                    <a:lnTo>
                      <a:pt x="13" y="0"/>
                    </a:lnTo>
                    <a:lnTo>
                      <a:pt x="0" y="20"/>
                    </a:lnTo>
                    <a:lnTo>
                      <a:pt x="27" y="74"/>
                    </a:lnTo>
                    <a:lnTo>
                      <a:pt x="74" y="62"/>
                    </a:lnTo>
                    <a:lnTo>
                      <a:pt x="64" y="34"/>
                    </a:lnTo>
                    <a:lnTo>
                      <a:pt x="100" y="39"/>
                    </a:lnTo>
                    <a:lnTo>
                      <a:pt x="84" y="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7" name="Freeform 84"/>
              <p:cNvSpPr>
                <a:spLocks/>
              </p:cNvSpPr>
              <p:nvPr/>
            </p:nvSpPr>
            <p:spPr bwMode="auto">
              <a:xfrm>
                <a:off x="4862513" y="2587625"/>
                <a:ext cx="20638" cy="15875"/>
              </a:xfrm>
              <a:custGeom>
                <a:avLst/>
                <a:gdLst>
                  <a:gd name="T0" fmla="*/ 34 w 64"/>
                  <a:gd name="T1" fmla="*/ 0 h 47"/>
                  <a:gd name="T2" fmla="*/ 0 w 64"/>
                  <a:gd name="T3" fmla="*/ 14 h 47"/>
                  <a:gd name="T4" fmla="*/ 32 w 64"/>
                  <a:gd name="T5" fmla="*/ 47 h 47"/>
                  <a:gd name="T6" fmla="*/ 64 w 64"/>
                  <a:gd name="T7" fmla="*/ 40 h 47"/>
                  <a:gd name="T8" fmla="*/ 64 w 64"/>
                  <a:gd name="T9" fmla="*/ 14 h 47"/>
                  <a:gd name="T10" fmla="*/ 34 w 64"/>
                  <a:gd name="T11" fmla="*/ 0 h 47"/>
                </a:gdLst>
                <a:ahLst/>
                <a:cxnLst>
                  <a:cxn ang="0">
                    <a:pos x="T0" y="T1"/>
                  </a:cxn>
                  <a:cxn ang="0">
                    <a:pos x="T2" y="T3"/>
                  </a:cxn>
                  <a:cxn ang="0">
                    <a:pos x="T4" y="T5"/>
                  </a:cxn>
                  <a:cxn ang="0">
                    <a:pos x="T6" y="T7"/>
                  </a:cxn>
                  <a:cxn ang="0">
                    <a:pos x="T8" y="T9"/>
                  </a:cxn>
                  <a:cxn ang="0">
                    <a:pos x="T10" y="T11"/>
                  </a:cxn>
                </a:cxnLst>
                <a:rect l="0" t="0" r="r" b="b"/>
                <a:pathLst>
                  <a:path w="64" h="47">
                    <a:moveTo>
                      <a:pt x="34" y="0"/>
                    </a:moveTo>
                    <a:lnTo>
                      <a:pt x="0" y="14"/>
                    </a:lnTo>
                    <a:lnTo>
                      <a:pt x="32" y="47"/>
                    </a:lnTo>
                    <a:lnTo>
                      <a:pt x="64" y="40"/>
                    </a:lnTo>
                    <a:lnTo>
                      <a:pt x="64" y="14"/>
                    </a:lnTo>
                    <a:lnTo>
                      <a:pt x="34"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8" name="Freeform 85"/>
              <p:cNvSpPr>
                <a:spLocks/>
              </p:cNvSpPr>
              <p:nvPr/>
            </p:nvSpPr>
            <p:spPr bwMode="auto">
              <a:xfrm>
                <a:off x="5056188" y="2225675"/>
                <a:ext cx="22225" cy="25400"/>
              </a:xfrm>
              <a:custGeom>
                <a:avLst/>
                <a:gdLst>
                  <a:gd name="T0" fmla="*/ 39 w 70"/>
                  <a:gd name="T1" fmla="*/ 83 h 83"/>
                  <a:gd name="T2" fmla="*/ 39 w 70"/>
                  <a:gd name="T3" fmla="*/ 52 h 83"/>
                  <a:gd name="T4" fmla="*/ 70 w 70"/>
                  <a:gd name="T5" fmla="*/ 24 h 83"/>
                  <a:gd name="T6" fmla="*/ 51 w 70"/>
                  <a:gd name="T7" fmla="*/ 0 h 83"/>
                  <a:gd name="T8" fmla="*/ 0 w 70"/>
                  <a:gd name="T9" fmla="*/ 8 h 83"/>
                  <a:gd name="T10" fmla="*/ 0 w 70"/>
                  <a:gd name="T11" fmla="*/ 45 h 83"/>
                  <a:gd name="T12" fmla="*/ 2 w 70"/>
                  <a:gd name="T13" fmla="*/ 75 h 83"/>
                  <a:gd name="T14" fmla="*/ 39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39" y="83"/>
                    </a:moveTo>
                    <a:lnTo>
                      <a:pt x="39" y="52"/>
                    </a:lnTo>
                    <a:lnTo>
                      <a:pt x="70" y="24"/>
                    </a:lnTo>
                    <a:lnTo>
                      <a:pt x="51" y="0"/>
                    </a:lnTo>
                    <a:lnTo>
                      <a:pt x="0" y="8"/>
                    </a:lnTo>
                    <a:lnTo>
                      <a:pt x="0" y="45"/>
                    </a:lnTo>
                    <a:lnTo>
                      <a:pt x="2" y="75"/>
                    </a:lnTo>
                    <a:lnTo>
                      <a:pt x="39" y="8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09" name="Freeform 86"/>
              <p:cNvSpPr>
                <a:spLocks/>
              </p:cNvSpPr>
              <p:nvPr/>
            </p:nvSpPr>
            <p:spPr bwMode="auto">
              <a:xfrm>
                <a:off x="4743450" y="369888"/>
                <a:ext cx="1014413" cy="2316163"/>
              </a:xfrm>
              <a:custGeom>
                <a:avLst/>
                <a:gdLst>
                  <a:gd name="T0" fmla="*/ 2868 w 3193"/>
                  <a:gd name="T1" fmla="*/ 4722 h 7298"/>
                  <a:gd name="T2" fmla="*/ 2763 w 3193"/>
                  <a:gd name="T3" fmla="*/ 4200 h 7298"/>
                  <a:gd name="T4" fmla="*/ 2629 w 3193"/>
                  <a:gd name="T5" fmla="*/ 3736 h 7298"/>
                  <a:gd name="T6" fmla="*/ 2772 w 3193"/>
                  <a:gd name="T7" fmla="*/ 3406 h 7298"/>
                  <a:gd name="T8" fmla="*/ 2759 w 3193"/>
                  <a:gd name="T9" fmla="*/ 1922 h 7298"/>
                  <a:gd name="T10" fmla="*/ 2349 w 3193"/>
                  <a:gd name="T11" fmla="*/ 1491 h 7298"/>
                  <a:gd name="T12" fmla="*/ 2178 w 3193"/>
                  <a:gd name="T13" fmla="*/ 997 h 7298"/>
                  <a:gd name="T14" fmla="*/ 2084 w 3193"/>
                  <a:gd name="T15" fmla="*/ 1041 h 7298"/>
                  <a:gd name="T16" fmla="*/ 1953 w 3193"/>
                  <a:gd name="T17" fmla="*/ 1058 h 7298"/>
                  <a:gd name="T18" fmla="*/ 1949 w 3193"/>
                  <a:gd name="T19" fmla="*/ 962 h 7298"/>
                  <a:gd name="T20" fmla="*/ 1893 w 3193"/>
                  <a:gd name="T21" fmla="*/ 936 h 7298"/>
                  <a:gd name="T22" fmla="*/ 1941 w 3193"/>
                  <a:gd name="T23" fmla="*/ 875 h 7298"/>
                  <a:gd name="T24" fmla="*/ 2055 w 3193"/>
                  <a:gd name="T25" fmla="*/ 765 h 7298"/>
                  <a:gd name="T26" fmla="*/ 2186 w 3193"/>
                  <a:gd name="T27" fmla="*/ 675 h 7298"/>
                  <a:gd name="T28" fmla="*/ 2194 w 3193"/>
                  <a:gd name="T29" fmla="*/ 540 h 7298"/>
                  <a:gd name="T30" fmla="*/ 2232 w 3193"/>
                  <a:gd name="T31" fmla="*/ 581 h 7298"/>
                  <a:gd name="T32" fmla="*/ 2269 w 3193"/>
                  <a:gd name="T33" fmla="*/ 611 h 7298"/>
                  <a:gd name="T34" fmla="*/ 2251 w 3193"/>
                  <a:gd name="T35" fmla="*/ 648 h 7298"/>
                  <a:gd name="T36" fmla="*/ 2237 w 3193"/>
                  <a:gd name="T37" fmla="*/ 779 h 7298"/>
                  <a:gd name="T38" fmla="*/ 2179 w 3193"/>
                  <a:gd name="T39" fmla="*/ 934 h 7298"/>
                  <a:gd name="T40" fmla="*/ 2329 w 3193"/>
                  <a:gd name="T41" fmla="*/ 791 h 7298"/>
                  <a:gd name="T42" fmla="*/ 2116 w 3193"/>
                  <a:gd name="T43" fmla="*/ 69 h 7298"/>
                  <a:gd name="T44" fmla="*/ 1820 w 3193"/>
                  <a:gd name="T45" fmla="*/ 88 h 7298"/>
                  <a:gd name="T46" fmla="*/ 1551 w 3193"/>
                  <a:gd name="T47" fmla="*/ 280 h 7298"/>
                  <a:gd name="T48" fmla="*/ 1382 w 3193"/>
                  <a:gd name="T49" fmla="*/ 1055 h 7298"/>
                  <a:gd name="T50" fmla="*/ 979 w 3193"/>
                  <a:gd name="T51" fmla="*/ 1181 h 7298"/>
                  <a:gd name="T52" fmla="*/ 416 w 3193"/>
                  <a:gd name="T53" fmla="*/ 1140 h 7298"/>
                  <a:gd name="T54" fmla="*/ 42 w 3193"/>
                  <a:gd name="T55" fmla="*/ 702 h 7298"/>
                  <a:gd name="T56" fmla="*/ 0 w 3193"/>
                  <a:gd name="T57" fmla="*/ 908 h 7298"/>
                  <a:gd name="T58" fmla="*/ 226 w 3193"/>
                  <a:gd name="T59" fmla="*/ 1185 h 7298"/>
                  <a:gd name="T60" fmla="*/ 632 w 3193"/>
                  <a:gd name="T61" fmla="*/ 1397 h 7298"/>
                  <a:gd name="T62" fmla="*/ 858 w 3193"/>
                  <a:gd name="T63" fmla="*/ 1711 h 7298"/>
                  <a:gd name="T64" fmla="*/ 842 w 3193"/>
                  <a:gd name="T65" fmla="*/ 2165 h 7298"/>
                  <a:gd name="T66" fmla="*/ 832 w 3193"/>
                  <a:gd name="T67" fmla="*/ 2935 h 7298"/>
                  <a:gd name="T68" fmla="*/ 1105 w 3193"/>
                  <a:gd name="T69" fmla="*/ 3345 h 7298"/>
                  <a:gd name="T70" fmla="*/ 1285 w 3193"/>
                  <a:gd name="T71" fmla="*/ 3598 h 7298"/>
                  <a:gd name="T72" fmla="*/ 1404 w 3193"/>
                  <a:gd name="T73" fmla="*/ 3925 h 7298"/>
                  <a:gd name="T74" fmla="*/ 1311 w 3193"/>
                  <a:gd name="T75" fmla="*/ 3953 h 7298"/>
                  <a:gd name="T76" fmla="*/ 1313 w 3193"/>
                  <a:gd name="T77" fmla="*/ 4039 h 7298"/>
                  <a:gd name="T78" fmla="*/ 1113 w 3193"/>
                  <a:gd name="T79" fmla="*/ 4177 h 7298"/>
                  <a:gd name="T80" fmla="*/ 914 w 3193"/>
                  <a:gd name="T81" fmla="*/ 4528 h 7298"/>
                  <a:gd name="T82" fmla="*/ 729 w 3193"/>
                  <a:gd name="T83" fmla="*/ 4765 h 7298"/>
                  <a:gd name="T84" fmla="*/ 580 w 3193"/>
                  <a:gd name="T85" fmla="*/ 4879 h 7298"/>
                  <a:gd name="T86" fmla="*/ 482 w 3193"/>
                  <a:gd name="T87" fmla="*/ 5122 h 7298"/>
                  <a:gd name="T88" fmla="*/ 290 w 3193"/>
                  <a:gd name="T89" fmla="*/ 5164 h 7298"/>
                  <a:gd name="T90" fmla="*/ 241 w 3193"/>
                  <a:gd name="T91" fmla="*/ 5307 h 7298"/>
                  <a:gd name="T92" fmla="*/ 90 w 3193"/>
                  <a:gd name="T93" fmla="*/ 5633 h 7298"/>
                  <a:gd name="T94" fmla="*/ 109 w 3193"/>
                  <a:gd name="T95" fmla="*/ 5912 h 7298"/>
                  <a:gd name="T96" fmla="*/ 253 w 3193"/>
                  <a:gd name="T97" fmla="*/ 6276 h 7298"/>
                  <a:gd name="T98" fmla="*/ 138 w 3193"/>
                  <a:gd name="T99" fmla="*/ 6559 h 7298"/>
                  <a:gd name="T100" fmla="*/ 178 w 3193"/>
                  <a:gd name="T101" fmla="*/ 6828 h 7298"/>
                  <a:gd name="T102" fmla="*/ 559 w 3193"/>
                  <a:gd name="T103" fmla="*/ 7027 h 7298"/>
                  <a:gd name="T104" fmla="*/ 617 w 3193"/>
                  <a:gd name="T105" fmla="*/ 7090 h 7298"/>
                  <a:gd name="T106" fmla="*/ 647 w 3193"/>
                  <a:gd name="T107" fmla="*/ 7219 h 7298"/>
                  <a:gd name="T108" fmla="*/ 645 w 3193"/>
                  <a:gd name="T109" fmla="*/ 7298 h 7298"/>
                  <a:gd name="T110" fmla="*/ 831 w 3193"/>
                  <a:gd name="T111" fmla="*/ 7220 h 7298"/>
                  <a:gd name="T112" fmla="*/ 945 w 3193"/>
                  <a:gd name="T113" fmla="*/ 7219 h 7298"/>
                  <a:gd name="T114" fmla="*/ 1314 w 3193"/>
                  <a:gd name="T115" fmla="*/ 7080 h 7298"/>
                  <a:gd name="T116" fmla="*/ 1519 w 3193"/>
                  <a:gd name="T117" fmla="*/ 6961 h 7298"/>
                  <a:gd name="T118" fmla="*/ 1662 w 3193"/>
                  <a:gd name="T119" fmla="*/ 6950 h 7298"/>
                  <a:gd name="T120" fmla="*/ 1954 w 3193"/>
                  <a:gd name="T121" fmla="*/ 6885 h 7298"/>
                  <a:gd name="T122" fmla="*/ 2568 w 3193"/>
                  <a:gd name="T123" fmla="*/ 6176 h 7298"/>
                  <a:gd name="T124" fmla="*/ 3119 w 3193"/>
                  <a:gd name="T125" fmla="*/ 5218 h 7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3" h="7298">
                    <a:moveTo>
                      <a:pt x="3119" y="5218"/>
                    </a:moveTo>
                    <a:lnTo>
                      <a:pt x="3085" y="5115"/>
                    </a:lnTo>
                    <a:lnTo>
                      <a:pt x="2917" y="5051"/>
                    </a:lnTo>
                    <a:lnTo>
                      <a:pt x="2725" y="4867"/>
                    </a:lnTo>
                    <a:lnTo>
                      <a:pt x="2868" y="4722"/>
                    </a:lnTo>
                    <a:lnTo>
                      <a:pt x="2879" y="4474"/>
                    </a:lnTo>
                    <a:lnTo>
                      <a:pt x="2836" y="4474"/>
                    </a:lnTo>
                    <a:lnTo>
                      <a:pt x="2745" y="4398"/>
                    </a:lnTo>
                    <a:lnTo>
                      <a:pt x="2737" y="4233"/>
                    </a:lnTo>
                    <a:lnTo>
                      <a:pt x="2763" y="4200"/>
                    </a:lnTo>
                    <a:lnTo>
                      <a:pt x="2756" y="4133"/>
                    </a:lnTo>
                    <a:lnTo>
                      <a:pt x="2666" y="4137"/>
                    </a:lnTo>
                    <a:lnTo>
                      <a:pt x="2605" y="4045"/>
                    </a:lnTo>
                    <a:lnTo>
                      <a:pt x="2688" y="3894"/>
                    </a:lnTo>
                    <a:lnTo>
                      <a:pt x="2629" y="3736"/>
                    </a:lnTo>
                    <a:lnTo>
                      <a:pt x="2681" y="3622"/>
                    </a:lnTo>
                    <a:lnTo>
                      <a:pt x="2654" y="3527"/>
                    </a:lnTo>
                    <a:lnTo>
                      <a:pt x="2660" y="3470"/>
                    </a:lnTo>
                    <a:lnTo>
                      <a:pt x="2763" y="3452"/>
                    </a:lnTo>
                    <a:lnTo>
                      <a:pt x="2772" y="3406"/>
                    </a:lnTo>
                    <a:lnTo>
                      <a:pt x="2699" y="3304"/>
                    </a:lnTo>
                    <a:lnTo>
                      <a:pt x="2691" y="3191"/>
                    </a:lnTo>
                    <a:lnTo>
                      <a:pt x="2449" y="2692"/>
                    </a:lnTo>
                    <a:lnTo>
                      <a:pt x="2428" y="2516"/>
                    </a:lnTo>
                    <a:lnTo>
                      <a:pt x="2759" y="1922"/>
                    </a:lnTo>
                    <a:lnTo>
                      <a:pt x="2629" y="1858"/>
                    </a:lnTo>
                    <a:lnTo>
                      <a:pt x="2561" y="1735"/>
                    </a:lnTo>
                    <a:lnTo>
                      <a:pt x="2527" y="1659"/>
                    </a:lnTo>
                    <a:lnTo>
                      <a:pt x="2462" y="1570"/>
                    </a:lnTo>
                    <a:lnTo>
                      <a:pt x="2349" y="1491"/>
                    </a:lnTo>
                    <a:lnTo>
                      <a:pt x="2169" y="1257"/>
                    </a:lnTo>
                    <a:lnTo>
                      <a:pt x="2245" y="1064"/>
                    </a:lnTo>
                    <a:lnTo>
                      <a:pt x="2167" y="1015"/>
                    </a:lnTo>
                    <a:lnTo>
                      <a:pt x="2202" y="997"/>
                    </a:lnTo>
                    <a:lnTo>
                      <a:pt x="2178" y="997"/>
                    </a:lnTo>
                    <a:lnTo>
                      <a:pt x="2133" y="970"/>
                    </a:lnTo>
                    <a:lnTo>
                      <a:pt x="2103" y="972"/>
                    </a:lnTo>
                    <a:lnTo>
                      <a:pt x="2115" y="1009"/>
                    </a:lnTo>
                    <a:lnTo>
                      <a:pt x="2117" y="1039"/>
                    </a:lnTo>
                    <a:lnTo>
                      <a:pt x="2084" y="1041"/>
                    </a:lnTo>
                    <a:lnTo>
                      <a:pt x="2068" y="1011"/>
                    </a:lnTo>
                    <a:lnTo>
                      <a:pt x="2038" y="1026"/>
                    </a:lnTo>
                    <a:lnTo>
                      <a:pt x="2044" y="1067"/>
                    </a:lnTo>
                    <a:lnTo>
                      <a:pt x="1999" y="1089"/>
                    </a:lnTo>
                    <a:lnTo>
                      <a:pt x="1953" y="1058"/>
                    </a:lnTo>
                    <a:lnTo>
                      <a:pt x="1928" y="1014"/>
                    </a:lnTo>
                    <a:lnTo>
                      <a:pt x="1961" y="1019"/>
                    </a:lnTo>
                    <a:lnTo>
                      <a:pt x="1981" y="1009"/>
                    </a:lnTo>
                    <a:lnTo>
                      <a:pt x="1952" y="982"/>
                    </a:lnTo>
                    <a:lnTo>
                      <a:pt x="1949" y="962"/>
                    </a:lnTo>
                    <a:lnTo>
                      <a:pt x="1934" y="997"/>
                    </a:lnTo>
                    <a:lnTo>
                      <a:pt x="1902" y="990"/>
                    </a:lnTo>
                    <a:lnTo>
                      <a:pt x="1886" y="960"/>
                    </a:lnTo>
                    <a:lnTo>
                      <a:pt x="1913" y="951"/>
                    </a:lnTo>
                    <a:lnTo>
                      <a:pt x="1893" y="936"/>
                    </a:lnTo>
                    <a:lnTo>
                      <a:pt x="1866" y="946"/>
                    </a:lnTo>
                    <a:lnTo>
                      <a:pt x="1850" y="926"/>
                    </a:lnTo>
                    <a:lnTo>
                      <a:pt x="1867" y="879"/>
                    </a:lnTo>
                    <a:lnTo>
                      <a:pt x="1908" y="877"/>
                    </a:lnTo>
                    <a:lnTo>
                      <a:pt x="1941" y="875"/>
                    </a:lnTo>
                    <a:lnTo>
                      <a:pt x="1962" y="856"/>
                    </a:lnTo>
                    <a:lnTo>
                      <a:pt x="1953" y="806"/>
                    </a:lnTo>
                    <a:lnTo>
                      <a:pt x="1998" y="770"/>
                    </a:lnTo>
                    <a:lnTo>
                      <a:pt x="2023" y="775"/>
                    </a:lnTo>
                    <a:lnTo>
                      <a:pt x="2055" y="765"/>
                    </a:lnTo>
                    <a:lnTo>
                      <a:pt x="2069" y="722"/>
                    </a:lnTo>
                    <a:lnTo>
                      <a:pt x="2125" y="730"/>
                    </a:lnTo>
                    <a:lnTo>
                      <a:pt x="2146" y="701"/>
                    </a:lnTo>
                    <a:lnTo>
                      <a:pt x="2182" y="719"/>
                    </a:lnTo>
                    <a:lnTo>
                      <a:pt x="2186" y="675"/>
                    </a:lnTo>
                    <a:lnTo>
                      <a:pt x="2161" y="654"/>
                    </a:lnTo>
                    <a:lnTo>
                      <a:pt x="2140" y="654"/>
                    </a:lnTo>
                    <a:lnTo>
                      <a:pt x="2125" y="611"/>
                    </a:lnTo>
                    <a:lnTo>
                      <a:pt x="2149" y="572"/>
                    </a:lnTo>
                    <a:lnTo>
                      <a:pt x="2194" y="540"/>
                    </a:lnTo>
                    <a:lnTo>
                      <a:pt x="2208" y="583"/>
                    </a:lnTo>
                    <a:lnTo>
                      <a:pt x="2198" y="622"/>
                    </a:lnTo>
                    <a:lnTo>
                      <a:pt x="2221" y="650"/>
                    </a:lnTo>
                    <a:lnTo>
                      <a:pt x="2245" y="621"/>
                    </a:lnTo>
                    <a:lnTo>
                      <a:pt x="2232" y="581"/>
                    </a:lnTo>
                    <a:lnTo>
                      <a:pt x="2241" y="521"/>
                    </a:lnTo>
                    <a:lnTo>
                      <a:pt x="2281" y="515"/>
                    </a:lnTo>
                    <a:lnTo>
                      <a:pt x="2286" y="538"/>
                    </a:lnTo>
                    <a:lnTo>
                      <a:pt x="2263" y="561"/>
                    </a:lnTo>
                    <a:lnTo>
                      <a:pt x="2269" y="611"/>
                    </a:lnTo>
                    <a:lnTo>
                      <a:pt x="2296" y="572"/>
                    </a:lnTo>
                    <a:lnTo>
                      <a:pt x="2330" y="530"/>
                    </a:lnTo>
                    <a:lnTo>
                      <a:pt x="2342" y="570"/>
                    </a:lnTo>
                    <a:lnTo>
                      <a:pt x="2329" y="613"/>
                    </a:lnTo>
                    <a:lnTo>
                      <a:pt x="2251" y="648"/>
                    </a:lnTo>
                    <a:lnTo>
                      <a:pt x="2253" y="677"/>
                    </a:lnTo>
                    <a:lnTo>
                      <a:pt x="2263" y="684"/>
                    </a:lnTo>
                    <a:lnTo>
                      <a:pt x="2272" y="731"/>
                    </a:lnTo>
                    <a:lnTo>
                      <a:pt x="2231" y="762"/>
                    </a:lnTo>
                    <a:lnTo>
                      <a:pt x="2237" y="779"/>
                    </a:lnTo>
                    <a:lnTo>
                      <a:pt x="2216" y="809"/>
                    </a:lnTo>
                    <a:lnTo>
                      <a:pt x="2169" y="818"/>
                    </a:lnTo>
                    <a:lnTo>
                      <a:pt x="2132" y="883"/>
                    </a:lnTo>
                    <a:lnTo>
                      <a:pt x="2166" y="937"/>
                    </a:lnTo>
                    <a:lnTo>
                      <a:pt x="2179" y="934"/>
                    </a:lnTo>
                    <a:lnTo>
                      <a:pt x="2226" y="958"/>
                    </a:lnTo>
                    <a:lnTo>
                      <a:pt x="2206" y="995"/>
                    </a:lnTo>
                    <a:lnTo>
                      <a:pt x="2274" y="961"/>
                    </a:lnTo>
                    <a:lnTo>
                      <a:pt x="2256" y="895"/>
                    </a:lnTo>
                    <a:lnTo>
                      <a:pt x="2329" y="791"/>
                    </a:lnTo>
                    <a:lnTo>
                      <a:pt x="2341" y="645"/>
                    </a:lnTo>
                    <a:lnTo>
                      <a:pt x="2473" y="425"/>
                    </a:lnTo>
                    <a:lnTo>
                      <a:pt x="2430" y="245"/>
                    </a:lnTo>
                    <a:lnTo>
                      <a:pt x="2264" y="201"/>
                    </a:lnTo>
                    <a:lnTo>
                      <a:pt x="2116" y="69"/>
                    </a:lnTo>
                    <a:lnTo>
                      <a:pt x="2003" y="0"/>
                    </a:lnTo>
                    <a:lnTo>
                      <a:pt x="1955" y="35"/>
                    </a:lnTo>
                    <a:lnTo>
                      <a:pt x="1895" y="25"/>
                    </a:lnTo>
                    <a:lnTo>
                      <a:pt x="1860" y="105"/>
                    </a:lnTo>
                    <a:lnTo>
                      <a:pt x="1820" y="88"/>
                    </a:lnTo>
                    <a:lnTo>
                      <a:pt x="1793" y="115"/>
                    </a:lnTo>
                    <a:lnTo>
                      <a:pt x="1733" y="66"/>
                    </a:lnTo>
                    <a:lnTo>
                      <a:pt x="1682" y="77"/>
                    </a:lnTo>
                    <a:lnTo>
                      <a:pt x="1657" y="193"/>
                    </a:lnTo>
                    <a:lnTo>
                      <a:pt x="1551" y="280"/>
                    </a:lnTo>
                    <a:lnTo>
                      <a:pt x="1510" y="440"/>
                    </a:lnTo>
                    <a:lnTo>
                      <a:pt x="1550" y="572"/>
                    </a:lnTo>
                    <a:lnTo>
                      <a:pt x="1459" y="677"/>
                    </a:lnTo>
                    <a:lnTo>
                      <a:pt x="1480" y="855"/>
                    </a:lnTo>
                    <a:lnTo>
                      <a:pt x="1382" y="1055"/>
                    </a:lnTo>
                    <a:lnTo>
                      <a:pt x="1293" y="1102"/>
                    </a:lnTo>
                    <a:lnTo>
                      <a:pt x="1247" y="1273"/>
                    </a:lnTo>
                    <a:lnTo>
                      <a:pt x="1157" y="1283"/>
                    </a:lnTo>
                    <a:lnTo>
                      <a:pt x="1063" y="1175"/>
                    </a:lnTo>
                    <a:lnTo>
                      <a:pt x="979" y="1181"/>
                    </a:lnTo>
                    <a:lnTo>
                      <a:pt x="955" y="1092"/>
                    </a:lnTo>
                    <a:lnTo>
                      <a:pt x="886" y="1122"/>
                    </a:lnTo>
                    <a:lnTo>
                      <a:pt x="833" y="1236"/>
                    </a:lnTo>
                    <a:lnTo>
                      <a:pt x="686" y="1247"/>
                    </a:lnTo>
                    <a:lnTo>
                      <a:pt x="416" y="1140"/>
                    </a:lnTo>
                    <a:lnTo>
                      <a:pt x="384" y="1018"/>
                    </a:lnTo>
                    <a:lnTo>
                      <a:pt x="276" y="863"/>
                    </a:lnTo>
                    <a:lnTo>
                      <a:pt x="246" y="767"/>
                    </a:lnTo>
                    <a:lnTo>
                      <a:pt x="148" y="674"/>
                    </a:lnTo>
                    <a:lnTo>
                      <a:pt x="42" y="702"/>
                    </a:lnTo>
                    <a:lnTo>
                      <a:pt x="36" y="776"/>
                    </a:lnTo>
                    <a:lnTo>
                      <a:pt x="77" y="855"/>
                    </a:lnTo>
                    <a:lnTo>
                      <a:pt x="37" y="898"/>
                    </a:lnTo>
                    <a:lnTo>
                      <a:pt x="7" y="885"/>
                    </a:lnTo>
                    <a:lnTo>
                      <a:pt x="0" y="908"/>
                    </a:lnTo>
                    <a:lnTo>
                      <a:pt x="28" y="964"/>
                    </a:lnTo>
                    <a:lnTo>
                      <a:pt x="85" y="1014"/>
                    </a:lnTo>
                    <a:lnTo>
                      <a:pt x="123" y="1070"/>
                    </a:lnTo>
                    <a:lnTo>
                      <a:pt x="163" y="1090"/>
                    </a:lnTo>
                    <a:lnTo>
                      <a:pt x="226" y="1185"/>
                    </a:lnTo>
                    <a:lnTo>
                      <a:pt x="300" y="1198"/>
                    </a:lnTo>
                    <a:lnTo>
                      <a:pt x="378" y="1326"/>
                    </a:lnTo>
                    <a:lnTo>
                      <a:pt x="471" y="1319"/>
                    </a:lnTo>
                    <a:lnTo>
                      <a:pt x="508" y="1348"/>
                    </a:lnTo>
                    <a:lnTo>
                      <a:pt x="632" y="1397"/>
                    </a:lnTo>
                    <a:lnTo>
                      <a:pt x="703" y="1582"/>
                    </a:lnTo>
                    <a:lnTo>
                      <a:pt x="730" y="1589"/>
                    </a:lnTo>
                    <a:lnTo>
                      <a:pt x="780" y="1559"/>
                    </a:lnTo>
                    <a:lnTo>
                      <a:pt x="797" y="1651"/>
                    </a:lnTo>
                    <a:lnTo>
                      <a:pt x="858" y="1711"/>
                    </a:lnTo>
                    <a:lnTo>
                      <a:pt x="855" y="1783"/>
                    </a:lnTo>
                    <a:lnTo>
                      <a:pt x="809" y="1831"/>
                    </a:lnTo>
                    <a:lnTo>
                      <a:pt x="820" y="2006"/>
                    </a:lnTo>
                    <a:lnTo>
                      <a:pt x="791" y="2109"/>
                    </a:lnTo>
                    <a:lnTo>
                      <a:pt x="842" y="2165"/>
                    </a:lnTo>
                    <a:lnTo>
                      <a:pt x="849" y="2264"/>
                    </a:lnTo>
                    <a:lnTo>
                      <a:pt x="783" y="2312"/>
                    </a:lnTo>
                    <a:lnTo>
                      <a:pt x="853" y="2660"/>
                    </a:lnTo>
                    <a:lnTo>
                      <a:pt x="944" y="2722"/>
                    </a:lnTo>
                    <a:lnTo>
                      <a:pt x="832" y="2935"/>
                    </a:lnTo>
                    <a:lnTo>
                      <a:pt x="853" y="3071"/>
                    </a:lnTo>
                    <a:lnTo>
                      <a:pt x="1005" y="3313"/>
                    </a:lnTo>
                    <a:lnTo>
                      <a:pt x="1016" y="3342"/>
                    </a:lnTo>
                    <a:lnTo>
                      <a:pt x="1070" y="3375"/>
                    </a:lnTo>
                    <a:lnTo>
                      <a:pt x="1105" y="3345"/>
                    </a:lnTo>
                    <a:lnTo>
                      <a:pt x="1145" y="3320"/>
                    </a:lnTo>
                    <a:lnTo>
                      <a:pt x="1173" y="3443"/>
                    </a:lnTo>
                    <a:lnTo>
                      <a:pt x="1227" y="3496"/>
                    </a:lnTo>
                    <a:lnTo>
                      <a:pt x="1277" y="3505"/>
                    </a:lnTo>
                    <a:lnTo>
                      <a:pt x="1285" y="3598"/>
                    </a:lnTo>
                    <a:lnTo>
                      <a:pt x="1375" y="3657"/>
                    </a:lnTo>
                    <a:lnTo>
                      <a:pt x="1393" y="3724"/>
                    </a:lnTo>
                    <a:lnTo>
                      <a:pt x="1356" y="3767"/>
                    </a:lnTo>
                    <a:lnTo>
                      <a:pt x="1357" y="3853"/>
                    </a:lnTo>
                    <a:lnTo>
                      <a:pt x="1404" y="3925"/>
                    </a:lnTo>
                    <a:lnTo>
                      <a:pt x="1395" y="3956"/>
                    </a:lnTo>
                    <a:lnTo>
                      <a:pt x="1358" y="3957"/>
                    </a:lnTo>
                    <a:lnTo>
                      <a:pt x="1325" y="3913"/>
                    </a:lnTo>
                    <a:lnTo>
                      <a:pt x="1308" y="3917"/>
                    </a:lnTo>
                    <a:lnTo>
                      <a:pt x="1311" y="3953"/>
                    </a:lnTo>
                    <a:lnTo>
                      <a:pt x="1358" y="4009"/>
                    </a:lnTo>
                    <a:lnTo>
                      <a:pt x="1356" y="4076"/>
                    </a:lnTo>
                    <a:lnTo>
                      <a:pt x="1363" y="4103"/>
                    </a:lnTo>
                    <a:lnTo>
                      <a:pt x="1346" y="4099"/>
                    </a:lnTo>
                    <a:lnTo>
                      <a:pt x="1313" y="4039"/>
                    </a:lnTo>
                    <a:lnTo>
                      <a:pt x="1293" y="4027"/>
                    </a:lnTo>
                    <a:lnTo>
                      <a:pt x="1229" y="4037"/>
                    </a:lnTo>
                    <a:lnTo>
                      <a:pt x="1186" y="4087"/>
                    </a:lnTo>
                    <a:lnTo>
                      <a:pt x="1135" y="4078"/>
                    </a:lnTo>
                    <a:lnTo>
                      <a:pt x="1113" y="4177"/>
                    </a:lnTo>
                    <a:lnTo>
                      <a:pt x="1022" y="4338"/>
                    </a:lnTo>
                    <a:lnTo>
                      <a:pt x="959" y="4408"/>
                    </a:lnTo>
                    <a:lnTo>
                      <a:pt x="969" y="4451"/>
                    </a:lnTo>
                    <a:lnTo>
                      <a:pt x="926" y="4475"/>
                    </a:lnTo>
                    <a:lnTo>
                      <a:pt x="914" y="4528"/>
                    </a:lnTo>
                    <a:lnTo>
                      <a:pt x="853" y="4568"/>
                    </a:lnTo>
                    <a:lnTo>
                      <a:pt x="821" y="4632"/>
                    </a:lnTo>
                    <a:lnTo>
                      <a:pt x="788" y="4615"/>
                    </a:lnTo>
                    <a:lnTo>
                      <a:pt x="774" y="4699"/>
                    </a:lnTo>
                    <a:lnTo>
                      <a:pt x="729" y="4765"/>
                    </a:lnTo>
                    <a:lnTo>
                      <a:pt x="695" y="4765"/>
                    </a:lnTo>
                    <a:lnTo>
                      <a:pt x="670" y="4809"/>
                    </a:lnTo>
                    <a:lnTo>
                      <a:pt x="643" y="4819"/>
                    </a:lnTo>
                    <a:lnTo>
                      <a:pt x="613" y="4882"/>
                    </a:lnTo>
                    <a:lnTo>
                      <a:pt x="580" y="4879"/>
                    </a:lnTo>
                    <a:lnTo>
                      <a:pt x="504" y="4956"/>
                    </a:lnTo>
                    <a:lnTo>
                      <a:pt x="505" y="5026"/>
                    </a:lnTo>
                    <a:lnTo>
                      <a:pt x="451" y="4983"/>
                    </a:lnTo>
                    <a:lnTo>
                      <a:pt x="451" y="5040"/>
                    </a:lnTo>
                    <a:lnTo>
                      <a:pt x="482" y="5122"/>
                    </a:lnTo>
                    <a:lnTo>
                      <a:pt x="439" y="5137"/>
                    </a:lnTo>
                    <a:lnTo>
                      <a:pt x="402" y="5180"/>
                    </a:lnTo>
                    <a:lnTo>
                      <a:pt x="347" y="5227"/>
                    </a:lnTo>
                    <a:lnTo>
                      <a:pt x="353" y="5193"/>
                    </a:lnTo>
                    <a:lnTo>
                      <a:pt x="290" y="5164"/>
                    </a:lnTo>
                    <a:lnTo>
                      <a:pt x="316" y="5220"/>
                    </a:lnTo>
                    <a:lnTo>
                      <a:pt x="263" y="5181"/>
                    </a:lnTo>
                    <a:lnTo>
                      <a:pt x="219" y="5211"/>
                    </a:lnTo>
                    <a:lnTo>
                      <a:pt x="197" y="5258"/>
                    </a:lnTo>
                    <a:lnTo>
                      <a:pt x="241" y="5307"/>
                    </a:lnTo>
                    <a:lnTo>
                      <a:pt x="194" y="5330"/>
                    </a:lnTo>
                    <a:lnTo>
                      <a:pt x="148" y="5404"/>
                    </a:lnTo>
                    <a:lnTo>
                      <a:pt x="95" y="5418"/>
                    </a:lnTo>
                    <a:lnTo>
                      <a:pt x="66" y="5544"/>
                    </a:lnTo>
                    <a:lnTo>
                      <a:pt x="90" y="5633"/>
                    </a:lnTo>
                    <a:lnTo>
                      <a:pt x="81" y="5737"/>
                    </a:lnTo>
                    <a:lnTo>
                      <a:pt x="111" y="5749"/>
                    </a:lnTo>
                    <a:lnTo>
                      <a:pt x="131" y="5729"/>
                    </a:lnTo>
                    <a:lnTo>
                      <a:pt x="152" y="5816"/>
                    </a:lnTo>
                    <a:lnTo>
                      <a:pt x="109" y="5912"/>
                    </a:lnTo>
                    <a:lnTo>
                      <a:pt x="110" y="5965"/>
                    </a:lnTo>
                    <a:lnTo>
                      <a:pt x="201" y="6045"/>
                    </a:lnTo>
                    <a:lnTo>
                      <a:pt x="195" y="6157"/>
                    </a:lnTo>
                    <a:lnTo>
                      <a:pt x="263" y="6263"/>
                    </a:lnTo>
                    <a:lnTo>
                      <a:pt x="253" y="6276"/>
                    </a:lnTo>
                    <a:lnTo>
                      <a:pt x="216" y="6227"/>
                    </a:lnTo>
                    <a:lnTo>
                      <a:pt x="173" y="6287"/>
                    </a:lnTo>
                    <a:lnTo>
                      <a:pt x="191" y="6380"/>
                    </a:lnTo>
                    <a:lnTo>
                      <a:pt x="185" y="6506"/>
                    </a:lnTo>
                    <a:lnTo>
                      <a:pt x="138" y="6559"/>
                    </a:lnTo>
                    <a:lnTo>
                      <a:pt x="169" y="6632"/>
                    </a:lnTo>
                    <a:lnTo>
                      <a:pt x="157" y="6699"/>
                    </a:lnTo>
                    <a:lnTo>
                      <a:pt x="187" y="6748"/>
                    </a:lnTo>
                    <a:lnTo>
                      <a:pt x="147" y="6785"/>
                    </a:lnTo>
                    <a:lnTo>
                      <a:pt x="178" y="6828"/>
                    </a:lnTo>
                    <a:lnTo>
                      <a:pt x="284" y="6820"/>
                    </a:lnTo>
                    <a:lnTo>
                      <a:pt x="379" y="6912"/>
                    </a:lnTo>
                    <a:lnTo>
                      <a:pt x="523" y="6964"/>
                    </a:lnTo>
                    <a:lnTo>
                      <a:pt x="513" y="7007"/>
                    </a:lnTo>
                    <a:lnTo>
                      <a:pt x="559" y="7027"/>
                    </a:lnTo>
                    <a:lnTo>
                      <a:pt x="630" y="6993"/>
                    </a:lnTo>
                    <a:lnTo>
                      <a:pt x="689" y="6959"/>
                    </a:lnTo>
                    <a:lnTo>
                      <a:pt x="680" y="6999"/>
                    </a:lnTo>
                    <a:lnTo>
                      <a:pt x="646" y="7043"/>
                    </a:lnTo>
                    <a:lnTo>
                      <a:pt x="617" y="7090"/>
                    </a:lnTo>
                    <a:lnTo>
                      <a:pt x="580" y="7106"/>
                    </a:lnTo>
                    <a:lnTo>
                      <a:pt x="550" y="7160"/>
                    </a:lnTo>
                    <a:lnTo>
                      <a:pt x="565" y="7193"/>
                    </a:lnTo>
                    <a:lnTo>
                      <a:pt x="598" y="7216"/>
                    </a:lnTo>
                    <a:lnTo>
                      <a:pt x="647" y="7219"/>
                    </a:lnTo>
                    <a:lnTo>
                      <a:pt x="687" y="7199"/>
                    </a:lnTo>
                    <a:lnTo>
                      <a:pt x="711" y="7224"/>
                    </a:lnTo>
                    <a:lnTo>
                      <a:pt x="715" y="7255"/>
                    </a:lnTo>
                    <a:lnTo>
                      <a:pt x="675" y="7258"/>
                    </a:lnTo>
                    <a:lnTo>
                      <a:pt x="645" y="7298"/>
                    </a:lnTo>
                    <a:lnTo>
                      <a:pt x="712" y="7298"/>
                    </a:lnTo>
                    <a:lnTo>
                      <a:pt x="732" y="7261"/>
                    </a:lnTo>
                    <a:lnTo>
                      <a:pt x="808" y="7158"/>
                    </a:lnTo>
                    <a:lnTo>
                      <a:pt x="841" y="7190"/>
                    </a:lnTo>
                    <a:lnTo>
                      <a:pt x="831" y="7220"/>
                    </a:lnTo>
                    <a:lnTo>
                      <a:pt x="798" y="7237"/>
                    </a:lnTo>
                    <a:lnTo>
                      <a:pt x="845" y="7257"/>
                    </a:lnTo>
                    <a:lnTo>
                      <a:pt x="861" y="7200"/>
                    </a:lnTo>
                    <a:lnTo>
                      <a:pt x="885" y="7180"/>
                    </a:lnTo>
                    <a:lnTo>
                      <a:pt x="945" y="7219"/>
                    </a:lnTo>
                    <a:lnTo>
                      <a:pt x="1034" y="7159"/>
                    </a:lnTo>
                    <a:lnTo>
                      <a:pt x="1124" y="7181"/>
                    </a:lnTo>
                    <a:lnTo>
                      <a:pt x="1150" y="7111"/>
                    </a:lnTo>
                    <a:lnTo>
                      <a:pt x="1237" y="7077"/>
                    </a:lnTo>
                    <a:lnTo>
                      <a:pt x="1314" y="7080"/>
                    </a:lnTo>
                    <a:lnTo>
                      <a:pt x="1359" y="7033"/>
                    </a:lnTo>
                    <a:lnTo>
                      <a:pt x="1420" y="7006"/>
                    </a:lnTo>
                    <a:lnTo>
                      <a:pt x="1449" y="6969"/>
                    </a:lnTo>
                    <a:lnTo>
                      <a:pt x="1482" y="6998"/>
                    </a:lnTo>
                    <a:lnTo>
                      <a:pt x="1519" y="6961"/>
                    </a:lnTo>
                    <a:lnTo>
                      <a:pt x="1559" y="6972"/>
                    </a:lnTo>
                    <a:lnTo>
                      <a:pt x="1541" y="6908"/>
                    </a:lnTo>
                    <a:lnTo>
                      <a:pt x="1561" y="6885"/>
                    </a:lnTo>
                    <a:lnTo>
                      <a:pt x="1576" y="6968"/>
                    </a:lnTo>
                    <a:lnTo>
                      <a:pt x="1662" y="6950"/>
                    </a:lnTo>
                    <a:lnTo>
                      <a:pt x="1685" y="6910"/>
                    </a:lnTo>
                    <a:lnTo>
                      <a:pt x="1755" y="6924"/>
                    </a:lnTo>
                    <a:lnTo>
                      <a:pt x="1818" y="6886"/>
                    </a:lnTo>
                    <a:lnTo>
                      <a:pt x="1914" y="6872"/>
                    </a:lnTo>
                    <a:lnTo>
                      <a:pt x="1954" y="6885"/>
                    </a:lnTo>
                    <a:lnTo>
                      <a:pt x="2035" y="6881"/>
                    </a:lnTo>
                    <a:lnTo>
                      <a:pt x="2071" y="6843"/>
                    </a:lnTo>
                    <a:lnTo>
                      <a:pt x="2159" y="6641"/>
                    </a:lnTo>
                    <a:lnTo>
                      <a:pt x="2529" y="6345"/>
                    </a:lnTo>
                    <a:lnTo>
                      <a:pt x="2568" y="6176"/>
                    </a:lnTo>
                    <a:lnTo>
                      <a:pt x="2839" y="5944"/>
                    </a:lnTo>
                    <a:lnTo>
                      <a:pt x="3083" y="5650"/>
                    </a:lnTo>
                    <a:lnTo>
                      <a:pt x="3188" y="5426"/>
                    </a:lnTo>
                    <a:lnTo>
                      <a:pt x="3193" y="5287"/>
                    </a:lnTo>
                    <a:lnTo>
                      <a:pt x="3119" y="5218"/>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0" name="Freeform 87"/>
              <p:cNvSpPr>
                <a:spLocks/>
              </p:cNvSpPr>
              <p:nvPr/>
            </p:nvSpPr>
            <p:spPr bwMode="auto">
              <a:xfrm>
                <a:off x="4929188" y="1871663"/>
                <a:ext cx="22225" cy="25400"/>
              </a:xfrm>
              <a:custGeom>
                <a:avLst/>
                <a:gdLst>
                  <a:gd name="T0" fmla="*/ 66 w 66"/>
                  <a:gd name="T1" fmla="*/ 46 h 79"/>
                  <a:gd name="T2" fmla="*/ 36 w 66"/>
                  <a:gd name="T3" fmla="*/ 0 h 79"/>
                  <a:gd name="T4" fmla="*/ 0 w 66"/>
                  <a:gd name="T5" fmla="*/ 53 h 79"/>
                  <a:gd name="T6" fmla="*/ 44 w 66"/>
                  <a:gd name="T7" fmla="*/ 79 h 79"/>
                  <a:gd name="T8" fmla="*/ 66 w 66"/>
                  <a:gd name="T9" fmla="*/ 46 h 79"/>
                </a:gdLst>
                <a:ahLst/>
                <a:cxnLst>
                  <a:cxn ang="0">
                    <a:pos x="T0" y="T1"/>
                  </a:cxn>
                  <a:cxn ang="0">
                    <a:pos x="T2" y="T3"/>
                  </a:cxn>
                  <a:cxn ang="0">
                    <a:pos x="T4" y="T5"/>
                  </a:cxn>
                  <a:cxn ang="0">
                    <a:pos x="T6" y="T7"/>
                  </a:cxn>
                  <a:cxn ang="0">
                    <a:pos x="T8" y="T9"/>
                  </a:cxn>
                </a:cxnLst>
                <a:rect l="0" t="0" r="r" b="b"/>
                <a:pathLst>
                  <a:path w="66" h="79">
                    <a:moveTo>
                      <a:pt x="66" y="46"/>
                    </a:moveTo>
                    <a:lnTo>
                      <a:pt x="36" y="0"/>
                    </a:lnTo>
                    <a:lnTo>
                      <a:pt x="0" y="53"/>
                    </a:lnTo>
                    <a:lnTo>
                      <a:pt x="44" y="79"/>
                    </a:lnTo>
                    <a:lnTo>
                      <a:pt x="66" y="4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1" name="Freeform 88"/>
              <p:cNvSpPr>
                <a:spLocks/>
              </p:cNvSpPr>
              <p:nvPr/>
            </p:nvSpPr>
            <p:spPr bwMode="auto">
              <a:xfrm>
                <a:off x="5108575" y="1603375"/>
                <a:ext cx="41275" cy="25400"/>
              </a:xfrm>
              <a:custGeom>
                <a:avLst/>
                <a:gdLst>
                  <a:gd name="T0" fmla="*/ 130 w 130"/>
                  <a:gd name="T1" fmla="*/ 16 h 83"/>
                  <a:gd name="T2" fmla="*/ 80 w 130"/>
                  <a:gd name="T3" fmla="*/ 9 h 83"/>
                  <a:gd name="T4" fmla="*/ 26 w 130"/>
                  <a:gd name="T5" fmla="*/ 0 h 83"/>
                  <a:gd name="T6" fmla="*/ 0 w 130"/>
                  <a:gd name="T7" fmla="*/ 17 h 83"/>
                  <a:gd name="T8" fmla="*/ 0 w 130"/>
                  <a:gd name="T9" fmla="*/ 53 h 83"/>
                  <a:gd name="T10" fmla="*/ 36 w 130"/>
                  <a:gd name="T11" fmla="*/ 73 h 83"/>
                  <a:gd name="T12" fmla="*/ 43 w 130"/>
                  <a:gd name="T13" fmla="*/ 43 h 83"/>
                  <a:gd name="T14" fmla="*/ 70 w 130"/>
                  <a:gd name="T15" fmla="*/ 83 h 83"/>
                  <a:gd name="T16" fmla="*/ 87 w 130"/>
                  <a:gd name="T17" fmla="*/ 76 h 83"/>
                  <a:gd name="T18" fmla="*/ 80 w 130"/>
                  <a:gd name="T19" fmla="*/ 43 h 83"/>
                  <a:gd name="T20" fmla="*/ 117 w 130"/>
                  <a:gd name="T21" fmla="*/ 29 h 83"/>
                  <a:gd name="T22" fmla="*/ 130 w 130"/>
                  <a:gd name="T23"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3">
                    <a:moveTo>
                      <a:pt x="130" y="16"/>
                    </a:moveTo>
                    <a:lnTo>
                      <a:pt x="80" y="9"/>
                    </a:lnTo>
                    <a:lnTo>
                      <a:pt x="26" y="0"/>
                    </a:lnTo>
                    <a:lnTo>
                      <a:pt x="0" y="17"/>
                    </a:lnTo>
                    <a:lnTo>
                      <a:pt x="0" y="53"/>
                    </a:lnTo>
                    <a:lnTo>
                      <a:pt x="36" y="73"/>
                    </a:lnTo>
                    <a:lnTo>
                      <a:pt x="43" y="43"/>
                    </a:lnTo>
                    <a:lnTo>
                      <a:pt x="70" y="83"/>
                    </a:lnTo>
                    <a:lnTo>
                      <a:pt x="87" y="76"/>
                    </a:lnTo>
                    <a:lnTo>
                      <a:pt x="80" y="43"/>
                    </a:lnTo>
                    <a:lnTo>
                      <a:pt x="117" y="29"/>
                    </a:lnTo>
                    <a:lnTo>
                      <a:pt x="130" y="1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2" name="Freeform 89"/>
              <p:cNvSpPr>
                <a:spLocks/>
              </p:cNvSpPr>
              <p:nvPr/>
            </p:nvSpPr>
            <p:spPr bwMode="auto">
              <a:xfrm>
                <a:off x="4884738" y="2603500"/>
                <a:ext cx="47625" cy="52388"/>
              </a:xfrm>
              <a:custGeom>
                <a:avLst/>
                <a:gdLst>
                  <a:gd name="T0" fmla="*/ 153 w 153"/>
                  <a:gd name="T1" fmla="*/ 30 h 167"/>
                  <a:gd name="T2" fmla="*/ 146 w 153"/>
                  <a:gd name="T3" fmla="*/ 0 h 167"/>
                  <a:gd name="T4" fmla="*/ 111 w 153"/>
                  <a:gd name="T5" fmla="*/ 30 h 167"/>
                  <a:gd name="T6" fmla="*/ 21 w 153"/>
                  <a:gd name="T7" fmla="*/ 71 h 167"/>
                  <a:gd name="T8" fmla="*/ 0 w 153"/>
                  <a:gd name="T9" fmla="*/ 91 h 167"/>
                  <a:gd name="T10" fmla="*/ 28 w 153"/>
                  <a:gd name="T11" fmla="*/ 130 h 167"/>
                  <a:gd name="T12" fmla="*/ 45 w 153"/>
                  <a:gd name="T13" fmla="*/ 151 h 167"/>
                  <a:gd name="T14" fmla="*/ 88 w 153"/>
                  <a:gd name="T15" fmla="*/ 167 h 167"/>
                  <a:gd name="T16" fmla="*/ 94 w 153"/>
                  <a:gd name="T17" fmla="*/ 130 h 167"/>
                  <a:gd name="T18" fmla="*/ 104 w 153"/>
                  <a:gd name="T19" fmla="*/ 87 h 167"/>
                  <a:gd name="T20" fmla="*/ 121 w 153"/>
                  <a:gd name="T21" fmla="*/ 70 h 167"/>
                  <a:gd name="T22" fmla="*/ 153 w 153"/>
                  <a:gd name="T23" fmla="*/ 3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67">
                    <a:moveTo>
                      <a:pt x="153" y="30"/>
                    </a:moveTo>
                    <a:lnTo>
                      <a:pt x="146" y="0"/>
                    </a:lnTo>
                    <a:lnTo>
                      <a:pt x="111" y="30"/>
                    </a:lnTo>
                    <a:lnTo>
                      <a:pt x="21" y="71"/>
                    </a:lnTo>
                    <a:lnTo>
                      <a:pt x="0" y="91"/>
                    </a:lnTo>
                    <a:lnTo>
                      <a:pt x="28" y="130"/>
                    </a:lnTo>
                    <a:lnTo>
                      <a:pt x="45" y="151"/>
                    </a:lnTo>
                    <a:lnTo>
                      <a:pt x="88" y="167"/>
                    </a:lnTo>
                    <a:lnTo>
                      <a:pt x="94" y="130"/>
                    </a:lnTo>
                    <a:lnTo>
                      <a:pt x="104" y="87"/>
                    </a:lnTo>
                    <a:lnTo>
                      <a:pt x="121" y="70"/>
                    </a:lnTo>
                    <a:lnTo>
                      <a:pt x="153"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27" name="Freeform 101"/>
            <p:cNvSpPr>
              <a:spLocks/>
            </p:cNvSpPr>
            <p:nvPr/>
          </p:nvSpPr>
          <p:spPr bwMode="auto">
            <a:xfrm>
              <a:off x="4651375" y="3421063"/>
              <a:ext cx="303213" cy="236538"/>
            </a:xfrm>
            <a:custGeom>
              <a:avLst/>
              <a:gdLst>
                <a:gd name="T0" fmla="*/ 861 w 956"/>
                <a:gd name="T1" fmla="*/ 337 h 745"/>
                <a:gd name="T2" fmla="*/ 732 w 956"/>
                <a:gd name="T3" fmla="*/ 339 h 745"/>
                <a:gd name="T4" fmla="*/ 648 w 956"/>
                <a:gd name="T5" fmla="*/ 313 h 745"/>
                <a:gd name="T6" fmla="*/ 536 w 956"/>
                <a:gd name="T7" fmla="*/ 238 h 745"/>
                <a:gd name="T8" fmla="*/ 493 w 956"/>
                <a:gd name="T9" fmla="*/ 238 h 745"/>
                <a:gd name="T10" fmla="*/ 434 w 956"/>
                <a:gd name="T11" fmla="*/ 255 h 745"/>
                <a:gd name="T12" fmla="*/ 435 w 956"/>
                <a:gd name="T13" fmla="*/ 391 h 745"/>
                <a:gd name="T14" fmla="*/ 398 w 956"/>
                <a:gd name="T15" fmla="*/ 424 h 745"/>
                <a:gd name="T16" fmla="*/ 375 w 956"/>
                <a:gd name="T17" fmla="*/ 421 h 745"/>
                <a:gd name="T18" fmla="*/ 338 w 956"/>
                <a:gd name="T19" fmla="*/ 395 h 745"/>
                <a:gd name="T20" fmla="*/ 308 w 956"/>
                <a:gd name="T21" fmla="*/ 402 h 745"/>
                <a:gd name="T22" fmla="*/ 261 w 956"/>
                <a:gd name="T23" fmla="*/ 373 h 745"/>
                <a:gd name="T24" fmla="*/ 333 w 956"/>
                <a:gd name="T25" fmla="*/ 300 h 745"/>
                <a:gd name="T26" fmla="*/ 382 w 956"/>
                <a:gd name="T27" fmla="*/ 219 h 745"/>
                <a:gd name="T28" fmla="*/ 399 w 956"/>
                <a:gd name="T29" fmla="*/ 126 h 745"/>
                <a:gd name="T30" fmla="*/ 411 w 956"/>
                <a:gd name="T31" fmla="*/ 53 h 745"/>
                <a:gd name="T32" fmla="*/ 381 w 956"/>
                <a:gd name="T33" fmla="*/ 0 h 745"/>
                <a:gd name="T34" fmla="*/ 385 w 956"/>
                <a:gd name="T35" fmla="*/ 53 h 745"/>
                <a:gd name="T36" fmla="*/ 376 w 956"/>
                <a:gd name="T37" fmla="*/ 149 h 745"/>
                <a:gd name="T38" fmla="*/ 337 w 956"/>
                <a:gd name="T39" fmla="*/ 249 h 745"/>
                <a:gd name="T40" fmla="*/ 274 w 956"/>
                <a:gd name="T41" fmla="*/ 330 h 745"/>
                <a:gd name="T42" fmla="*/ 201 w 956"/>
                <a:gd name="T43" fmla="*/ 383 h 745"/>
                <a:gd name="T44" fmla="*/ 122 w 956"/>
                <a:gd name="T45" fmla="*/ 401 h 745"/>
                <a:gd name="T46" fmla="*/ 88 w 956"/>
                <a:gd name="T47" fmla="*/ 384 h 745"/>
                <a:gd name="T48" fmla="*/ 61 w 956"/>
                <a:gd name="T49" fmla="*/ 404 h 745"/>
                <a:gd name="T50" fmla="*/ 61 w 956"/>
                <a:gd name="T51" fmla="*/ 428 h 745"/>
                <a:gd name="T52" fmla="*/ 58 w 956"/>
                <a:gd name="T53" fmla="*/ 478 h 745"/>
                <a:gd name="T54" fmla="*/ 26 w 956"/>
                <a:gd name="T55" fmla="*/ 515 h 745"/>
                <a:gd name="T56" fmla="*/ 46 w 956"/>
                <a:gd name="T57" fmla="*/ 533 h 745"/>
                <a:gd name="T58" fmla="*/ 95 w 956"/>
                <a:gd name="T59" fmla="*/ 490 h 745"/>
                <a:gd name="T60" fmla="*/ 119 w 956"/>
                <a:gd name="T61" fmla="*/ 510 h 745"/>
                <a:gd name="T62" fmla="*/ 153 w 956"/>
                <a:gd name="T63" fmla="*/ 530 h 745"/>
                <a:gd name="T64" fmla="*/ 185 w 956"/>
                <a:gd name="T65" fmla="*/ 503 h 745"/>
                <a:gd name="T66" fmla="*/ 193 w 956"/>
                <a:gd name="T67" fmla="*/ 566 h 745"/>
                <a:gd name="T68" fmla="*/ 119 w 956"/>
                <a:gd name="T69" fmla="*/ 567 h 745"/>
                <a:gd name="T70" fmla="*/ 59 w 956"/>
                <a:gd name="T71" fmla="*/ 567 h 745"/>
                <a:gd name="T72" fmla="*/ 40 w 956"/>
                <a:gd name="T73" fmla="*/ 617 h 745"/>
                <a:gd name="T74" fmla="*/ 0 w 956"/>
                <a:gd name="T75" fmla="*/ 666 h 745"/>
                <a:gd name="T76" fmla="*/ 492 w 956"/>
                <a:gd name="T77" fmla="*/ 686 h 745"/>
                <a:gd name="T78" fmla="*/ 741 w 956"/>
                <a:gd name="T79" fmla="*/ 745 h 745"/>
                <a:gd name="T80" fmla="*/ 954 w 956"/>
                <a:gd name="T81" fmla="*/ 717 h 745"/>
                <a:gd name="T82" fmla="*/ 913 w 956"/>
                <a:gd name="T83" fmla="*/ 576 h 745"/>
                <a:gd name="T84" fmla="*/ 956 w 956"/>
                <a:gd name="T85" fmla="*/ 452 h 745"/>
                <a:gd name="T86" fmla="*/ 861 w 956"/>
                <a:gd name="T87" fmla="*/ 33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 h="745">
                  <a:moveTo>
                    <a:pt x="861" y="337"/>
                  </a:moveTo>
                  <a:lnTo>
                    <a:pt x="732" y="339"/>
                  </a:lnTo>
                  <a:lnTo>
                    <a:pt x="648" y="313"/>
                  </a:lnTo>
                  <a:lnTo>
                    <a:pt x="536" y="238"/>
                  </a:lnTo>
                  <a:lnTo>
                    <a:pt x="493" y="238"/>
                  </a:lnTo>
                  <a:lnTo>
                    <a:pt x="434" y="255"/>
                  </a:lnTo>
                  <a:lnTo>
                    <a:pt x="435" y="391"/>
                  </a:lnTo>
                  <a:lnTo>
                    <a:pt x="398" y="424"/>
                  </a:lnTo>
                  <a:lnTo>
                    <a:pt x="375" y="421"/>
                  </a:lnTo>
                  <a:lnTo>
                    <a:pt x="338" y="395"/>
                  </a:lnTo>
                  <a:lnTo>
                    <a:pt x="308" y="402"/>
                  </a:lnTo>
                  <a:lnTo>
                    <a:pt x="261" y="373"/>
                  </a:lnTo>
                  <a:lnTo>
                    <a:pt x="333" y="300"/>
                  </a:lnTo>
                  <a:lnTo>
                    <a:pt x="382" y="219"/>
                  </a:lnTo>
                  <a:lnTo>
                    <a:pt x="399" y="126"/>
                  </a:lnTo>
                  <a:lnTo>
                    <a:pt x="411" y="53"/>
                  </a:lnTo>
                  <a:lnTo>
                    <a:pt x="381" y="0"/>
                  </a:lnTo>
                  <a:lnTo>
                    <a:pt x="385" y="53"/>
                  </a:lnTo>
                  <a:lnTo>
                    <a:pt x="376" y="149"/>
                  </a:lnTo>
                  <a:lnTo>
                    <a:pt x="337" y="249"/>
                  </a:lnTo>
                  <a:lnTo>
                    <a:pt x="274" y="330"/>
                  </a:lnTo>
                  <a:lnTo>
                    <a:pt x="201" y="383"/>
                  </a:lnTo>
                  <a:lnTo>
                    <a:pt x="122" y="401"/>
                  </a:lnTo>
                  <a:lnTo>
                    <a:pt x="88" y="384"/>
                  </a:lnTo>
                  <a:lnTo>
                    <a:pt x="61" y="404"/>
                  </a:lnTo>
                  <a:lnTo>
                    <a:pt x="61" y="428"/>
                  </a:lnTo>
                  <a:lnTo>
                    <a:pt x="58" y="478"/>
                  </a:lnTo>
                  <a:lnTo>
                    <a:pt x="26" y="515"/>
                  </a:lnTo>
                  <a:lnTo>
                    <a:pt x="46" y="533"/>
                  </a:lnTo>
                  <a:lnTo>
                    <a:pt x="95" y="490"/>
                  </a:lnTo>
                  <a:lnTo>
                    <a:pt x="119" y="510"/>
                  </a:lnTo>
                  <a:lnTo>
                    <a:pt x="153" y="530"/>
                  </a:lnTo>
                  <a:lnTo>
                    <a:pt x="185" y="503"/>
                  </a:lnTo>
                  <a:lnTo>
                    <a:pt x="193" y="566"/>
                  </a:lnTo>
                  <a:lnTo>
                    <a:pt x="119" y="567"/>
                  </a:lnTo>
                  <a:lnTo>
                    <a:pt x="59" y="567"/>
                  </a:lnTo>
                  <a:lnTo>
                    <a:pt x="40" y="617"/>
                  </a:lnTo>
                  <a:lnTo>
                    <a:pt x="0" y="666"/>
                  </a:lnTo>
                  <a:lnTo>
                    <a:pt x="492" y="686"/>
                  </a:lnTo>
                  <a:lnTo>
                    <a:pt x="741" y="745"/>
                  </a:lnTo>
                  <a:lnTo>
                    <a:pt x="954" y="717"/>
                  </a:lnTo>
                  <a:lnTo>
                    <a:pt x="913" y="576"/>
                  </a:lnTo>
                  <a:lnTo>
                    <a:pt x="956" y="452"/>
                  </a:lnTo>
                  <a:lnTo>
                    <a:pt x="861" y="337"/>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28" name="Group 27"/>
            <p:cNvGrpSpPr/>
            <p:nvPr/>
          </p:nvGrpSpPr>
          <p:grpSpPr>
            <a:xfrm>
              <a:off x="5391150" y="0"/>
              <a:ext cx="3743325" cy="5487988"/>
              <a:chOff x="5391150" y="0"/>
              <a:chExt cx="3743325" cy="5487988"/>
            </a:xfrm>
            <a:solidFill>
              <a:schemeClr val="bg1">
                <a:lumMod val="75000"/>
              </a:schemeClr>
            </a:solidFill>
          </p:grpSpPr>
          <p:sp>
            <p:nvSpPr>
              <p:cNvPr id="283" name="Freeform 90"/>
              <p:cNvSpPr>
                <a:spLocks/>
              </p:cNvSpPr>
              <p:nvPr/>
            </p:nvSpPr>
            <p:spPr bwMode="auto">
              <a:xfrm>
                <a:off x="8366125" y="517525"/>
                <a:ext cx="42863" cy="80963"/>
              </a:xfrm>
              <a:custGeom>
                <a:avLst/>
                <a:gdLst>
                  <a:gd name="T0" fmla="*/ 9 w 139"/>
                  <a:gd name="T1" fmla="*/ 68 h 254"/>
                  <a:gd name="T2" fmla="*/ 90 w 139"/>
                  <a:gd name="T3" fmla="*/ 174 h 254"/>
                  <a:gd name="T4" fmla="*/ 90 w 139"/>
                  <a:gd name="T5" fmla="*/ 174 h 254"/>
                  <a:gd name="T6" fmla="*/ 119 w 139"/>
                  <a:gd name="T7" fmla="*/ 251 h 254"/>
                  <a:gd name="T8" fmla="*/ 119 w 139"/>
                  <a:gd name="T9" fmla="*/ 251 h 254"/>
                  <a:gd name="T10" fmla="*/ 121 w 139"/>
                  <a:gd name="T11" fmla="*/ 253 h 254"/>
                  <a:gd name="T12" fmla="*/ 123 w 139"/>
                  <a:gd name="T13" fmla="*/ 254 h 254"/>
                  <a:gd name="T14" fmla="*/ 130 w 139"/>
                  <a:gd name="T15" fmla="*/ 254 h 254"/>
                  <a:gd name="T16" fmla="*/ 139 w 139"/>
                  <a:gd name="T17" fmla="*/ 253 h 254"/>
                  <a:gd name="T18" fmla="*/ 134 w 139"/>
                  <a:gd name="T19" fmla="*/ 163 h 254"/>
                  <a:gd name="T20" fmla="*/ 0 w 139"/>
                  <a:gd name="T21" fmla="*/ 0 h 254"/>
                  <a:gd name="T22" fmla="*/ 9 w 139"/>
                  <a:gd name="T23"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254">
                    <a:moveTo>
                      <a:pt x="9" y="68"/>
                    </a:moveTo>
                    <a:lnTo>
                      <a:pt x="90" y="174"/>
                    </a:lnTo>
                    <a:lnTo>
                      <a:pt x="90" y="174"/>
                    </a:lnTo>
                    <a:lnTo>
                      <a:pt x="119" y="251"/>
                    </a:lnTo>
                    <a:lnTo>
                      <a:pt x="119" y="251"/>
                    </a:lnTo>
                    <a:lnTo>
                      <a:pt x="121" y="253"/>
                    </a:lnTo>
                    <a:lnTo>
                      <a:pt x="123" y="254"/>
                    </a:lnTo>
                    <a:lnTo>
                      <a:pt x="130" y="254"/>
                    </a:lnTo>
                    <a:lnTo>
                      <a:pt x="139" y="253"/>
                    </a:lnTo>
                    <a:lnTo>
                      <a:pt x="134" y="163"/>
                    </a:lnTo>
                    <a:lnTo>
                      <a:pt x="0" y="0"/>
                    </a:lnTo>
                    <a:lnTo>
                      <a:pt x="9" y="6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4" name="Freeform 91"/>
              <p:cNvSpPr>
                <a:spLocks/>
              </p:cNvSpPr>
              <p:nvPr/>
            </p:nvSpPr>
            <p:spPr bwMode="auto">
              <a:xfrm>
                <a:off x="8335963" y="233363"/>
                <a:ext cx="201613" cy="211138"/>
              </a:xfrm>
              <a:custGeom>
                <a:avLst/>
                <a:gdLst>
                  <a:gd name="T0" fmla="*/ 95 w 635"/>
                  <a:gd name="T1" fmla="*/ 433 h 664"/>
                  <a:gd name="T2" fmla="*/ 138 w 635"/>
                  <a:gd name="T3" fmla="*/ 515 h 664"/>
                  <a:gd name="T4" fmla="*/ 213 w 635"/>
                  <a:gd name="T5" fmla="*/ 571 h 664"/>
                  <a:gd name="T6" fmla="*/ 225 w 635"/>
                  <a:gd name="T7" fmla="*/ 521 h 664"/>
                  <a:gd name="T8" fmla="*/ 155 w 635"/>
                  <a:gd name="T9" fmla="*/ 448 h 664"/>
                  <a:gd name="T10" fmla="*/ 160 w 635"/>
                  <a:gd name="T11" fmla="*/ 391 h 664"/>
                  <a:gd name="T12" fmla="*/ 204 w 635"/>
                  <a:gd name="T13" fmla="*/ 408 h 664"/>
                  <a:gd name="T14" fmla="*/ 228 w 635"/>
                  <a:gd name="T15" fmla="*/ 480 h 664"/>
                  <a:gd name="T16" fmla="*/ 288 w 635"/>
                  <a:gd name="T17" fmla="*/ 487 h 664"/>
                  <a:gd name="T18" fmla="*/ 349 w 635"/>
                  <a:gd name="T19" fmla="*/ 553 h 664"/>
                  <a:gd name="T20" fmla="*/ 343 w 635"/>
                  <a:gd name="T21" fmla="*/ 649 h 664"/>
                  <a:gd name="T22" fmla="*/ 450 w 635"/>
                  <a:gd name="T23" fmla="*/ 664 h 664"/>
                  <a:gd name="T24" fmla="*/ 509 w 635"/>
                  <a:gd name="T25" fmla="*/ 607 h 664"/>
                  <a:gd name="T26" fmla="*/ 536 w 635"/>
                  <a:gd name="T27" fmla="*/ 648 h 664"/>
                  <a:gd name="T28" fmla="*/ 635 w 635"/>
                  <a:gd name="T29" fmla="*/ 566 h 664"/>
                  <a:gd name="T30" fmla="*/ 574 w 635"/>
                  <a:gd name="T31" fmla="*/ 418 h 664"/>
                  <a:gd name="T32" fmla="*/ 534 w 635"/>
                  <a:gd name="T33" fmla="*/ 401 h 664"/>
                  <a:gd name="T34" fmla="*/ 497 w 635"/>
                  <a:gd name="T35" fmla="*/ 336 h 664"/>
                  <a:gd name="T36" fmla="*/ 387 w 635"/>
                  <a:gd name="T37" fmla="*/ 287 h 664"/>
                  <a:gd name="T38" fmla="*/ 359 w 635"/>
                  <a:gd name="T39" fmla="*/ 228 h 664"/>
                  <a:gd name="T40" fmla="*/ 315 w 635"/>
                  <a:gd name="T41" fmla="*/ 221 h 664"/>
                  <a:gd name="T42" fmla="*/ 295 w 635"/>
                  <a:gd name="T43" fmla="*/ 162 h 664"/>
                  <a:gd name="T44" fmla="*/ 160 w 635"/>
                  <a:gd name="T45" fmla="*/ 0 h 664"/>
                  <a:gd name="T46" fmla="*/ 104 w 635"/>
                  <a:gd name="T47" fmla="*/ 14 h 664"/>
                  <a:gd name="T48" fmla="*/ 75 w 635"/>
                  <a:gd name="T49" fmla="*/ 70 h 664"/>
                  <a:gd name="T50" fmla="*/ 34 w 635"/>
                  <a:gd name="T51" fmla="*/ 100 h 664"/>
                  <a:gd name="T52" fmla="*/ 112 w 635"/>
                  <a:gd name="T53" fmla="*/ 173 h 664"/>
                  <a:gd name="T54" fmla="*/ 112 w 635"/>
                  <a:gd name="T55" fmla="*/ 210 h 664"/>
                  <a:gd name="T56" fmla="*/ 9 w 635"/>
                  <a:gd name="T57" fmla="*/ 171 h 664"/>
                  <a:gd name="T58" fmla="*/ 0 w 635"/>
                  <a:gd name="T59" fmla="*/ 241 h 664"/>
                  <a:gd name="T60" fmla="*/ 49 w 635"/>
                  <a:gd name="T61" fmla="*/ 250 h 664"/>
                  <a:gd name="T62" fmla="*/ 95 w 635"/>
                  <a:gd name="T63" fmla="*/ 43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5" h="664">
                    <a:moveTo>
                      <a:pt x="95" y="433"/>
                    </a:moveTo>
                    <a:lnTo>
                      <a:pt x="138" y="515"/>
                    </a:lnTo>
                    <a:lnTo>
                      <a:pt x="213" y="571"/>
                    </a:lnTo>
                    <a:lnTo>
                      <a:pt x="225" y="521"/>
                    </a:lnTo>
                    <a:lnTo>
                      <a:pt x="155" y="448"/>
                    </a:lnTo>
                    <a:lnTo>
                      <a:pt x="160" y="391"/>
                    </a:lnTo>
                    <a:lnTo>
                      <a:pt x="204" y="408"/>
                    </a:lnTo>
                    <a:lnTo>
                      <a:pt x="228" y="480"/>
                    </a:lnTo>
                    <a:lnTo>
                      <a:pt x="288" y="487"/>
                    </a:lnTo>
                    <a:lnTo>
                      <a:pt x="349" y="553"/>
                    </a:lnTo>
                    <a:lnTo>
                      <a:pt x="343" y="649"/>
                    </a:lnTo>
                    <a:lnTo>
                      <a:pt x="450" y="664"/>
                    </a:lnTo>
                    <a:lnTo>
                      <a:pt x="509" y="607"/>
                    </a:lnTo>
                    <a:lnTo>
                      <a:pt x="536" y="648"/>
                    </a:lnTo>
                    <a:lnTo>
                      <a:pt x="635" y="566"/>
                    </a:lnTo>
                    <a:lnTo>
                      <a:pt x="574" y="418"/>
                    </a:lnTo>
                    <a:lnTo>
                      <a:pt x="534" y="401"/>
                    </a:lnTo>
                    <a:lnTo>
                      <a:pt x="497" y="336"/>
                    </a:lnTo>
                    <a:lnTo>
                      <a:pt x="387" y="287"/>
                    </a:lnTo>
                    <a:lnTo>
                      <a:pt x="359" y="228"/>
                    </a:lnTo>
                    <a:lnTo>
                      <a:pt x="315" y="221"/>
                    </a:lnTo>
                    <a:lnTo>
                      <a:pt x="295" y="162"/>
                    </a:lnTo>
                    <a:lnTo>
                      <a:pt x="160" y="0"/>
                    </a:lnTo>
                    <a:lnTo>
                      <a:pt x="104" y="14"/>
                    </a:lnTo>
                    <a:lnTo>
                      <a:pt x="75" y="70"/>
                    </a:lnTo>
                    <a:lnTo>
                      <a:pt x="34" y="100"/>
                    </a:lnTo>
                    <a:lnTo>
                      <a:pt x="112" y="173"/>
                    </a:lnTo>
                    <a:lnTo>
                      <a:pt x="112" y="210"/>
                    </a:lnTo>
                    <a:lnTo>
                      <a:pt x="9" y="171"/>
                    </a:lnTo>
                    <a:lnTo>
                      <a:pt x="0" y="241"/>
                    </a:lnTo>
                    <a:lnTo>
                      <a:pt x="49" y="250"/>
                    </a:lnTo>
                    <a:lnTo>
                      <a:pt x="95" y="43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5" name="Freeform 92"/>
              <p:cNvSpPr>
                <a:spLocks/>
              </p:cNvSpPr>
              <p:nvPr/>
            </p:nvSpPr>
            <p:spPr bwMode="auto">
              <a:xfrm>
                <a:off x="7618413" y="765175"/>
                <a:ext cx="49213" cy="22225"/>
              </a:xfrm>
              <a:custGeom>
                <a:avLst/>
                <a:gdLst>
                  <a:gd name="T0" fmla="*/ 123 w 156"/>
                  <a:gd name="T1" fmla="*/ 23 h 73"/>
                  <a:gd name="T2" fmla="*/ 156 w 156"/>
                  <a:gd name="T3" fmla="*/ 0 h 73"/>
                  <a:gd name="T4" fmla="*/ 59 w 156"/>
                  <a:gd name="T5" fmla="*/ 6 h 73"/>
                  <a:gd name="T6" fmla="*/ 0 w 156"/>
                  <a:gd name="T7" fmla="*/ 48 h 73"/>
                  <a:gd name="T8" fmla="*/ 4 w 156"/>
                  <a:gd name="T9" fmla="*/ 73 h 73"/>
                  <a:gd name="T10" fmla="*/ 123 w 156"/>
                  <a:gd name="T11" fmla="*/ 23 h 73"/>
                </a:gdLst>
                <a:ahLst/>
                <a:cxnLst>
                  <a:cxn ang="0">
                    <a:pos x="T0" y="T1"/>
                  </a:cxn>
                  <a:cxn ang="0">
                    <a:pos x="T2" y="T3"/>
                  </a:cxn>
                  <a:cxn ang="0">
                    <a:pos x="T4" y="T5"/>
                  </a:cxn>
                  <a:cxn ang="0">
                    <a:pos x="T6" y="T7"/>
                  </a:cxn>
                  <a:cxn ang="0">
                    <a:pos x="T8" y="T9"/>
                  </a:cxn>
                  <a:cxn ang="0">
                    <a:pos x="T10" y="T11"/>
                  </a:cxn>
                </a:cxnLst>
                <a:rect l="0" t="0" r="r" b="b"/>
                <a:pathLst>
                  <a:path w="156" h="73">
                    <a:moveTo>
                      <a:pt x="123" y="23"/>
                    </a:moveTo>
                    <a:lnTo>
                      <a:pt x="156" y="0"/>
                    </a:lnTo>
                    <a:lnTo>
                      <a:pt x="59" y="6"/>
                    </a:lnTo>
                    <a:lnTo>
                      <a:pt x="0" y="48"/>
                    </a:lnTo>
                    <a:lnTo>
                      <a:pt x="4" y="73"/>
                    </a:lnTo>
                    <a:lnTo>
                      <a:pt x="123" y="2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6" name="Freeform 93"/>
              <p:cNvSpPr>
                <a:spLocks/>
              </p:cNvSpPr>
              <p:nvPr/>
            </p:nvSpPr>
            <p:spPr bwMode="auto">
              <a:xfrm>
                <a:off x="7342188" y="492125"/>
                <a:ext cx="220663" cy="223838"/>
              </a:xfrm>
              <a:custGeom>
                <a:avLst/>
                <a:gdLst>
                  <a:gd name="T0" fmla="*/ 71 w 699"/>
                  <a:gd name="T1" fmla="*/ 669 h 704"/>
                  <a:gd name="T2" fmla="*/ 63 w 699"/>
                  <a:gd name="T3" fmla="*/ 593 h 704"/>
                  <a:gd name="T4" fmla="*/ 118 w 699"/>
                  <a:gd name="T5" fmla="*/ 613 h 704"/>
                  <a:gd name="T6" fmla="*/ 165 w 699"/>
                  <a:gd name="T7" fmla="*/ 682 h 704"/>
                  <a:gd name="T8" fmla="*/ 188 w 699"/>
                  <a:gd name="T9" fmla="*/ 665 h 704"/>
                  <a:gd name="T10" fmla="*/ 228 w 699"/>
                  <a:gd name="T11" fmla="*/ 704 h 704"/>
                  <a:gd name="T12" fmla="*/ 297 w 699"/>
                  <a:gd name="T13" fmla="*/ 667 h 704"/>
                  <a:gd name="T14" fmla="*/ 321 w 699"/>
                  <a:gd name="T15" fmla="*/ 614 h 704"/>
                  <a:gd name="T16" fmla="*/ 364 w 699"/>
                  <a:gd name="T17" fmla="*/ 631 h 704"/>
                  <a:gd name="T18" fmla="*/ 536 w 699"/>
                  <a:gd name="T19" fmla="*/ 462 h 704"/>
                  <a:gd name="T20" fmla="*/ 541 w 699"/>
                  <a:gd name="T21" fmla="*/ 383 h 704"/>
                  <a:gd name="T22" fmla="*/ 602 w 699"/>
                  <a:gd name="T23" fmla="*/ 379 h 704"/>
                  <a:gd name="T24" fmla="*/ 615 w 699"/>
                  <a:gd name="T25" fmla="*/ 332 h 704"/>
                  <a:gd name="T26" fmla="*/ 648 w 699"/>
                  <a:gd name="T27" fmla="*/ 325 h 704"/>
                  <a:gd name="T28" fmla="*/ 635 w 699"/>
                  <a:gd name="T29" fmla="*/ 385 h 704"/>
                  <a:gd name="T30" fmla="*/ 662 w 699"/>
                  <a:gd name="T31" fmla="*/ 421 h 704"/>
                  <a:gd name="T32" fmla="*/ 699 w 699"/>
                  <a:gd name="T33" fmla="*/ 332 h 704"/>
                  <a:gd name="T34" fmla="*/ 637 w 699"/>
                  <a:gd name="T35" fmla="*/ 266 h 704"/>
                  <a:gd name="T36" fmla="*/ 614 w 699"/>
                  <a:gd name="T37" fmla="*/ 193 h 704"/>
                  <a:gd name="T38" fmla="*/ 597 w 699"/>
                  <a:gd name="T39" fmla="*/ 199 h 704"/>
                  <a:gd name="T40" fmla="*/ 591 w 699"/>
                  <a:gd name="T41" fmla="*/ 256 h 704"/>
                  <a:gd name="T42" fmla="*/ 570 w 699"/>
                  <a:gd name="T43" fmla="*/ 216 h 704"/>
                  <a:gd name="T44" fmla="*/ 580 w 699"/>
                  <a:gd name="T45" fmla="*/ 184 h 704"/>
                  <a:gd name="T46" fmla="*/ 449 w 699"/>
                  <a:gd name="T47" fmla="*/ 71 h 704"/>
                  <a:gd name="T48" fmla="*/ 409 w 699"/>
                  <a:gd name="T49" fmla="*/ 82 h 704"/>
                  <a:gd name="T50" fmla="*/ 342 w 699"/>
                  <a:gd name="T51" fmla="*/ 0 h 704"/>
                  <a:gd name="T52" fmla="*/ 292 w 699"/>
                  <a:gd name="T53" fmla="*/ 7 h 704"/>
                  <a:gd name="T54" fmla="*/ 280 w 699"/>
                  <a:gd name="T55" fmla="*/ 70 h 704"/>
                  <a:gd name="T56" fmla="*/ 222 w 699"/>
                  <a:gd name="T57" fmla="*/ 33 h 704"/>
                  <a:gd name="T58" fmla="*/ 97 w 699"/>
                  <a:gd name="T59" fmla="*/ 151 h 704"/>
                  <a:gd name="T60" fmla="*/ 97 w 699"/>
                  <a:gd name="T61" fmla="*/ 151 h 704"/>
                  <a:gd name="T62" fmla="*/ 76 w 699"/>
                  <a:gd name="T63" fmla="*/ 223 h 704"/>
                  <a:gd name="T64" fmla="*/ 61 w 699"/>
                  <a:gd name="T65" fmla="*/ 273 h 704"/>
                  <a:gd name="T66" fmla="*/ 57 w 699"/>
                  <a:gd name="T67" fmla="*/ 292 h 704"/>
                  <a:gd name="T68" fmla="*/ 55 w 699"/>
                  <a:gd name="T69" fmla="*/ 301 h 704"/>
                  <a:gd name="T70" fmla="*/ 55 w 699"/>
                  <a:gd name="T71" fmla="*/ 301 h 704"/>
                  <a:gd name="T72" fmla="*/ 47 w 699"/>
                  <a:gd name="T73" fmla="*/ 540 h 704"/>
                  <a:gd name="T74" fmla="*/ 47 w 699"/>
                  <a:gd name="T75" fmla="*/ 540 h 704"/>
                  <a:gd name="T76" fmla="*/ 27 w 699"/>
                  <a:gd name="T77" fmla="*/ 565 h 704"/>
                  <a:gd name="T78" fmla="*/ 11 w 699"/>
                  <a:gd name="T79" fmla="*/ 585 h 704"/>
                  <a:gd name="T80" fmla="*/ 4 w 699"/>
                  <a:gd name="T81" fmla="*/ 594 h 704"/>
                  <a:gd name="T82" fmla="*/ 1 w 699"/>
                  <a:gd name="T83" fmla="*/ 600 h 704"/>
                  <a:gd name="T84" fmla="*/ 1 w 699"/>
                  <a:gd name="T85" fmla="*/ 600 h 704"/>
                  <a:gd name="T86" fmla="*/ 0 w 699"/>
                  <a:gd name="T87" fmla="*/ 604 h 704"/>
                  <a:gd name="T88" fmla="*/ 1 w 699"/>
                  <a:gd name="T89" fmla="*/ 608 h 704"/>
                  <a:gd name="T90" fmla="*/ 4 w 699"/>
                  <a:gd name="T91" fmla="*/ 620 h 704"/>
                  <a:gd name="T92" fmla="*/ 11 w 699"/>
                  <a:gd name="T93" fmla="*/ 636 h 704"/>
                  <a:gd name="T94" fmla="*/ 19 w 699"/>
                  <a:gd name="T95" fmla="*/ 653 h 704"/>
                  <a:gd name="T96" fmla="*/ 34 w 699"/>
                  <a:gd name="T97" fmla="*/ 683 h 704"/>
                  <a:gd name="T98" fmla="*/ 41 w 699"/>
                  <a:gd name="T99" fmla="*/ 696 h 704"/>
                  <a:gd name="T100" fmla="*/ 71 w 699"/>
                  <a:gd name="T101" fmla="*/ 66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9" h="704">
                    <a:moveTo>
                      <a:pt x="71" y="669"/>
                    </a:moveTo>
                    <a:lnTo>
                      <a:pt x="63" y="593"/>
                    </a:lnTo>
                    <a:lnTo>
                      <a:pt x="118" y="613"/>
                    </a:lnTo>
                    <a:lnTo>
                      <a:pt x="165" y="682"/>
                    </a:lnTo>
                    <a:lnTo>
                      <a:pt x="188" y="665"/>
                    </a:lnTo>
                    <a:lnTo>
                      <a:pt x="228" y="704"/>
                    </a:lnTo>
                    <a:lnTo>
                      <a:pt x="297" y="667"/>
                    </a:lnTo>
                    <a:lnTo>
                      <a:pt x="321" y="614"/>
                    </a:lnTo>
                    <a:lnTo>
                      <a:pt x="364" y="631"/>
                    </a:lnTo>
                    <a:lnTo>
                      <a:pt x="536" y="462"/>
                    </a:lnTo>
                    <a:lnTo>
                      <a:pt x="541" y="383"/>
                    </a:lnTo>
                    <a:lnTo>
                      <a:pt x="602" y="379"/>
                    </a:lnTo>
                    <a:lnTo>
                      <a:pt x="615" y="332"/>
                    </a:lnTo>
                    <a:lnTo>
                      <a:pt x="648" y="325"/>
                    </a:lnTo>
                    <a:lnTo>
                      <a:pt x="635" y="385"/>
                    </a:lnTo>
                    <a:lnTo>
                      <a:pt x="662" y="421"/>
                    </a:lnTo>
                    <a:lnTo>
                      <a:pt x="699" y="332"/>
                    </a:lnTo>
                    <a:lnTo>
                      <a:pt x="637" y="266"/>
                    </a:lnTo>
                    <a:lnTo>
                      <a:pt x="614" y="193"/>
                    </a:lnTo>
                    <a:lnTo>
                      <a:pt x="597" y="199"/>
                    </a:lnTo>
                    <a:lnTo>
                      <a:pt x="591" y="256"/>
                    </a:lnTo>
                    <a:lnTo>
                      <a:pt x="570" y="216"/>
                    </a:lnTo>
                    <a:lnTo>
                      <a:pt x="580" y="184"/>
                    </a:lnTo>
                    <a:lnTo>
                      <a:pt x="449" y="71"/>
                    </a:lnTo>
                    <a:lnTo>
                      <a:pt x="409" y="82"/>
                    </a:lnTo>
                    <a:lnTo>
                      <a:pt x="342" y="0"/>
                    </a:lnTo>
                    <a:lnTo>
                      <a:pt x="292" y="7"/>
                    </a:lnTo>
                    <a:lnTo>
                      <a:pt x="280" y="70"/>
                    </a:lnTo>
                    <a:lnTo>
                      <a:pt x="222" y="33"/>
                    </a:lnTo>
                    <a:lnTo>
                      <a:pt x="97" y="151"/>
                    </a:lnTo>
                    <a:lnTo>
                      <a:pt x="97" y="151"/>
                    </a:lnTo>
                    <a:lnTo>
                      <a:pt x="76" y="223"/>
                    </a:lnTo>
                    <a:lnTo>
                      <a:pt x="61" y="273"/>
                    </a:lnTo>
                    <a:lnTo>
                      <a:pt x="57" y="292"/>
                    </a:lnTo>
                    <a:lnTo>
                      <a:pt x="55" y="301"/>
                    </a:lnTo>
                    <a:lnTo>
                      <a:pt x="55" y="301"/>
                    </a:lnTo>
                    <a:lnTo>
                      <a:pt x="47" y="540"/>
                    </a:lnTo>
                    <a:lnTo>
                      <a:pt x="47" y="540"/>
                    </a:lnTo>
                    <a:lnTo>
                      <a:pt x="27" y="565"/>
                    </a:lnTo>
                    <a:lnTo>
                      <a:pt x="11" y="585"/>
                    </a:lnTo>
                    <a:lnTo>
                      <a:pt x="4" y="594"/>
                    </a:lnTo>
                    <a:lnTo>
                      <a:pt x="1" y="600"/>
                    </a:lnTo>
                    <a:lnTo>
                      <a:pt x="1" y="600"/>
                    </a:lnTo>
                    <a:lnTo>
                      <a:pt x="0" y="604"/>
                    </a:lnTo>
                    <a:lnTo>
                      <a:pt x="1" y="608"/>
                    </a:lnTo>
                    <a:lnTo>
                      <a:pt x="4" y="620"/>
                    </a:lnTo>
                    <a:lnTo>
                      <a:pt x="11" y="636"/>
                    </a:lnTo>
                    <a:lnTo>
                      <a:pt x="19" y="653"/>
                    </a:lnTo>
                    <a:lnTo>
                      <a:pt x="34" y="683"/>
                    </a:lnTo>
                    <a:lnTo>
                      <a:pt x="41" y="696"/>
                    </a:lnTo>
                    <a:lnTo>
                      <a:pt x="71" y="66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7" name="Freeform 94"/>
              <p:cNvSpPr>
                <a:spLocks/>
              </p:cNvSpPr>
              <p:nvPr/>
            </p:nvSpPr>
            <p:spPr bwMode="auto">
              <a:xfrm>
                <a:off x="7897813" y="0"/>
                <a:ext cx="384175" cy="214313"/>
              </a:xfrm>
              <a:custGeom>
                <a:avLst/>
                <a:gdLst>
                  <a:gd name="T0" fmla="*/ 78 w 1207"/>
                  <a:gd name="T1" fmla="*/ 108 h 673"/>
                  <a:gd name="T2" fmla="*/ 184 w 1207"/>
                  <a:gd name="T3" fmla="*/ 87 h 673"/>
                  <a:gd name="T4" fmla="*/ 201 w 1207"/>
                  <a:gd name="T5" fmla="*/ 176 h 673"/>
                  <a:gd name="T6" fmla="*/ 125 w 1207"/>
                  <a:gd name="T7" fmla="*/ 191 h 673"/>
                  <a:gd name="T8" fmla="*/ 89 w 1207"/>
                  <a:gd name="T9" fmla="*/ 247 h 673"/>
                  <a:gd name="T10" fmla="*/ 54 w 1207"/>
                  <a:gd name="T11" fmla="*/ 174 h 673"/>
                  <a:gd name="T12" fmla="*/ 82 w 1207"/>
                  <a:gd name="T13" fmla="*/ 286 h 673"/>
                  <a:gd name="T14" fmla="*/ 144 w 1207"/>
                  <a:gd name="T15" fmla="*/ 422 h 673"/>
                  <a:gd name="T16" fmla="*/ 244 w 1207"/>
                  <a:gd name="T17" fmla="*/ 435 h 673"/>
                  <a:gd name="T18" fmla="*/ 330 w 1207"/>
                  <a:gd name="T19" fmla="*/ 421 h 673"/>
                  <a:gd name="T20" fmla="*/ 361 w 1207"/>
                  <a:gd name="T21" fmla="*/ 487 h 673"/>
                  <a:gd name="T22" fmla="*/ 394 w 1207"/>
                  <a:gd name="T23" fmla="*/ 533 h 673"/>
                  <a:gd name="T24" fmla="*/ 529 w 1207"/>
                  <a:gd name="T25" fmla="*/ 638 h 673"/>
                  <a:gd name="T26" fmla="*/ 505 w 1207"/>
                  <a:gd name="T27" fmla="*/ 538 h 673"/>
                  <a:gd name="T28" fmla="*/ 570 w 1207"/>
                  <a:gd name="T29" fmla="*/ 491 h 673"/>
                  <a:gd name="T30" fmla="*/ 698 w 1207"/>
                  <a:gd name="T31" fmla="*/ 599 h 673"/>
                  <a:gd name="T32" fmla="*/ 809 w 1207"/>
                  <a:gd name="T33" fmla="*/ 612 h 673"/>
                  <a:gd name="T34" fmla="*/ 878 w 1207"/>
                  <a:gd name="T35" fmla="*/ 545 h 673"/>
                  <a:gd name="T36" fmla="*/ 821 w 1207"/>
                  <a:gd name="T37" fmla="*/ 472 h 673"/>
                  <a:gd name="T38" fmla="*/ 903 w 1207"/>
                  <a:gd name="T39" fmla="*/ 462 h 673"/>
                  <a:gd name="T40" fmla="*/ 915 w 1207"/>
                  <a:gd name="T41" fmla="*/ 531 h 673"/>
                  <a:gd name="T42" fmla="*/ 1035 w 1207"/>
                  <a:gd name="T43" fmla="*/ 653 h 673"/>
                  <a:gd name="T44" fmla="*/ 1075 w 1207"/>
                  <a:gd name="T45" fmla="*/ 616 h 673"/>
                  <a:gd name="T46" fmla="*/ 1042 w 1207"/>
                  <a:gd name="T47" fmla="*/ 554 h 673"/>
                  <a:gd name="T48" fmla="*/ 977 w 1207"/>
                  <a:gd name="T49" fmla="*/ 495 h 673"/>
                  <a:gd name="T50" fmla="*/ 1188 w 1207"/>
                  <a:gd name="T51" fmla="*/ 543 h 673"/>
                  <a:gd name="T52" fmla="*/ 1207 w 1207"/>
                  <a:gd name="T53" fmla="*/ 462 h 673"/>
                  <a:gd name="T54" fmla="*/ 1136 w 1207"/>
                  <a:gd name="T55" fmla="*/ 420 h 673"/>
                  <a:gd name="T56" fmla="*/ 1063 w 1207"/>
                  <a:gd name="T57" fmla="*/ 358 h 673"/>
                  <a:gd name="T58" fmla="*/ 961 w 1207"/>
                  <a:gd name="T59" fmla="*/ 258 h 673"/>
                  <a:gd name="T60" fmla="*/ 750 w 1207"/>
                  <a:gd name="T61" fmla="*/ 9 h 673"/>
                  <a:gd name="T62" fmla="*/ 18 w 1207"/>
                  <a:gd name="T63" fmla="*/ 0 h 673"/>
                  <a:gd name="T64" fmla="*/ 3 w 1207"/>
                  <a:gd name="T65" fmla="*/ 7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7" h="673">
                    <a:moveTo>
                      <a:pt x="63" y="68"/>
                    </a:moveTo>
                    <a:lnTo>
                      <a:pt x="78" y="108"/>
                    </a:lnTo>
                    <a:lnTo>
                      <a:pt x="144" y="57"/>
                    </a:lnTo>
                    <a:lnTo>
                      <a:pt x="184" y="87"/>
                    </a:lnTo>
                    <a:lnTo>
                      <a:pt x="164" y="120"/>
                    </a:lnTo>
                    <a:lnTo>
                      <a:pt x="201" y="176"/>
                    </a:lnTo>
                    <a:lnTo>
                      <a:pt x="131" y="137"/>
                    </a:lnTo>
                    <a:lnTo>
                      <a:pt x="125" y="191"/>
                    </a:lnTo>
                    <a:lnTo>
                      <a:pt x="178" y="236"/>
                    </a:lnTo>
                    <a:lnTo>
                      <a:pt x="89" y="247"/>
                    </a:lnTo>
                    <a:lnTo>
                      <a:pt x="78" y="187"/>
                    </a:lnTo>
                    <a:lnTo>
                      <a:pt x="54" y="174"/>
                    </a:lnTo>
                    <a:lnTo>
                      <a:pt x="12" y="227"/>
                    </a:lnTo>
                    <a:lnTo>
                      <a:pt x="82" y="286"/>
                    </a:lnTo>
                    <a:lnTo>
                      <a:pt x="83" y="403"/>
                    </a:lnTo>
                    <a:lnTo>
                      <a:pt x="144" y="422"/>
                    </a:lnTo>
                    <a:lnTo>
                      <a:pt x="157" y="479"/>
                    </a:lnTo>
                    <a:lnTo>
                      <a:pt x="244" y="435"/>
                    </a:lnTo>
                    <a:lnTo>
                      <a:pt x="284" y="455"/>
                    </a:lnTo>
                    <a:lnTo>
                      <a:pt x="330" y="421"/>
                    </a:lnTo>
                    <a:lnTo>
                      <a:pt x="453" y="459"/>
                    </a:lnTo>
                    <a:lnTo>
                      <a:pt x="361" y="487"/>
                    </a:lnTo>
                    <a:lnTo>
                      <a:pt x="351" y="537"/>
                    </a:lnTo>
                    <a:lnTo>
                      <a:pt x="394" y="533"/>
                    </a:lnTo>
                    <a:lnTo>
                      <a:pt x="476" y="615"/>
                    </a:lnTo>
                    <a:lnTo>
                      <a:pt x="529" y="638"/>
                    </a:lnTo>
                    <a:lnTo>
                      <a:pt x="555" y="605"/>
                    </a:lnTo>
                    <a:lnTo>
                      <a:pt x="505" y="538"/>
                    </a:lnTo>
                    <a:lnTo>
                      <a:pt x="538" y="535"/>
                    </a:lnTo>
                    <a:lnTo>
                      <a:pt x="570" y="491"/>
                    </a:lnTo>
                    <a:lnTo>
                      <a:pt x="644" y="514"/>
                    </a:lnTo>
                    <a:lnTo>
                      <a:pt x="698" y="599"/>
                    </a:lnTo>
                    <a:lnTo>
                      <a:pt x="745" y="569"/>
                    </a:lnTo>
                    <a:lnTo>
                      <a:pt x="809" y="612"/>
                    </a:lnTo>
                    <a:lnTo>
                      <a:pt x="882" y="622"/>
                    </a:lnTo>
                    <a:lnTo>
                      <a:pt x="878" y="545"/>
                    </a:lnTo>
                    <a:lnTo>
                      <a:pt x="824" y="526"/>
                    </a:lnTo>
                    <a:lnTo>
                      <a:pt x="821" y="472"/>
                    </a:lnTo>
                    <a:lnTo>
                      <a:pt x="887" y="482"/>
                    </a:lnTo>
                    <a:lnTo>
                      <a:pt x="903" y="462"/>
                    </a:lnTo>
                    <a:lnTo>
                      <a:pt x="930" y="475"/>
                    </a:lnTo>
                    <a:lnTo>
                      <a:pt x="915" y="531"/>
                    </a:lnTo>
                    <a:lnTo>
                      <a:pt x="968" y="567"/>
                    </a:lnTo>
                    <a:lnTo>
                      <a:pt x="1035" y="653"/>
                    </a:lnTo>
                    <a:lnTo>
                      <a:pt x="1082" y="673"/>
                    </a:lnTo>
                    <a:lnTo>
                      <a:pt x="1075" y="616"/>
                    </a:lnTo>
                    <a:lnTo>
                      <a:pt x="1105" y="606"/>
                    </a:lnTo>
                    <a:lnTo>
                      <a:pt x="1042" y="554"/>
                    </a:lnTo>
                    <a:lnTo>
                      <a:pt x="968" y="552"/>
                    </a:lnTo>
                    <a:lnTo>
                      <a:pt x="977" y="495"/>
                    </a:lnTo>
                    <a:lnTo>
                      <a:pt x="1142" y="576"/>
                    </a:lnTo>
                    <a:lnTo>
                      <a:pt x="1188" y="543"/>
                    </a:lnTo>
                    <a:lnTo>
                      <a:pt x="1164" y="499"/>
                    </a:lnTo>
                    <a:lnTo>
                      <a:pt x="1207" y="462"/>
                    </a:lnTo>
                    <a:lnTo>
                      <a:pt x="1170" y="383"/>
                    </a:lnTo>
                    <a:lnTo>
                      <a:pt x="1136" y="420"/>
                    </a:lnTo>
                    <a:lnTo>
                      <a:pt x="1120" y="383"/>
                    </a:lnTo>
                    <a:lnTo>
                      <a:pt x="1063" y="358"/>
                    </a:lnTo>
                    <a:lnTo>
                      <a:pt x="1049" y="321"/>
                    </a:lnTo>
                    <a:lnTo>
                      <a:pt x="961" y="258"/>
                    </a:lnTo>
                    <a:lnTo>
                      <a:pt x="844" y="140"/>
                    </a:lnTo>
                    <a:lnTo>
                      <a:pt x="750" y="9"/>
                    </a:lnTo>
                    <a:lnTo>
                      <a:pt x="752" y="0"/>
                    </a:lnTo>
                    <a:lnTo>
                      <a:pt x="18" y="0"/>
                    </a:lnTo>
                    <a:lnTo>
                      <a:pt x="0" y="16"/>
                    </a:lnTo>
                    <a:lnTo>
                      <a:pt x="3" y="71"/>
                    </a:lnTo>
                    <a:lnTo>
                      <a:pt x="63" y="6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8" name="Freeform 95"/>
              <p:cNvSpPr>
                <a:spLocks/>
              </p:cNvSpPr>
              <p:nvPr/>
            </p:nvSpPr>
            <p:spPr bwMode="auto">
              <a:xfrm>
                <a:off x="6813550" y="1201738"/>
                <a:ext cx="17463" cy="33338"/>
              </a:xfrm>
              <a:custGeom>
                <a:avLst/>
                <a:gdLst>
                  <a:gd name="T0" fmla="*/ 40 w 53"/>
                  <a:gd name="T1" fmla="*/ 105 h 105"/>
                  <a:gd name="T2" fmla="*/ 53 w 53"/>
                  <a:gd name="T3" fmla="*/ 39 h 105"/>
                  <a:gd name="T4" fmla="*/ 0 w 53"/>
                  <a:gd name="T5" fmla="*/ 0 h 105"/>
                  <a:gd name="T6" fmla="*/ 4 w 53"/>
                  <a:gd name="T7" fmla="*/ 70 h 105"/>
                  <a:gd name="T8" fmla="*/ 40 w 53"/>
                  <a:gd name="T9" fmla="*/ 105 h 105"/>
                </a:gdLst>
                <a:ahLst/>
                <a:cxnLst>
                  <a:cxn ang="0">
                    <a:pos x="T0" y="T1"/>
                  </a:cxn>
                  <a:cxn ang="0">
                    <a:pos x="T2" y="T3"/>
                  </a:cxn>
                  <a:cxn ang="0">
                    <a:pos x="T4" y="T5"/>
                  </a:cxn>
                  <a:cxn ang="0">
                    <a:pos x="T6" y="T7"/>
                  </a:cxn>
                  <a:cxn ang="0">
                    <a:pos x="T8" y="T9"/>
                  </a:cxn>
                </a:cxnLst>
                <a:rect l="0" t="0" r="r" b="b"/>
                <a:pathLst>
                  <a:path w="53" h="105">
                    <a:moveTo>
                      <a:pt x="40" y="105"/>
                    </a:moveTo>
                    <a:lnTo>
                      <a:pt x="53" y="39"/>
                    </a:lnTo>
                    <a:lnTo>
                      <a:pt x="0" y="0"/>
                    </a:lnTo>
                    <a:lnTo>
                      <a:pt x="4" y="70"/>
                    </a:lnTo>
                    <a:lnTo>
                      <a:pt x="40" y="10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9" name="Freeform 96"/>
              <p:cNvSpPr>
                <a:spLocks/>
              </p:cNvSpPr>
              <p:nvPr/>
            </p:nvSpPr>
            <p:spPr bwMode="auto">
              <a:xfrm>
                <a:off x="7839075" y="65088"/>
                <a:ext cx="28575" cy="46038"/>
              </a:xfrm>
              <a:custGeom>
                <a:avLst/>
                <a:gdLst>
                  <a:gd name="T0" fmla="*/ 92 w 92"/>
                  <a:gd name="T1" fmla="*/ 129 h 146"/>
                  <a:gd name="T2" fmla="*/ 74 w 92"/>
                  <a:gd name="T3" fmla="*/ 69 h 146"/>
                  <a:gd name="T4" fmla="*/ 74 w 92"/>
                  <a:gd name="T5" fmla="*/ 12 h 146"/>
                  <a:gd name="T6" fmla="*/ 7 w 92"/>
                  <a:gd name="T7" fmla="*/ 0 h 146"/>
                  <a:gd name="T8" fmla="*/ 0 w 92"/>
                  <a:gd name="T9" fmla="*/ 33 h 146"/>
                  <a:gd name="T10" fmla="*/ 62 w 92"/>
                  <a:gd name="T11" fmla="*/ 82 h 146"/>
                  <a:gd name="T12" fmla="*/ 35 w 92"/>
                  <a:gd name="T13" fmla="*/ 146 h 146"/>
                  <a:gd name="T14" fmla="*/ 92 w 92"/>
                  <a:gd name="T15" fmla="*/ 129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6">
                    <a:moveTo>
                      <a:pt x="92" y="129"/>
                    </a:moveTo>
                    <a:lnTo>
                      <a:pt x="74" y="69"/>
                    </a:lnTo>
                    <a:lnTo>
                      <a:pt x="74" y="12"/>
                    </a:lnTo>
                    <a:lnTo>
                      <a:pt x="7" y="0"/>
                    </a:lnTo>
                    <a:lnTo>
                      <a:pt x="0" y="33"/>
                    </a:lnTo>
                    <a:lnTo>
                      <a:pt x="62" y="82"/>
                    </a:lnTo>
                    <a:lnTo>
                      <a:pt x="35" y="146"/>
                    </a:lnTo>
                    <a:lnTo>
                      <a:pt x="92" y="12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0" name="Freeform 97"/>
              <p:cNvSpPr>
                <a:spLocks/>
              </p:cNvSpPr>
              <p:nvPr/>
            </p:nvSpPr>
            <p:spPr bwMode="auto">
              <a:xfrm>
                <a:off x="7785100" y="0"/>
                <a:ext cx="80963" cy="57150"/>
              </a:xfrm>
              <a:custGeom>
                <a:avLst/>
                <a:gdLst>
                  <a:gd name="T0" fmla="*/ 116 w 252"/>
                  <a:gd name="T1" fmla="*/ 48 h 179"/>
                  <a:gd name="T2" fmla="*/ 126 w 252"/>
                  <a:gd name="T3" fmla="*/ 110 h 179"/>
                  <a:gd name="T4" fmla="*/ 188 w 252"/>
                  <a:gd name="T5" fmla="*/ 179 h 179"/>
                  <a:gd name="T6" fmla="*/ 244 w 252"/>
                  <a:gd name="T7" fmla="*/ 169 h 179"/>
                  <a:gd name="T8" fmla="*/ 233 w 252"/>
                  <a:gd name="T9" fmla="*/ 109 h 179"/>
                  <a:gd name="T10" fmla="*/ 252 w 252"/>
                  <a:gd name="T11" fmla="*/ 10 h 179"/>
                  <a:gd name="T12" fmla="*/ 209 w 252"/>
                  <a:gd name="T13" fmla="*/ 0 h 179"/>
                  <a:gd name="T14" fmla="*/ 209 w 252"/>
                  <a:gd name="T15" fmla="*/ 0 h 179"/>
                  <a:gd name="T16" fmla="*/ 0 w 252"/>
                  <a:gd name="T17" fmla="*/ 0 h 179"/>
                  <a:gd name="T18" fmla="*/ 3 w 252"/>
                  <a:gd name="T19" fmla="*/ 12 h 179"/>
                  <a:gd name="T20" fmla="*/ 116 w 252"/>
                  <a:gd name="T21" fmla="*/ 4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179">
                    <a:moveTo>
                      <a:pt x="116" y="48"/>
                    </a:moveTo>
                    <a:lnTo>
                      <a:pt x="126" y="110"/>
                    </a:lnTo>
                    <a:lnTo>
                      <a:pt x="188" y="179"/>
                    </a:lnTo>
                    <a:lnTo>
                      <a:pt x="244" y="169"/>
                    </a:lnTo>
                    <a:lnTo>
                      <a:pt x="233" y="109"/>
                    </a:lnTo>
                    <a:lnTo>
                      <a:pt x="252" y="10"/>
                    </a:lnTo>
                    <a:lnTo>
                      <a:pt x="209" y="0"/>
                    </a:lnTo>
                    <a:lnTo>
                      <a:pt x="209" y="0"/>
                    </a:lnTo>
                    <a:lnTo>
                      <a:pt x="0" y="0"/>
                    </a:lnTo>
                    <a:lnTo>
                      <a:pt x="3" y="12"/>
                    </a:lnTo>
                    <a:lnTo>
                      <a:pt x="116" y="4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1" name="Freeform 98"/>
              <p:cNvSpPr>
                <a:spLocks/>
              </p:cNvSpPr>
              <p:nvPr/>
            </p:nvSpPr>
            <p:spPr bwMode="auto">
              <a:xfrm>
                <a:off x="8012113" y="657225"/>
                <a:ext cx="49213" cy="26988"/>
              </a:xfrm>
              <a:custGeom>
                <a:avLst/>
                <a:gdLst>
                  <a:gd name="T0" fmla="*/ 0 w 154"/>
                  <a:gd name="T1" fmla="*/ 0 h 85"/>
                  <a:gd name="T2" fmla="*/ 73 w 154"/>
                  <a:gd name="T3" fmla="*/ 29 h 85"/>
                  <a:gd name="T4" fmla="*/ 154 w 154"/>
                  <a:gd name="T5" fmla="*/ 85 h 85"/>
                  <a:gd name="T6" fmla="*/ 150 w 154"/>
                  <a:gd name="T7" fmla="*/ 55 h 85"/>
                  <a:gd name="T8" fmla="*/ 97 w 154"/>
                  <a:gd name="T9" fmla="*/ 3 h 85"/>
                  <a:gd name="T10" fmla="*/ 0 w 154"/>
                  <a:gd name="T11" fmla="*/ 0 h 85"/>
                </a:gdLst>
                <a:ahLst/>
                <a:cxnLst>
                  <a:cxn ang="0">
                    <a:pos x="T0" y="T1"/>
                  </a:cxn>
                  <a:cxn ang="0">
                    <a:pos x="T2" y="T3"/>
                  </a:cxn>
                  <a:cxn ang="0">
                    <a:pos x="T4" y="T5"/>
                  </a:cxn>
                  <a:cxn ang="0">
                    <a:pos x="T6" y="T7"/>
                  </a:cxn>
                  <a:cxn ang="0">
                    <a:pos x="T8" y="T9"/>
                  </a:cxn>
                  <a:cxn ang="0">
                    <a:pos x="T10" y="T11"/>
                  </a:cxn>
                </a:cxnLst>
                <a:rect l="0" t="0" r="r" b="b"/>
                <a:pathLst>
                  <a:path w="154" h="85">
                    <a:moveTo>
                      <a:pt x="0" y="0"/>
                    </a:moveTo>
                    <a:lnTo>
                      <a:pt x="73" y="29"/>
                    </a:lnTo>
                    <a:lnTo>
                      <a:pt x="154" y="85"/>
                    </a:lnTo>
                    <a:lnTo>
                      <a:pt x="150" y="55"/>
                    </a:lnTo>
                    <a:lnTo>
                      <a:pt x="97" y="3"/>
                    </a:lnTo>
                    <a:lnTo>
                      <a:pt x="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2" name="Freeform 99"/>
              <p:cNvSpPr>
                <a:spLocks/>
              </p:cNvSpPr>
              <p:nvPr/>
            </p:nvSpPr>
            <p:spPr bwMode="auto">
              <a:xfrm>
                <a:off x="7851775" y="862013"/>
                <a:ext cx="22225" cy="50800"/>
              </a:xfrm>
              <a:custGeom>
                <a:avLst/>
                <a:gdLst>
                  <a:gd name="T0" fmla="*/ 16 w 72"/>
                  <a:gd name="T1" fmla="*/ 79 h 163"/>
                  <a:gd name="T2" fmla="*/ 0 w 72"/>
                  <a:gd name="T3" fmla="*/ 153 h 163"/>
                  <a:gd name="T4" fmla="*/ 30 w 72"/>
                  <a:gd name="T5" fmla="*/ 163 h 163"/>
                  <a:gd name="T6" fmla="*/ 57 w 72"/>
                  <a:gd name="T7" fmla="*/ 133 h 163"/>
                  <a:gd name="T8" fmla="*/ 72 w 72"/>
                  <a:gd name="T9" fmla="*/ 46 h 163"/>
                  <a:gd name="T10" fmla="*/ 45 w 72"/>
                  <a:gd name="T11" fmla="*/ 0 h 163"/>
                  <a:gd name="T12" fmla="*/ 16 w 72"/>
                  <a:gd name="T13" fmla="*/ 79 h 163"/>
                </a:gdLst>
                <a:ahLst/>
                <a:cxnLst>
                  <a:cxn ang="0">
                    <a:pos x="T0" y="T1"/>
                  </a:cxn>
                  <a:cxn ang="0">
                    <a:pos x="T2" y="T3"/>
                  </a:cxn>
                  <a:cxn ang="0">
                    <a:pos x="T4" y="T5"/>
                  </a:cxn>
                  <a:cxn ang="0">
                    <a:pos x="T6" y="T7"/>
                  </a:cxn>
                  <a:cxn ang="0">
                    <a:pos x="T8" y="T9"/>
                  </a:cxn>
                  <a:cxn ang="0">
                    <a:pos x="T10" y="T11"/>
                  </a:cxn>
                  <a:cxn ang="0">
                    <a:pos x="T12" y="T13"/>
                  </a:cxn>
                </a:cxnLst>
                <a:rect l="0" t="0" r="r" b="b"/>
                <a:pathLst>
                  <a:path w="72" h="163">
                    <a:moveTo>
                      <a:pt x="16" y="79"/>
                    </a:moveTo>
                    <a:lnTo>
                      <a:pt x="0" y="153"/>
                    </a:lnTo>
                    <a:lnTo>
                      <a:pt x="30" y="163"/>
                    </a:lnTo>
                    <a:lnTo>
                      <a:pt x="57" y="133"/>
                    </a:lnTo>
                    <a:lnTo>
                      <a:pt x="72" y="46"/>
                    </a:lnTo>
                    <a:lnTo>
                      <a:pt x="45" y="0"/>
                    </a:lnTo>
                    <a:lnTo>
                      <a:pt x="16" y="7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3" name="Freeform 100"/>
              <p:cNvSpPr>
                <a:spLocks/>
              </p:cNvSpPr>
              <p:nvPr/>
            </p:nvSpPr>
            <p:spPr bwMode="auto">
              <a:xfrm>
                <a:off x="7794625" y="908050"/>
                <a:ext cx="55563" cy="25400"/>
              </a:xfrm>
              <a:custGeom>
                <a:avLst/>
                <a:gdLst>
                  <a:gd name="T0" fmla="*/ 53 w 173"/>
                  <a:gd name="T1" fmla="*/ 0 h 82"/>
                  <a:gd name="T2" fmla="*/ 0 w 173"/>
                  <a:gd name="T3" fmla="*/ 57 h 82"/>
                  <a:gd name="T4" fmla="*/ 47 w 173"/>
                  <a:gd name="T5" fmla="*/ 77 h 82"/>
                  <a:gd name="T6" fmla="*/ 121 w 173"/>
                  <a:gd name="T7" fmla="*/ 82 h 82"/>
                  <a:gd name="T8" fmla="*/ 173 w 173"/>
                  <a:gd name="T9" fmla="*/ 22 h 82"/>
                  <a:gd name="T10" fmla="*/ 110 w 173"/>
                  <a:gd name="T11" fmla="*/ 10 h 82"/>
                  <a:gd name="T12" fmla="*/ 53 w 17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3" h="82">
                    <a:moveTo>
                      <a:pt x="53" y="0"/>
                    </a:moveTo>
                    <a:lnTo>
                      <a:pt x="0" y="57"/>
                    </a:lnTo>
                    <a:lnTo>
                      <a:pt x="47" y="77"/>
                    </a:lnTo>
                    <a:lnTo>
                      <a:pt x="121" y="82"/>
                    </a:lnTo>
                    <a:lnTo>
                      <a:pt x="173" y="22"/>
                    </a:lnTo>
                    <a:lnTo>
                      <a:pt x="110" y="10"/>
                    </a:lnTo>
                    <a:lnTo>
                      <a:pt x="53"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4" name="Freeform 102"/>
              <p:cNvSpPr>
                <a:spLocks/>
              </p:cNvSpPr>
              <p:nvPr/>
            </p:nvSpPr>
            <p:spPr bwMode="auto">
              <a:xfrm>
                <a:off x="6173788" y="1579563"/>
                <a:ext cx="15875" cy="9525"/>
              </a:xfrm>
              <a:custGeom>
                <a:avLst/>
                <a:gdLst>
                  <a:gd name="T0" fmla="*/ 0 w 49"/>
                  <a:gd name="T1" fmla="*/ 0 h 31"/>
                  <a:gd name="T2" fmla="*/ 13 w 49"/>
                  <a:gd name="T3" fmla="*/ 31 h 31"/>
                  <a:gd name="T4" fmla="*/ 49 w 49"/>
                  <a:gd name="T5" fmla="*/ 12 h 31"/>
                  <a:gd name="T6" fmla="*/ 0 w 49"/>
                  <a:gd name="T7" fmla="*/ 0 h 31"/>
                </a:gdLst>
                <a:ahLst/>
                <a:cxnLst>
                  <a:cxn ang="0">
                    <a:pos x="T0" y="T1"/>
                  </a:cxn>
                  <a:cxn ang="0">
                    <a:pos x="T2" y="T3"/>
                  </a:cxn>
                  <a:cxn ang="0">
                    <a:pos x="T4" y="T5"/>
                  </a:cxn>
                  <a:cxn ang="0">
                    <a:pos x="T6" y="T7"/>
                  </a:cxn>
                </a:cxnLst>
                <a:rect l="0" t="0" r="r" b="b"/>
                <a:pathLst>
                  <a:path w="49" h="31">
                    <a:moveTo>
                      <a:pt x="0" y="0"/>
                    </a:moveTo>
                    <a:lnTo>
                      <a:pt x="13" y="31"/>
                    </a:lnTo>
                    <a:lnTo>
                      <a:pt x="49" y="12"/>
                    </a:lnTo>
                    <a:lnTo>
                      <a:pt x="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5" name="Freeform 103"/>
              <p:cNvSpPr>
                <a:spLocks/>
              </p:cNvSpPr>
              <p:nvPr/>
            </p:nvSpPr>
            <p:spPr bwMode="auto">
              <a:xfrm>
                <a:off x="7831138" y="849313"/>
                <a:ext cx="15875" cy="38100"/>
              </a:xfrm>
              <a:custGeom>
                <a:avLst/>
                <a:gdLst>
                  <a:gd name="T0" fmla="*/ 50 w 50"/>
                  <a:gd name="T1" fmla="*/ 0 h 120"/>
                  <a:gd name="T2" fmla="*/ 0 w 50"/>
                  <a:gd name="T3" fmla="*/ 24 h 120"/>
                  <a:gd name="T4" fmla="*/ 0 w 50"/>
                  <a:gd name="T5" fmla="*/ 73 h 120"/>
                  <a:gd name="T6" fmla="*/ 25 w 50"/>
                  <a:gd name="T7" fmla="*/ 120 h 120"/>
                  <a:gd name="T8" fmla="*/ 50 w 50"/>
                  <a:gd name="T9" fmla="*/ 0 h 120"/>
                </a:gdLst>
                <a:ahLst/>
                <a:cxnLst>
                  <a:cxn ang="0">
                    <a:pos x="T0" y="T1"/>
                  </a:cxn>
                  <a:cxn ang="0">
                    <a:pos x="T2" y="T3"/>
                  </a:cxn>
                  <a:cxn ang="0">
                    <a:pos x="T4" y="T5"/>
                  </a:cxn>
                  <a:cxn ang="0">
                    <a:pos x="T6" y="T7"/>
                  </a:cxn>
                  <a:cxn ang="0">
                    <a:pos x="T8" y="T9"/>
                  </a:cxn>
                </a:cxnLst>
                <a:rect l="0" t="0" r="r" b="b"/>
                <a:pathLst>
                  <a:path w="50" h="120">
                    <a:moveTo>
                      <a:pt x="50" y="0"/>
                    </a:moveTo>
                    <a:lnTo>
                      <a:pt x="0" y="24"/>
                    </a:lnTo>
                    <a:lnTo>
                      <a:pt x="0" y="73"/>
                    </a:lnTo>
                    <a:lnTo>
                      <a:pt x="25" y="120"/>
                    </a:lnTo>
                    <a:lnTo>
                      <a:pt x="5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6" name="Freeform 104"/>
              <p:cNvSpPr>
                <a:spLocks/>
              </p:cNvSpPr>
              <p:nvPr/>
            </p:nvSpPr>
            <p:spPr bwMode="auto">
              <a:xfrm>
                <a:off x="7867650" y="822325"/>
                <a:ext cx="30163" cy="33338"/>
              </a:xfrm>
              <a:custGeom>
                <a:avLst/>
                <a:gdLst>
                  <a:gd name="T0" fmla="*/ 97 w 97"/>
                  <a:gd name="T1" fmla="*/ 0 h 107"/>
                  <a:gd name="T2" fmla="*/ 0 w 97"/>
                  <a:gd name="T3" fmla="*/ 71 h 107"/>
                  <a:gd name="T4" fmla="*/ 24 w 97"/>
                  <a:gd name="T5" fmla="*/ 107 h 107"/>
                  <a:gd name="T6" fmla="*/ 97 w 97"/>
                  <a:gd name="T7" fmla="*/ 36 h 107"/>
                  <a:gd name="T8" fmla="*/ 97 w 97"/>
                  <a:gd name="T9" fmla="*/ 0 h 107"/>
                </a:gdLst>
                <a:ahLst/>
                <a:cxnLst>
                  <a:cxn ang="0">
                    <a:pos x="T0" y="T1"/>
                  </a:cxn>
                  <a:cxn ang="0">
                    <a:pos x="T2" y="T3"/>
                  </a:cxn>
                  <a:cxn ang="0">
                    <a:pos x="T4" y="T5"/>
                  </a:cxn>
                  <a:cxn ang="0">
                    <a:pos x="T6" y="T7"/>
                  </a:cxn>
                  <a:cxn ang="0">
                    <a:pos x="T8" y="T9"/>
                  </a:cxn>
                </a:cxnLst>
                <a:rect l="0" t="0" r="r" b="b"/>
                <a:pathLst>
                  <a:path w="97" h="107">
                    <a:moveTo>
                      <a:pt x="97" y="0"/>
                    </a:moveTo>
                    <a:lnTo>
                      <a:pt x="0" y="71"/>
                    </a:lnTo>
                    <a:lnTo>
                      <a:pt x="24" y="107"/>
                    </a:lnTo>
                    <a:lnTo>
                      <a:pt x="97" y="36"/>
                    </a:lnTo>
                    <a:lnTo>
                      <a:pt x="97"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7" name="Freeform 105"/>
              <p:cNvSpPr>
                <a:spLocks/>
              </p:cNvSpPr>
              <p:nvPr/>
            </p:nvSpPr>
            <p:spPr bwMode="auto">
              <a:xfrm>
                <a:off x="6110288" y="2216150"/>
                <a:ext cx="19050" cy="39688"/>
              </a:xfrm>
              <a:custGeom>
                <a:avLst/>
                <a:gdLst>
                  <a:gd name="T0" fmla="*/ 45 w 60"/>
                  <a:gd name="T1" fmla="*/ 113 h 122"/>
                  <a:gd name="T2" fmla="*/ 60 w 60"/>
                  <a:gd name="T3" fmla="*/ 57 h 122"/>
                  <a:gd name="T4" fmla="*/ 55 w 60"/>
                  <a:gd name="T5" fmla="*/ 0 h 122"/>
                  <a:gd name="T6" fmla="*/ 21 w 60"/>
                  <a:gd name="T7" fmla="*/ 13 h 122"/>
                  <a:gd name="T8" fmla="*/ 0 w 60"/>
                  <a:gd name="T9" fmla="*/ 49 h 122"/>
                  <a:gd name="T10" fmla="*/ 15 w 60"/>
                  <a:gd name="T11" fmla="*/ 122 h 122"/>
                  <a:gd name="T12" fmla="*/ 45 w 60"/>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60" h="122">
                    <a:moveTo>
                      <a:pt x="45" y="113"/>
                    </a:moveTo>
                    <a:lnTo>
                      <a:pt x="60" y="57"/>
                    </a:lnTo>
                    <a:lnTo>
                      <a:pt x="55" y="0"/>
                    </a:lnTo>
                    <a:lnTo>
                      <a:pt x="21" y="13"/>
                    </a:lnTo>
                    <a:lnTo>
                      <a:pt x="0" y="49"/>
                    </a:lnTo>
                    <a:lnTo>
                      <a:pt x="15" y="122"/>
                    </a:lnTo>
                    <a:lnTo>
                      <a:pt x="45" y="1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8" name="Freeform 106"/>
              <p:cNvSpPr>
                <a:spLocks/>
              </p:cNvSpPr>
              <p:nvPr/>
            </p:nvSpPr>
            <p:spPr bwMode="auto">
              <a:xfrm>
                <a:off x="6145213" y="1581150"/>
                <a:ext cx="33338" cy="46038"/>
              </a:xfrm>
              <a:custGeom>
                <a:avLst/>
                <a:gdLst>
                  <a:gd name="T0" fmla="*/ 68 w 107"/>
                  <a:gd name="T1" fmla="*/ 0 h 146"/>
                  <a:gd name="T2" fmla="*/ 46 w 107"/>
                  <a:gd name="T3" fmla="*/ 36 h 146"/>
                  <a:gd name="T4" fmla="*/ 22 w 107"/>
                  <a:gd name="T5" fmla="*/ 13 h 146"/>
                  <a:gd name="T6" fmla="*/ 0 w 107"/>
                  <a:gd name="T7" fmla="*/ 60 h 146"/>
                  <a:gd name="T8" fmla="*/ 67 w 107"/>
                  <a:gd name="T9" fmla="*/ 92 h 146"/>
                  <a:gd name="T10" fmla="*/ 85 w 107"/>
                  <a:gd name="T11" fmla="*/ 146 h 146"/>
                  <a:gd name="T12" fmla="*/ 107 w 107"/>
                  <a:gd name="T13" fmla="*/ 86 h 146"/>
                  <a:gd name="T14" fmla="*/ 82 w 107"/>
                  <a:gd name="T15" fmla="*/ 58 h 146"/>
                  <a:gd name="T16" fmla="*/ 93 w 107"/>
                  <a:gd name="T17" fmla="*/ 27 h 146"/>
                  <a:gd name="T18" fmla="*/ 68 w 107"/>
                  <a:gd name="T1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46">
                    <a:moveTo>
                      <a:pt x="68" y="0"/>
                    </a:moveTo>
                    <a:lnTo>
                      <a:pt x="46" y="36"/>
                    </a:lnTo>
                    <a:lnTo>
                      <a:pt x="22" y="13"/>
                    </a:lnTo>
                    <a:lnTo>
                      <a:pt x="0" y="60"/>
                    </a:lnTo>
                    <a:lnTo>
                      <a:pt x="67" y="92"/>
                    </a:lnTo>
                    <a:lnTo>
                      <a:pt x="85" y="146"/>
                    </a:lnTo>
                    <a:lnTo>
                      <a:pt x="107" y="86"/>
                    </a:lnTo>
                    <a:lnTo>
                      <a:pt x="82" y="58"/>
                    </a:lnTo>
                    <a:lnTo>
                      <a:pt x="93" y="27"/>
                    </a:lnTo>
                    <a:lnTo>
                      <a:pt x="68"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99" name="Freeform 107"/>
              <p:cNvSpPr>
                <a:spLocks/>
              </p:cNvSpPr>
              <p:nvPr/>
            </p:nvSpPr>
            <p:spPr bwMode="auto">
              <a:xfrm>
                <a:off x="5391150" y="387350"/>
                <a:ext cx="3743325" cy="5100638"/>
              </a:xfrm>
              <a:custGeom>
                <a:avLst/>
                <a:gdLst>
                  <a:gd name="T0" fmla="*/ 10587 w 11788"/>
                  <a:gd name="T1" fmla="*/ 125 h 16068"/>
                  <a:gd name="T2" fmla="*/ 9875 w 11788"/>
                  <a:gd name="T3" fmla="*/ 988 h 16068"/>
                  <a:gd name="T4" fmla="*/ 9234 w 11788"/>
                  <a:gd name="T5" fmla="*/ 864 h 16068"/>
                  <a:gd name="T6" fmla="*/ 8413 w 11788"/>
                  <a:gd name="T7" fmla="*/ 1131 h 16068"/>
                  <a:gd name="T8" fmla="*/ 7680 w 11788"/>
                  <a:gd name="T9" fmla="*/ 1791 h 16068"/>
                  <a:gd name="T10" fmla="*/ 7448 w 11788"/>
                  <a:gd name="T11" fmla="*/ 2845 h 16068"/>
                  <a:gd name="T12" fmla="*/ 7720 w 11788"/>
                  <a:gd name="T13" fmla="*/ 1443 h 16068"/>
                  <a:gd name="T14" fmla="*/ 7828 w 11788"/>
                  <a:gd name="T15" fmla="*/ 870 h 16068"/>
                  <a:gd name="T16" fmla="*/ 7440 w 11788"/>
                  <a:gd name="T17" fmla="*/ 1120 h 16068"/>
                  <a:gd name="T18" fmla="*/ 6324 w 11788"/>
                  <a:gd name="T19" fmla="*/ 1836 h 16068"/>
                  <a:gd name="T20" fmla="*/ 5693 w 11788"/>
                  <a:gd name="T21" fmla="*/ 2483 h 16068"/>
                  <a:gd name="T22" fmla="*/ 5715 w 11788"/>
                  <a:gd name="T23" fmla="*/ 1643 h 16068"/>
                  <a:gd name="T24" fmla="*/ 4961 w 11788"/>
                  <a:gd name="T25" fmla="*/ 1540 h 16068"/>
                  <a:gd name="T26" fmla="*/ 4925 w 11788"/>
                  <a:gd name="T27" fmla="*/ 3077 h 16068"/>
                  <a:gd name="T28" fmla="*/ 3873 w 11788"/>
                  <a:gd name="T29" fmla="*/ 3286 h 16068"/>
                  <a:gd name="T30" fmla="*/ 4214 w 11788"/>
                  <a:gd name="T31" fmla="*/ 4471 h 16068"/>
                  <a:gd name="T32" fmla="*/ 3127 w 11788"/>
                  <a:gd name="T33" fmla="*/ 4040 h 16068"/>
                  <a:gd name="T34" fmla="*/ 3108 w 11788"/>
                  <a:gd name="T35" fmla="*/ 4451 h 16068"/>
                  <a:gd name="T36" fmla="*/ 2273 w 11788"/>
                  <a:gd name="T37" fmla="*/ 4336 h 16068"/>
                  <a:gd name="T38" fmla="*/ 2243 w 11788"/>
                  <a:gd name="T39" fmla="*/ 5216 h 16068"/>
                  <a:gd name="T40" fmla="*/ 2564 w 11788"/>
                  <a:gd name="T41" fmla="*/ 5955 h 16068"/>
                  <a:gd name="T42" fmla="*/ 2064 w 11788"/>
                  <a:gd name="T43" fmla="*/ 5958 h 16068"/>
                  <a:gd name="T44" fmla="*/ 2054 w 11788"/>
                  <a:gd name="T45" fmla="*/ 5580 h 16068"/>
                  <a:gd name="T46" fmla="*/ 2263 w 11788"/>
                  <a:gd name="T47" fmla="*/ 5704 h 16068"/>
                  <a:gd name="T48" fmla="*/ 2052 w 11788"/>
                  <a:gd name="T49" fmla="*/ 5291 h 16068"/>
                  <a:gd name="T50" fmla="*/ 2192 w 11788"/>
                  <a:gd name="T51" fmla="*/ 4187 h 16068"/>
                  <a:gd name="T52" fmla="*/ 1952 w 11788"/>
                  <a:gd name="T53" fmla="*/ 3070 h 16068"/>
                  <a:gd name="T54" fmla="*/ 1318 w 11788"/>
                  <a:gd name="T55" fmla="*/ 2316 h 16068"/>
                  <a:gd name="T56" fmla="*/ 2357 w 11788"/>
                  <a:gd name="T57" fmla="*/ 2854 h 16068"/>
                  <a:gd name="T58" fmla="*/ 3900 w 11788"/>
                  <a:gd name="T59" fmla="*/ 1786 h 16068"/>
                  <a:gd name="T60" fmla="*/ 3003 w 11788"/>
                  <a:gd name="T61" fmla="*/ 1059 h 16068"/>
                  <a:gd name="T62" fmla="*/ 1796 w 11788"/>
                  <a:gd name="T63" fmla="*/ 603 h 16068"/>
                  <a:gd name="T64" fmla="*/ 1421 w 11788"/>
                  <a:gd name="T65" fmla="*/ 374 h 16068"/>
                  <a:gd name="T66" fmla="*/ 1240 w 11788"/>
                  <a:gd name="T67" fmla="*/ 259 h 16068"/>
                  <a:gd name="T68" fmla="*/ 164 w 11788"/>
                  <a:gd name="T69" fmla="*/ 942 h 16068"/>
                  <a:gd name="T70" fmla="*/ 640 w 11788"/>
                  <a:gd name="T71" fmla="*/ 3567 h 16068"/>
                  <a:gd name="T72" fmla="*/ 798 w 11788"/>
                  <a:gd name="T73" fmla="*/ 5889 h 16068"/>
                  <a:gd name="T74" fmla="*/ 315 w 11788"/>
                  <a:gd name="T75" fmla="*/ 6939 h 16068"/>
                  <a:gd name="T76" fmla="*/ 261 w 11788"/>
                  <a:gd name="T77" fmla="*/ 7284 h 16068"/>
                  <a:gd name="T78" fmla="*/ 84 w 11788"/>
                  <a:gd name="T79" fmla="*/ 7757 h 16068"/>
                  <a:gd name="T80" fmla="*/ 79 w 11788"/>
                  <a:gd name="T81" fmla="*/ 8383 h 16068"/>
                  <a:gd name="T82" fmla="*/ 784 w 11788"/>
                  <a:gd name="T83" fmla="*/ 9460 h 16068"/>
                  <a:gd name="T84" fmla="*/ 1292 w 11788"/>
                  <a:gd name="T85" fmla="*/ 11079 h 16068"/>
                  <a:gd name="T86" fmla="*/ 2427 w 11788"/>
                  <a:gd name="T87" fmla="*/ 12025 h 16068"/>
                  <a:gd name="T88" fmla="*/ 3869 w 11788"/>
                  <a:gd name="T89" fmla="*/ 12595 h 16068"/>
                  <a:gd name="T90" fmla="*/ 3555 w 11788"/>
                  <a:gd name="T91" fmla="*/ 13595 h 16068"/>
                  <a:gd name="T92" fmla="*/ 3184 w 11788"/>
                  <a:gd name="T93" fmla="*/ 13883 h 16068"/>
                  <a:gd name="T94" fmla="*/ 3276 w 11788"/>
                  <a:gd name="T95" fmla="*/ 14197 h 16068"/>
                  <a:gd name="T96" fmla="*/ 2842 w 11788"/>
                  <a:gd name="T97" fmla="*/ 14430 h 16068"/>
                  <a:gd name="T98" fmla="*/ 3665 w 11788"/>
                  <a:gd name="T99" fmla="*/ 15130 h 16068"/>
                  <a:gd name="T100" fmla="*/ 5461 w 11788"/>
                  <a:gd name="T101" fmla="*/ 15689 h 16068"/>
                  <a:gd name="T102" fmla="*/ 6041 w 11788"/>
                  <a:gd name="T103" fmla="*/ 15214 h 16068"/>
                  <a:gd name="T104" fmla="*/ 5801 w 11788"/>
                  <a:gd name="T105" fmla="*/ 14802 h 16068"/>
                  <a:gd name="T106" fmla="*/ 5982 w 11788"/>
                  <a:gd name="T107" fmla="*/ 14290 h 16068"/>
                  <a:gd name="T108" fmla="*/ 6285 w 11788"/>
                  <a:gd name="T109" fmla="*/ 14161 h 16068"/>
                  <a:gd name="T110" fmla="*/ 6116 w 11788"/>
                  <a:gd name="T111" fmla="*/ 13457 h 16068"/>
                  <a:gd name="T112" fmla="*/ 6365 w 11788"/>
                  <a:gd name="T113" fmla="*/ 12013 h 16068"/>
                  <a:gd name="T114" fmla="*/ 8089 w 11788"/>
                  <a:gd name="T115" fmla="*/ 12027 h 16068"/>
                  <a:gd name="T116" fmla="*/ 9619 w 11788"/>
                  <a:gd name="T117" fmla="*/ 12129 h 16068"/>
                  <a:gd name="T118" fmla="*/ 10152 w 11788"/>
                  <a:gd name="T119" fmla="*/ 10663 h 16068"/>
                  <a:gd name="T120" fmla="*/ 11788 w 11788"/>
                  <a:gd name="T121" fmla="*/ 1389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88" h="16068">
                    <a:moveTo>
                      <a:pt x="11682" y="744"/>
                    </a:moveTo>
                    <a:lnTo>
                      <a:pt x="11631" y="687"/>
                    </a:lnTo>
                    <a:lnTo>
                      <a:pt x="11544" y="635"/>
                    </a:lnTo>
                    <a:lnTo>
                      <a:pt x="11574" y="605"/>
                    </a:lnTo>
                    <a:lnTo>
                      <a:pt x="11574" y="575"/>
                    </a:lnTo>
                    <a:lnTo>
                      <a:pt x="11355" y="576"/>
                    </a:lnTo>
                    <a:lnTo>
                      <a:pt x="11320" y="524"/>
                    </a:lnTo>
                    <a:lnTo>
                      <a:pt x="11264" y="567"/>
                    </a:lnTo>
                    <a:lnTo>
                      <a:pt x="11218" y="528"/>
                    </a:lnTo>
                    <a:lnTo>
                      <a:pt x="11253" y="508"/>
                    </a:lnTo>
                    <a:lnTo>
                      <a:pt x="11230" y="468"/>
                    </a:lnTo>
                    <a:lnTo>
                      <a:pt x="11166" y="449"/>
                    </a:lnTo>
                    <a:lnTo>
                      <a:pt x="11059" y="393"/>
                    </a:lnTo>
                    <a:lnTo>
                      <a:pt x="10981" y="274"/>
                    </a:lnTo>
                    <a:lnTo>
                      <a:pt x="10911" y="272"/>
                    </a:lnTo>
                    <a:lnTo>
                      <a:pt x="10834" y="209"/>
                    </a:lnTo>
                    <a:lnTo>
                      <a:pt x="10684" y="174"/>
                    </a:lnTo>
                    <a:lnTo>
                      <a:pt x="10647" y="198"/>
                    </a:lnTo>
                    <a:lnTo>
                      <a:pt x="10587" y="125"/>
                    </a:lnTo>
                    <a:lnTo>
                      <a:pt x="10433" y="127"/>
                    </a:lnTo>
                    <a:lnTo>
                      <a:pt x="10183" y="89"/>
                    </a:lnTo>
                    <a:lnTo>
                      <a:pt x="10167" y="66"/>
                    </a:lnTo>
                    <a:lnTo>
                      <a:pt x="9993" y="18"/>
                    </a:lnTo>
                    <a:lnTo>
                      <a:pt x="9991" y="120"/>
                    </a:lnTo>
                    <a:lnTo>
                      <a:pt x="9951" y="164"/>
                    </a:lnTo>
                    <a:lnTo>
                      <a:pt x="10012" y="273"/>
                    </a:lnTo>
                    <a:lnTo>
                      <a:pt x="10005" y="303"/>
                    </a:lnTo>
                    <a:lnTo>
                      <a:pt x="9937" y="190"/>
                    </a:lnTo>
                    <a:lnTo>
                      <a:pt x="9815" y="228"/>
                    </a:lnTo>
                    <a:lnTo>
                      <a:pt x="9947" y="532"/>
                    </a:lnTo>
                    <a:lnTo>
                      <a:pt x="9942" y="619"/>
                    </a:lnTo>
                    <a:lnTo>
                      <a:pt x="9982" y="658"/>
                    </a:lnTo>
                    <a:lnTo>
                      <a:pt x="9997" y="598"/>
                    </a:lnTo>
                    <a:lnTo>
                      <a:pt x="10035" y="622"/>
                    </a:lnTo>
                    <a:lnTo>
                      <a:pt x="10042" y="684"/>
                    </a:lnTo>
                    <a:lnTo>
                      <a:pt x="10005" y="705"/>
                    </a:lnTo>
                    <a:lnTo>
                      <a:pt x="10000" y="808"/>
                    </a:lnTo>
                    <a:lnTo>
                      <a:pt x="9875" y="988"/>
                    </a:lnTo>
                    <a:lnTo>
                      <a:pt x="9825" y="978"/>
                    </a:lnTo>
                    <a:lnTo>
                      <a:pt x="9775" y="999"/>
                    </a:lnTo>
                    <a:lnTo>
                      <a:pt x="9708" y="976"/>
                    </a:lnTo>
                    <a:lnTo>
                      <a:pt x="9682" y="1066"/>
                    </a:lnTo>
                    <a:lnTo>
                      <a:pt x="9719" y="1122"/>
                    </a:lnTo>
                    <a:lnTo>
                      <a:pt x="9727" y="1185"/>
                    </a:lnTo>
                    <a:lnTo>
                      <a:pt x="9614" y="1299"/>
                    </a:lnTo>
                    <a:lnTo>
                      <a:pt x="9480" y="1247"/>
                    </a:lnTo>
                    <a:lnTo>
                      <a:pt x="9469" y="1107"/>
                    </a:lnTo>
                    <a:lnTo>
                      <a:pt x="9449" y="1058"/>
                    </a:lnTo>
                    <a:lnTo>
                      <a:pt x="9493" y="1064"/>
                    </a:lnTo>
                    <a:lnTo>
                      <a:pt x="9498" y="1001"/>
                    </a:lnTo>
                    <a:lnTo>
                      <a:pt x="9548" y="997"/>
                    </a:lnTo>
                    <a:lnTo>
                      <a:pt x="9565" y="961"/>
                    </a:lnTo>
                    <a:lnTo>
                      <a:pt x="9427" y="817"/>
                    </a:lnTo>
                    <a:lnTo>
                      <a:pt x="9456" y="776"/>
                    </a:lnTo>
                    <a:lnTo>
                      <a:pt x="9389" y="743"/>
                    </a:lnTo>
                    <a:lnTo>
                      <a:pt x="9240" y="821"/>
                    </a:lnTo>
                    <a:lnTo>
                      <a:pt x="9234" y="864"/>
                    </a:lnTo>
                    <a:lnTo>
                      <a:pt x="9278" y="944"/>
                    </a:lnTo>
                    <a:lnTo>
                      <a:pt x="9222" y="1004"/>
                    </a:lnTo>
                    <a:lnTo>
                      <a:pt x="9148" y="975"/>
                    </a:lnTo>
                    <a:lnTo>
                      <a:pt x="9241" y="934"/>
                    </a:lnTo>
                    <a:lnTo>
                      <a:pt x="9214" y="868"/>
                    </a:lnTo>
                    <a:lnTo>
                      <a:pt x="9137" y="876"/>
                    </a:lnTo>
                    <a:lnTo>
                      <a:pt x="9112" y="958"/>
                    </a:lnTo>
                    <a:lnTo>
                      <a:pt x="9048" y="906"/>
                    </a:lnTo>
                    <a:lnTo>
                      <a:pt x="8961" y="950"/>
                    </a:lnTo>
                    <a:lnTo>
                      <a:pt x="8971" y="963"/>
                    </a:lnTo>
                    <a:lnTo>
                      <a:pt x="9005" y="963"/>
                    </a:lnTo>
                    <a:lnTo>
                      <a:pt x="9012" y="1085"/>
                    </a:lnTo>
                    <a:lnTo>
                      <a:pt x="8890" y="1176"/>
                    </a:lnTo>
                    <a:lnTo>
                      <a:pt x="8843" y="1104"/>
                    </a:lnTo>
                    <a:lnTo>
                      <a:pt x="8803" y="1111"/>
                    </a:lnTo>
                    <a:lnTo>
                      <a:pt x="8736" y="1075"/>
                    </a:lnTo>
                    <a:lnTo>
                      <a:pt x="8599" y="1086"/>
                    </a:lnTo>
                    <a:lnTo>
                      <a:pt x="8539" y="1049"/>
                    </a:lnTo>
                    <a:lnTo>
                      <a:pt x="8413" y="1131"/>
                    </a:lnTo>
                    <a:lnTo>
                      <a:pt x="8363" y="1127"/>
                    </a:lnTo>
                    <a:lnTo>
                      <a:pt x="8237" y="1235"/>
                    </a:lnTo>
                    <a:lnTo>
                      <a:pt x="8212" y="1428"/>
                    </a:lnTo>
                    <a:lnTo>
                      <a:pt x="8147" y="1462"/>
                    </a:lnTo>
                    <a:lnTo>
                      <a:pt x="8147" y="1462"/>
                    </a:lnTo>
                    <a:lnTo>
                      <a:pt x="8132" y="1449"/>
                    </a:lnTo>
                    <a:lnTo>
                      <a:pt x="8121" y="1438"/>
                    </a:lnTo>
                    <a:lnTo>
                      <a:pt x="8112" y="1428"/>
                    </a:lnTo>
                    <a:lnTo>
                      <a:pt x="8112" y="1428"/>
                    </a:lnTo>
                    <a:lnTo>
                      <a:pt x="8104" y="1413"/>
                    </a:lnTo>
                    <a:lnTo>
                      <a:pt x="8093" y="1388"/>
                    </a:lnTo>
                    <a:lnTo>
                      <a:pt x="8079" y="1356"/>
                    </a:lnTo>
                    <a:lnTo>
                      <a:pt x="8035" y="1389"/>
                    </a:lnTo>
                    <a:lnTo>
                      <a:pt x="7992" y="1350"/>
                    </a:lnTo>
                    <a:lnTo>
                      <a:pt x="7854" y="1578"/>
                    </a:lnTo>
                    <a:lnTo>
                      <a:pt x="7867" y="1593"/>
                    </a:lnTo>
                    <a:lnTo>
                      <a:pt x="7900" y="1593"/>
                    </a:lnTo>
                    <a:lnTo>
                      <a:pt x="7733" y="1830"/>
                    </a:lnTo>
                    <a:lnTo>
                      <a:pt x="7680" y="1791"/>
                    </a:lnTo>
                    <a:lnTo>
                      <a:pt x="7620" y="1845"/>
                    </a:lnTo>
                    <a:lnTo>
                      <a:pt x="7597" y="1898"/>
                    </a:lnTo>
                    <a:lnTo>
                      <a:pt x="7435" y="1960"/>
                    </a:lnTo>
                    <a:lnTo>
                      <a:pt x="7392" y="2106"/>
                    </a:lnTo>
                    <a:lnTo>
                      <a:pt x="7417" y="2211"/>
                    </a:lnTo>
                    <a:lnTo>
                      <a:pt x="7454" y="2291"/>
                    </a:lnTo>
                    <a:lnTo>
                      <a:pt x="7462" y="2377"/>
                    </a:lnTo>
                    <a:lnTo>
                      <a:pt x="7442" y="2479"/>
                    </a:lnTo>
                    <a:lnTo>
                      <a:pt x="7465" y="2662"/>
                    </a:lnTo>
                    <a:lnTo>
                      <a:pt x="7466" y="2772"/>
                    </a:lnTo>
                    <a:lnTo>
                      <a:pt x="7479" y="2931"/>
                    </a:lnTo>
                    <a:lnTo>
                      <a:pt x="7481" y="3007"/>
                    </a:lnTo>
                    <a:lnTo>
                      <a:pt x="7481" y="3007"/>
                    </a:lnTo>
                    <a:lnTo>
                      <a:pt x="7466" y="2956"/>
                    </a:lnTo>
                    <a:lnTo>
                      <a:pt x="7455" y="2917"/>
                    </a:lnTo>
                    <a:lnTo>
                      <a:pt x="7450" y="2901"/>
                    </a:lnTo>
                    <a:lnTo>
                      <a:pt x="7449" y="2891"/>
                    </a:lnTo>
                    <a:lnTo>
                      <a:pt x="7449" y="2891"/>
                    </a:lnTo>
                    <a:lnTo>
                      <a:pt x="7448" y="2845"/>
                    </a:lnTo>
                    <a:lnTo>
                      <a:pt x="7444" y="2763"/>
                    </a:lnTo>
                    <a:lnTo>
                      <a:pt x="7438" y="2647"/>
                    </a:lnTo>
                    <a:lnTo>
                      <a:pt x="7430" y="2425"/>
                    </a:lnTo>
                    <a:lnTo>
                      <a:pt x="7405" y="2387"/>
                    </a:lnTo>
                    <a:lnTo>
                      <a:pt x="7405" y="2387"/>
                    </a:lnTo>
                    <a:lnTo>
                      <a:pt x="7403" y="2265"/>
                    </a:lnTo>
                    <a:lnTo>
                      <a:pt x="7357" y="2206"/>
                    </a:lnTo>
                    <a:lnTo>
                      <a:pt x="7370" y="2182"/>
                    </a:lnTo>
                    <a:lnTo>
                      <a:pt x="7332" y="2100"/>
                    </a:lnTo>
                    <a:lnTo>
                      <a:pt x="7384" y="1933"/>
                    </a:lnTo>
                    <a:lnTo>
                      <a:pt x="7519" y="1836"/>
                    </a:lnTo>
                    <a:lnTo>
                      <a:pt x="7536" y="1762"/>
                    </a:lnTo>
                    <a:lnTo>
                      <a:pt x="7578" y="1726"/>
                    </a:lnTo>
                    <a:lnTo>
                      <a:pt x="7495" y="1717"/>
                    </a:lnTo>
                    <a:lnTo>
                      <a:pt x="7511" y="1673"/>
                    </a:lnTo>
                    <a:lnTo>
                      <a:pt x="7637" y="1550"/>
                    </a:lnTo>
                    <a:lnTo>
                      <a:pt x="7626" y="1489"/>
                    </a:lnTo>
                    <a:lnTo>
                      <a:pt x="7673" y="1443"/>
                    </a:lnTo>
                    <a:lnTo>
                      <a:pt x="7720" y="1443"/>
                    </a:lnTo>
                    <a:lnTo>
                      <a:pt x="7692" y="1393"/>
                    </a:lnTo>
                    <a:lnTo>
                      <a:pt x="7722" y="1362"/>
                    </a:lnTo>
                    <a:lnTo>
                      <a:pt x="7724" y="1312"/>
                    </a:lnTo>
                    <a:lnTo>
                      <a:pt x="7805" y="1296"/>
                    </a:lnTo>
                    <a:lnTo>
                      <a:pt x="7838" y="1245"/>
                    </a:lnTo>
                    <a:lnTo>
                      <a:pt x="7885" y="1284"/>
                    </a:lnTo>
                    <a:lnTo>
                      <a:pt x="7957" y="1258"/>
                    </a:lnTo>
                    <a:lnTo>
                      <a:pt x="7907" y="1224"/>
                    </a:lnTo>
                    <a:lnTo>
                      <a:pt x="7910" y="1169"/>
                    </a:lnTo>
                    <a:lnTo>
                      <a:pt x="7874" y="1152"/>
                    </a:lnTo>
                    <a:lnTo>
                      <a:pt x="7883" y="1105"/>
                    </a:lnTo>
                    <a:lnTo>
                      <a:pt x="7943" y="1058"/>
                    </a:lnTo>
                    <a:lnTo>
                      <a:pt x="7912" y="969"/>
                    </a:lnTo>
                    <a:lnTo>
                      <a:pt x="7901" y="936"/>
                    </a:lnTo>
                    <a:lnTo>
                      <a:pt x="7932" y="922"/>
                    </a:lnTo>
                    <a:lnTo>
                      <a:pt x="7891" y="903"/>
                    </a:lnTo>
                    <a:lnTo>
                      <a:pt x="7878" y="932"/>
                    </a:lnTo>
                    <a:lnTo>
                      <a:pt x="7851" y="934"/>
                    </a:lnTo>
                    <a:lnTo>
                      <a:pt x="7828" y="870"/>
                    </a:lnTo>
                    <a:lnTo>
                      <a:pt x="7860" y="823"/>
                    </a:lnTo>
                    <a:lnTo>
                      <a:pt x="7951" y="833"/>
                    </a:lnTo>
                    <a:lnTo>
                      <a:pt x="8046" y="802"/>
                    </a:lnTo>
                    <a:lnTo>
                      <a:pt x="8083" y="812"/>
                    </a:lnTo>
                    <a:lnTo>
                      <a:pt x="8070" y="779"/>
                    </a:lnTo>
                    <a:lnTo>
                      <a:pt x="8036" y="785"/>
                    </a:lnTo>
                    <a:lnTo>
                      <a:pt x="7860" y="800"/>
                    </a:lnTo>
                    <a:lnTo>
                      <a:pt x="7751" y="871"/>
                    </a:lnTo>
                    <a:lnTo>
                      <a:pt x="7748" y="925"/>
                    </a:lnTo>
                    <a:lnTo>
                      <a:pt x="7688" y="921"/>
                    </a:lnTo>
                    <a:lnTo>
                      <a:pt x="7739" y="987"/>
                    </a:lnTo>
                    <a:lnTo>
                      <a:pt x="7729" y="1017"/>
                    </a:lnTo>
                    <a:lnTo>
                      <a:pt x="7737" y="1094"/>
                    </a:lnTo>
                    <a:lnTo>
                      <a:pt x="7623" y="1117"/>
                    </a:lnTo>
                    <a:lnTo>
                      <a:pt x="7622" y="1025"/>
                    </a:lnTo>
                    <a:lnTo>
                      <a:pt x="7573" y="1022"/>
                    </a:lnTo>
                    <a:lnTo>
                      <a:pt x="7605" y="956"/>
                    </a:lnTo>
                    <a:lnTo>
                      <a:pt x="7417" y="1106"/>
                    </a:lnTo>
                    <a:lnTo>
                      <a:pt x="7440" y="1120"/>
                    </a:lnTo>
                    <a:lnTo>
                      <a:pt x="7509" y="1105"/>
                    </a:lnTo>
                    <a:lnTo>
                      <a:pt x="7500" y="1165"/>
                    </a:lnTo>
                    <a:lnTo>
                      <a:pt x="7530" y="1199"/>
                    </a:lnTo>
                    <a:lnTo>
                      <a:pt x="7461" y="1296"/>
                    </a:lnTo>
                    <a:lnTo>
                      <a:pt x="7405" y="1252"/>
                    </a:lnTo>
                    <a:lnTo>
                      <a:pt x="7413" y="1203"/>
                    </a:lnTo>
                    <a:lnTo>
                      <a:pt x="7363" y="1166"/>
                    </a:lnTo>
                    <a:lnTo>
                      <a:pt x="7204" y="1198"/>
                    </a:lnTo>
                    <a:lnTo>
                      <a:pt x="7234" y="1231"/>
                    </a:lnTo>
                    <a:lnTo>
                      <a:pt x="7105" y="1262"/>
                    </a:lnTo>
                    <a:lnTo>
                      <a:pt x="6816" y="1434"/>
                    </a:lnTo>
                    <a:lnTo>
                      <a:pt x="6820" y="1474"/>
                    </a:lnTo>
                    <a:lnTo>
                      <a:pt x="6777" y="1484"/>
                    </a:lnTo>
                    <a:lnTo>
                      <a:pt x="6423" y="1739"/>
                    </a:lnTo>
                    <a:lnTo>
                      <a:pt x="6356" y="1733"/>
                    </a:lnTo>
                    <a:lnTo>
                      <a:pt x="6349" y="1767"/>
                    </a:lnTo>
                    <a:lnTo>
                      <a:pt x="6389" y="1836"/>
                    </a:lnTo>
                    <a:lnTo>
                      <a:pt x="6381" y="1879"/>
                    </a:lnTo>
                    <a:lnTo>
                      <a:pt x="6324" y="1836"/>
                    </a:lnTo>
                    <a:lnTo>
                      <a:pt x="6314" y="1873"/>
                    </a:lnTo>
                    <a:lnTo>
                      <a:pt x="6207" y="1887"/>
                    </a:lnTo>
                    <a:lnTo>
                      <a:pt x="6171" y="1937"/>
                    </a:lnTo>
                    <a:lnTo>
                      <a:pt x="6124" y="1922"/>
                    </a:lnTo>
                    <a:lnTo>
                      <a:pt x="6094" y="1971"/>
                    </a:lnTo>
                    <a:lnTo>
                      <a:pt x="6089" y="2078"/>
                    </a:lnTo>
                    <a:lnTo>
                      <a:pt x="6036" y="2138"/>
                    </a:lnTo>
                    <a:lnTo>
                      <a:pt x="6070" y="2200"/>
                    </a:lnTo>
                    <a:lnTo>
                      <a:pt x="6017" y="2254"/>
                    </a:lnTo>
                    <a:lnTo>
                      <a:pt x="6041" y="2294"/>
                    </a:lnTo>
                    <a:lnTo>
                      <a:pt x="6005" y="2437"/>
                    </a:lnTo>
                    <a:lnTo>
                      <a:pt x="5943" y="2474"/>
                    </a:lnTo>
                    <a:lnTo>
                      <a:pt x="5869" y="2484"/>
                    </a:lnTo>
                    <a:lnTo>
                      <a:pt x="5853" y="2518"/>
                    </a:lnTo>
                    <a:lnTo>
                      <a:pt x="5757" y="2506"/>
                    </a:lnTo>
                    <a:lnTo>
                      <a:pt x="5728" y="2608"/>
                    </a:lnTo>
                    <a:lnTo>
                      <a:pt x="5701" y="2635"/>
                    </a:lnTo>
                    <a:lnTo>
                      <a:pt x="5683" y="2536"/>
                    </a:lnTo>
                    <a:lnTo>
                      <a:pt x="5693" y="2483"/>
                    </a:lnTo>
                    <a:lnTo>
                      <a:pt x="5523" y="2504"/>
                    </a:lnTo>
                    <a:lnTo>
                      <a:pt x="5479" y="2429"/>
                    </a:lnTo>
                    <a:lnTo>
                      <a:pt x="5438" y="2336"/>
                    </a:lnTo>
                    <a:lnTo>
                      <a:pt x="5388" y="2326"/>
                    </a:lnTo>
                    <a:lnTo>
                      <a:pt x="5367" y="2204"/>
                    </a:lnTo>
                    <a:lnTo>
                      <a:pt x="5276" y="2088"/>
                    </a:lnTo>
                    <a:lnTo>
                      <a:pt x="5209" y="2066"/>
                    </a:lnTo>
                    <a:lnTo>
                      <a:pt x="5242" y="2022"/>
                    </a:lnTo>
                    <a:lnTo>
                      <a:pt x="5215" y="1963"/>
                    </a:lnTo>
                    <a:lnTo>
                      <a:pt x="5301" y="1945"/>
                    </a:lnTo>
                    <a:lnTo>
                      <a:pt x="5306" y="1833"/>
                    </a:lnTo>
                    <a:lnTo>
                      <a:pt x="5353" y="1825"/>
                    </a:lnTo>
                    <a:lnTo>
                      <a:pt x="5390" y="1781"/>
                    </a:lnTo>
                    <a:lnTo>
                      <a:pt x="5484" y="1795"/>
                    </a:lnTo>
                    <a:lnTo>
                      <a:pt x="5529" y="1764"/>
                    </a:lnTo>
                    <a:lnTo>
                      <a:pt x="5589" y="1784"/>
                    </a:lnTo>
                    <a:lnTo>
                      <a:pt x="5636" y="1744"/>
                    </a:lnTo>
                    <a:lnTo>
                      <a:pt x="5723" y="1746"/>
                    </a:lnTo>
                    <a:lnTo>
                      <a:pt x="5715" y="1643"/>
                    </a:lnTo>
                    <a:lnTo>
                      <a:pt x="5661" y="1590"/>
                    </a:lnTo>
                    <a:lnTo>
                      <a:pt x="5681" y="1541"/>
                    </a:lnTo>
                    <a:lnTo>
                      <a:pt x="5653" y="1464"/>
                    </a:lnTo>
                    <a:lnTo>
                      <a:pt x="5577" y="1465"/>
                    </a:lnTo>
                    <a:lnTo>
                      <a:pt x="5559" y="1379"/>
                    </a:lnTo>
                    <a:lnTo>
                      <a:pt x="5499" y="1346"/>
                    </a:lnTo>
                    <a:lnTo>
                      <a:pt x="5488" y="1233"/>
                    </a:lnTo>
                    <a:lnTo>
                      <a:pt x="5307" y="1185"/>
                    </a:lnTo>
                    <a:lnTo>
                      <a:pt x="5160" y="1163"/>
                    </a:lnTo>
                    <a:lnTo>
                      <a:pt x="4944" y="1189"/>
                    </a:lnTo>
                    <a:lnTo>
                      <a:pt x="4767" y="1067"/>
                    </a:lnTo>
                    <a:lnTo>
                      <a:pt x="4657" y="1068"/>
                    </a:lnTo>
                    <a:lnTo>
                      <a:pt x="4663" y="1095"/>
                    </a:lnTo>
                    <a:lnTo>
                      <a:pt x="4865" y="1276"/>
                    </a:lnTo>
                    <a:lnTo>
                      <a:pt x="4925" y="1274"/>
                    </a:lnTo>
                    <a:lnTo>
                      <a:pt x="4972" y="1348"/>
                    </a:lnTo>
                    <a:lnTo>
                      <a:pt x="4956" y="1454"/>
                    </a:lnTo>
                    <a:lnTo>
                      <a:pt x="4991" y="1506"/>
                    </a:lnTo>
                    <a:lnTo>
                      <a:pt x="4961" y="1540"/>
                    </a:lnTo>
                    <a:lnTo>
                      <a:pt x="4981" y="1596"/>
                    </a:lnTo>
                    <a:lnTo>
                      <a:pt x="4945" y="1716"/>
                    </a:lnTo>
                    <a:lnTo>
                      <a:pt x="4938" y="1949"/>
                    </a:lnTo>
                    <a:lnTo>
                      <a:pt x="4875" y="2059"/>
                    </a:lnTo>
                    <a:lnTo>
                      <a:pt x="4867" y="2275"/>
                    </a:lnTo>
                    <a:lnTo>
                      <a:pt x="4948" y="2291"/>
                    </a:lnTo>
                    <a:lnTo>
                      <a:pt x="4984" y="2260"/>
                    </a:lnTo>
                    <a:lnTo>
                      <a:pt x="5086" y="2422"/>
                    </a:lnTo>
                    <a:lnTo>
                      <a:pt x="5068" y="2731"/>
                    </a:lnTo>
                    <a:lnTo>
                      <a:pt x="5022" y="2771"/>
                    </a:lnTo>
                    <a:lnTo>
                      <a:pt x="4983" y="2914"/>
                    </a:lnTo>
                    <a:lnTo>
                      <a:pt x="4954" y="2980"/>
                    </a:lnTo>
                    <a:lnTo>
                      <a:pt x="5004" y="3044"/>
                    </a:lnTo>
                    <a:lnTo>
                      <a:pt x="4990" y="3275"/>
                    </a:lnTo>
                    <a:lnTo>
                      <a:pt x="5088" y="3405"/>
                    </a:lnTo>
                    <a:lnTo>
                      <a:pt x="5061" y="3435"/>
                    </a:lnTo>
                    <a:lnTo>
                      <a:pt x="4960" y="3263"/>
                    </a:lnTo>
                    <a:lnTo>
                      <a:pt x="4902" y="3134"/>
                    </a:lnTo>
                    <a:lnTo>
                      <a:pt x="4925" y="3077"/>
                    </a:lnTo>
                    <a:lnTo>
                      <a:pt x="4857" y="3028"/>
                    </a:lnTo>
                    <a:lnTo>
                      <a:pt x="4762" y="3075"/>
                    </a:lnTo>
                    <a:lnTo>
                      <a:pt x="4736" y="3125"/>
                    </a:lnTo>
                    <a:lnTo>
                      <a:pt x="4721" y="3029"/>
                    </a:lnTo>
                    <a:lnTo>
                      <a:pt x="4831" y="2981"/>
                    </a:lnTo>
                    <a:lnTo>
                      <a:pt x="4734" y="2907"/>
                    </a:lnTo>
                    <a:lnTo>
                      <a:pt x="4706" y="2853"/>
                    </a:lnTo>
                    <a:lnTo>
                      <a:pt x="4667" y="2880"/>
                    </a:lnTo>
                    <a:lnTo>
                      <a:pt x="4612" y="2828"/>
                    </a:lnTo>
                    <a:lnTo>
                      <a:pt x="4510" y="2855"/>
                    </a:lnTo>
                    <a:lnTo>
                      <a:pt x="4468" y="2776"/>
                    </a:lnTo>
                    <a:lnTo>
                      <a:pt x="4403" y="2766"/>
                    </a:lnTo>
                    <a:lnTo>
                      <a:pt x="4393" y="2830"/>
                    </a:lnTo>
                    <a:lnTo>
                      <a:pt x="4334" y="2860"/>
                    </a:lnTo>
                    <a:lnTo>
                      <a:pt x="4347" y="2893"/>
                    </a:lnTo>
                    <a:lnTo>
                      <a:pt x="4115" y="3127"/>
                    </a:lnTo>
                    <a:lnTo>
                      <a:pt x="3976" y="3155"/>
                    </a:lnTo>
                    <a:lnTo>
                      <a:pt x="3890" y="3230"/>
                    </a:lnTo>
                    <a:lnTo>
                      <a:pt x="3873" y="3286"/>
                    </a:lnTo>
                    <a:lnTo>
                      <a:pt x="3652" y="3457"/>
                    </a:lnTo>
                    <a:lnTo>
                      <a:pt x="3752" y="3815"/>
                    </a:lnTo>
                    <a:lnTo>
                      <a:pt x="3779" y="3854"/>
                    </a:lnTo>
                    <a:lnTo>
                      <a:pt x="3839" y="3870"/>
                    </a:lnTo>
                    <a:lnTo>
                      <a:pt x="3883" y="3976"/>
                    </a:lnTo>
                    <a:lnTo>
                      <a:pt x="3897" y="4035"/>
                    </a:lnTo>
                    <a:lnTo>
                      <a:pt x="3924" y="4062"/>
                    </a:lnTo>
                    <a:lnTo>
                      <a:pt x="3931" y="4141"/>
                    </a:lnTo>
                    <a:lnTo>
                      <a:pt x="4016" y="4247"/>
                    </a:lnTo>
                    <a:lnTo>
                      <a:pt x="4090" y="4273"/>
                    </a:lnTo>
                    <a:lnTo>
                      <a:pt x="4173" y="4325"/>
                    </a:lnTo>
                    <a:lnTo>
                      <a:pt x="4213" y="4338"/>
                    </a:lnTo>
                    <a:lnTo>
                      <a:pt x="4267" y="4308"/>
                    </a:lnTo>
                    <a:lnTo>
                      <a:pt x="4317" y="4331"/>
                    </a:lnTo>
                    <a:lnTo>
                      <a:pt x="4318" y="4497"/>
                    </a:lnTo>
                    <a:lnTo>
                      <a:pt x="4271" y="4500"/>
                    </a:lnTo>
                    <a:lnTo>
                      <a:pt x="4259" y="4547"/>
                    </a:lnTo>
                    <a:lnTo>
                      <a:pt x="4205" y="4573"/>
                    </a:lnTo>
                    <a:lnTo>
                      <a:pt x="4214" y="4471"/>
                    </a:lnTo>
                    <a:lnTo>
                      <a:pt x="4148" y="4385"/>
                    </a:lnTo>
                    <a:lnTo>
                      <a:pt x="4070" y="4350"/>
                    </a:lnTo>
                    <a:lnTo>
                      <a:pt x="4012" y="4288"/>
                    </a:lnTo>
                    <a:lnTo>
                      <a:pt x="3919" y="4195"/>
                    </a:lnTo>
                    <a:lnTo>
                      <a:pt x="3752" y="4173"/>
                    </a:lnTo>
                    <a:lnTo>
                      <a:pt x="3682" y="4111"/>
                    </a:lnTo>
                    <a:lnTo>
                      <a:pt x="3658" y="4158"/>
                    </a:lnTo>
                    <a:lnTo>
                      <a:pt x="3612" y="4161"/>
                    </a:lnTo>
                    <a:lnTo>
                      <a:pt x="3551" y="4119"/>
                    </a:lnTo>
                    <a:lnTo>
                      <a:pt x="3498" y="4119"/>
                    </a:lnTo>
                    <a:lnTo>
                      <a:pt x="3388" y="4043"/>
                    </a:lnTo>
                    <a:lnTo>
                      <a:pt x="3301" y="4034"/>
                    </a:lnTo>
                    <a:lnTo>
                      <a:pt x="3271" y="4002"/>
                    </a:lnTo>
                    <a:lnTo>
                      <a:pt x="3267" y="4044"/>
                    </a:lnTo>
                    <a:lnTo>
                      <a:pt x="3214" y="4059"/>
                    </a:lnTo>
                    <a:lnTo>
                      <a:pt x="3175" y="4119"/>
                    </a:lnTo>
                    <a:lnTo>
                      <a:pt x="3138" y="4119"/>
                    </a:lnTo>
                    <a:lnTo>
                      <a:pt x="3145" y="4075"/>
                    </a:lnTo>
                    <a:lnTo>
                      <a:pt x="3127" y="4040"/>
                    </a:lnTo>
                    <a:lnTo>
                      <a:pt x="3234" y="4019"/>
                    </a:lnTo>
                    <a:lnTo>
                      <a:pt x="3220" y="3985"/>
                    </a:lnTo>
                    <a:lnTo>
                      <a:pt x="3130" y="3950"/>
                    </a:lnTo>
                    <a:lnTo>
                      <a:pt x="3083" y="3966"/>
                    </a:lnTo>
                    <a:lnTo>
                      <a:pt x="3037" y="3901"/>
                    </a:lnTo>
                    <a:lnTo>
                      <a:pt x="3029" y="3848"/>
                    </a:lnTo>
                    <a:lnTo>
                      <a:pt x="2838" y="3757"/>
                    </a:lnTo>
                    <a:lnTo>
                      <a:pt x="2781" y="3787"/>
                    </a:lnTo>
                    <a:lnTo>
                      <a:pt x="2771" y="3893"/>
                    </a:lnTo>
                    <a:lnTo>
                      <a:pt x="2672" y="3965"/>
                    </a:lnTo>
                    <a:lnTo>
                      <a:pt x="2682" y="4071"/>
                    </a:lnTo>
                    <a:lnTo>
                      <a:pt x="2754" y="4103"/>
                    </a:lnTo>
                    <a:lnTo>
                      <a:pt x="2859" y="4290"/>
                    </a:lnTo>
                    <a:lnTo>
                      <a:pt x="2923" y="4314"/>
                    </a:lnTo>
                    <a:lnTo>
                      <a:pt x="3027" y="4263"/>
                    </a:lnTo>
                    <a:lnTo>
                      <a:pt x="3076" y="4263"/>
                    </a:lnTo>
                    <a:lnTo>
                      <a:pt x="3083" y="4332"/>
                    </a:lnTo>
                    <a:lnTo>
                      <a:pt x="3137" y="4394"/>
                    </a:lnTo>
                    <a:lnTo>
                      <a:pt x="3108" y="4451"/>
                    </a:lnTo>
                    <a:lnTo>
                      <a:pt x="3163" y="4597"/>
                    </a:lnTo>
                    <a:lnTo>
                      <a:pt x="3229" y="4639"/>
                    </a:lnTo>
                    <a:lnTo>
                      <a:pt x="3177" y="4676"/>
                    </a:lnTo>
                    <a:lnTo>
                      <a:pt x="3132" y="4624"/>
                    </a:lnTo>
                    <a:lnTo>
                      <a:pt x="3020" y="4638"/>
                    </a:lnTo>
                    <a:lnTo>
                      <a:pt x="2986" y="4695"/>
                    </a:lnTo>
                    <a:lnTo>
                      <a:pt x="2943" y="4708"/>
                    </a:lnTo>
                    <a:lnTo>
                      <a:pt x="2900" y="4665"/>
                    </a:lnTo>
                    <a:lnTo>
                      <a:pt x="2810" y="4666"/>
                    </a:lnTo>
                    <a:lnTo>
                      <a:pt x="2709" y="4627"/>
                    </a:lnTo>
                    <a:lnTo>
                      <a:pt x="2672" y="4595"/>
                    </a:lnTo>
                    <a:lnTo>
                      <a:pt x="2595" y="4576"/>
                    </a:lnTo>
                    <a:lnTo>
                      <a:pt x="2575" y="4469"/>
                    </a:lnTo>
                    <a:lnTo>
                      <a:pt x="2507" y="4446"/>
                    </a:lnTo>
                    <a:lnTo>
                      <a:pt x="2467" y="4361"/>
                    </a:lnTo>
                    <a:lnTo>
                      <a:pt x="2420" y="4322"/>
                    </a:lnTo>
                    <a:lnTo>
                      <a:pt x="2390" y="4372"/>
                    </a:lnTo>
                    <a:lnTo>
                      <a:pt x="2337" y="4389"/>
                    </a:lnTo>
                    <a:lnTo>
                      <a:pt x="2273" y="4336"/>
                    </a:lnTo>
                    <a:lnTo>
                      <a:pt x="2233" y="4306"/>
                    </a:lnTo>
                    <a:lnTo>
                      <a:pt x="2217" y="4260"/>
                    </a:lnTo>
                    <a:lnTo>
                      <a:pt x="2092" y="4256"/>
                    </a:lnTo>
                    <a:lnTo>
                      <a:pt x="2015" y="4446"/>
                    </a:lnTo>
                    <a:lnTo>
                      <a:pt x="2026" y="4572"/>
                    </a:lnTo>
                    <a:lnTo>
                      <a:pt x="2039" y="4607"/>
                    </a:lnTo>
                    <a:lnTo>
                      <a:pt x="2073" y="4626"/>
                    </a:lnTo>
                    <a:lnTo>
                      <a:pt x="2191" y="4752"/>
                    </a:lnTo>
                    <a:lnTo>
                      <a:pt x="2218" y="4797"/>
                    </a:lnTo>
                    <a:lnTo>
                      <a:pt x="2251" y="4804"/>
                    </a:lnTo>
                    <a:lnTo>
                      <a:pt x="2259" y="4887"/>
                    </a:lnTo>
                    <a:lnTo>
                      <a:pt x="2366" y="4902"/>
                    </a:lnTo>
                    <a:lnTo>
                      <a:pt x="2393" y="4939"/>
                    </a:lnTo>
                    <a:lnTo>
                      <a:pt x="2272" y="4967"/>
                    </a:lnTo>
                    <a:lnTo>
                      <a:pt x="2229" y="4943"/>
                    </a:lnTo>
                    <a:lnTo>
                      <a:pt x="2240" y="5053"/>
                    </a:lnTo>
                    <a:lnTo>
                      <a:pt x="2251" y="5123"/>
                    </a:lnTo>
                    <a:lnTo>
                      <a:pt x="2224" y="5173"/>
                    </a:lnTo>
                    <a:lnTo>
                      <a:pt x="2243" y="5216"/>
                    </a:lnTo>
                    <a:lnTo>
                      <a:pt x="2205" y="5269"/>
                    </a:lnTo>
                    <a:lnTo>
                      <a:pt x="2188" y="5301"/>
                    </a:lnTo>
                    <a:lnTo>
                      <a:pt x="2190" y="5324"/>
                    </a:lnTo>
                    <a:lnTo>
                      <a:pt x="2240" y="5339"/>
                    </a:lnTo>
                    <a:lnTo>
                      <a:pt x="2267" y="5333"/>
                    </a:lnTo>
                    <a:lnTo>
                      <a:pt x="2317" y="5348"/>
                    </a:lnTo>
                    <a:lnTo>
                      <a:pt x="2335" y="5395"/>
                    </a:lnTo>
                    <a:lnTo>
                      <a:pt x="2375" y="5392"/>
                    </a:lnTo>
                    <a:lnTo>
                      <a:pt x="2427" y="5447"/>
                    </a:lnTo>
                    <a:lnTo>
                      <a:pt x="2435" y="5523"/>
                    </a:lnTo>
                    <a:lnTo>
                      <a:pt x="2414" y="5556"/>
                    </a:lnTo>
                    <a:lnTo>
                      <a:pt x="2410" y="5592"/>
                    </a:lnTo>
                    <a:lnTo>
                      <a:pt x="2439" y="5616"/>
                    </a:lnTo>
                    <a:lnTo>
                      <a:pt x="2442" y="5653"/>
                    </a:lnTo>
                    <a:lnTo>
                      <a:pt x="2414" y="5705"/>
                    </a:lnTo>
                    <a:lnTo>
                      <a:pt x="2403" y="5754"/>
                    </a:lnTo>
                    <a:lnTo>
                      <a:pt x="2412" y="5808"/>
                    </a:lnTo>
                    <a:lnTo>
                      <a:pt x="2525" y="5914"/>
                    </a:lnTo>
                    <a:lnTo>
                      <a:pt x="2564" y="5955"/>
                    </a:lnTo>
                    <a:lnTo>
                      <a:pt x="2584" y="6074"/>
                    </a:lnTo>
                    <a:lnTo>
                      <a:pt x="2672" y="6143"/>
                    </a:lnTo>
                    <a:lnTo>
                      <a:pt x="2668" y="6180"/>
                    </a:lnTo>
                    <a:lnTo>
                      <a:pt x="2638" y="6186"/>
                    </a:lnTo>
                    <a:lnTo>
                      <a:pt x="2667" y="6232"/>
                    </a:lnTo>
                    <a:lnTo>
                      <a:pt x="2633" y="6362"/>
                    </a:lnTo>
                    <a:lnTo>
                      <a:pt x="2576" y="6390"/>
                    </a:lnTo>
                    <a:lnTo>
                      <a:pt x="2547" y="6472"/>
                    </a:lnTo>
                    <a:lnTo>
                      <a:pt x="2449" y="6530"/>
                    </a:lnTo>
                    <a:lnTo>
                      <a:pt x="2384" y="6494"/>
                    </a:lnTo>
                    <a:lnTo>
                      <a:pt x="2368" y="6437"/>
                    </a:lnTo>
                    <a:lnTo>
                      <a:pt x="2397" y="6365"/>
                    </a:lnTo>
                    <a:lnTo>
                      <a:pt x="2398" y="6323"/>
                    </a:lnTo>
                    <a:lnTo>
                      <a:pt x="2368" y="6202"/>
                    </a:lnTo>
                    <a:lnTo>
                      <a:pt x="2318" y="6174"/>
                    </a:lnTo>
                    <a:lnTo>
                      <a:pt x="2131" y="6076"/>
                    </a:lnTo>
                    <a:lnTo>
                      <a:pt x="2019" y="5987"/>
                    </a:lnTo>
                    <a:lnTo>
                      <a:pt x="2020" y="5961"/>
                    </a:lnTo>
                    <a:lnTo>
                      <a:pt x="2064" y="5958"/>
                    </a:lnTo>
                    <a:lnTo>
                      <a:pt x="2047" y="5938"/>
                    </a:lnTo>
                    <a:lnTo>
                      <a:pt x="2062" y="5915"/>
                    </a:lnTo>
                    <a:lnTo>
                      <a:pt x="2097" y="5946"/>
                    </a:lnTo>
                    <a:lnTo>
                      <a:pt x="2088" y="5893"/>
                    </a:lnTo>
                    <a:lnTo>
                      <a:pt x="2066" y="5856"/>
                    </a:lnTo>
                    <a:lnTo>
                      <a:pt x="2014" y="5845"/>
                    </a:lnTo>
                    <a:lnTo>
                      <a:pt x="2018" y="5785"/>
                    </a:lnTo>
                    <a:lnTo>
                      <a:pt x="2048" y="5802"/>
                    </a:lnTo>
                    <a:lnTo>
                      <a:pt x="2071" y="5846"/>
                    </a:lnTo>
                    <a:lnTo>
                      <a:pt x="2096" y="5850"/>
                    </a:lnTo>
                    <a:lnTo>
                      <a:pt x="2139" y="5894"/>
                    </a:lnTo>
                    <a:lnTo>
                      <a:pt x="2159" y="5895"/>
                    </a:lnTo>
                    <a:lnTo>
                      <a:pt x="2127" y="5808"/>
                    </a:lnTo>
                    <a:lnTo>
                      <a:pt x="2085" y="5763"/>
                    </a:lnTo>
                    <a:lnTo>
                      <a:pt x="2083" y="5727"/>
                    </a:lnTo>
                    <a:lnTo>
                      <a:pt x="2133" y="5738"/>
                    </a:lnTo>
                    <a:lnTo>
                      <a:pt x="2107" y="5688"/>
                    </a:lnTo>
                    <a:lnTo>
                      <a:pt x="2046" y="5623"/>
                    </a:lnTo>
                    <a:lnTo>
                      <a:pt x="2054" y="5580"/>
                    </a:lnTo>
                    <a:lnTo>
                      <a:pt x="2093" y="5617"/>
                    </a:lnTo>
                    <a:lnTo>
                      <a:pt x="2108" y="5671"/>
                    </a:lnTo>
                    <a:lnTo>
                      <a:pt x="2141" y="5692"/>
                    </a:lnTo>
                    <a:lnTo>
                      <a:pt x="2139" y="5639"/>
                    </a:lnTo>
                    <a:lnTo>
                      <a:pt x="2133" y="5605"/>
                    </a:lnTo>
                    <a:lnTo>
                      <a:pt x="2065" y="5534"/>
                    </a:lnTo>
                    <a:lnTo>
                      <a:pt x="2069" y="5497"/>
                    </a:lnTo>
                    <a:lnTo>
                      <a:pt x="2077" y="5435"/>
                    </a:lnTo>
                    <a:lnTo>
                      <a:pt x="2112" y="5505"/>
                    </a:lnTo>
                    <a:lnTo>
                      <a:pt x="2141" y="5572"/>
                    </a:lnTo>
                    <a:lnTo>
                      <a:pt x="2139" y="5639"/>
                    </a:lnTo>
                    <a:lnTo>
                      <a:pt x="2168" y="5669"/>
                    </a:lnTo>
                    <a:lnTo>
                      <a:pt x="2186" y="5712"/>
                    </a:lnTo>
                    <a:lnTo>
                      <a:pt x="2205" y="5776"/>
                    </a:lnTo>
                    <a:lnTo>
                      <a:pt x="2228" y="5797"/>
                    </a:lnTo>
                    <a:lnTo>
                      <a:pt x="2261" y="5811"/>
                    </a:lnTo>
                    <a:lnTo>
                      <a:pt x="2249" y="5780"/>
                    </a:lnTo>
                    <a:lnTo>
                      <a:pt x="2256" y="5751"/>
                    </a:lnTo>
                    <a:lnTo>
                      <a:pt x="2263" y="5704"/>
                    </a:lnTo>
                    <a:lnTo>
                      <a:pt x="2238" y="5694"/>
                    </a:lnTo>
                    <a:lnTo>
                      <a:pt x="2232" y="5647"/>
                    </a:lnTo>
                    <a:lnTo>
                      <a:pt x="2256" y="5644"/>
                    </a:lnTo>
                    <a:lnTo>
                      <a:pt x="2281" y="5672"/>
                    </a:lnTo>
                    <a:lnTo>
                      <a:pt x="2300" y="5712"/>
                    </a:lnTo>
                    <a:lnTo>
                      <a:pt x="2327" y="5720"/>
                    </a:lnTo>
                    <a:lnTo>
                      <a:pt x="2334" y="5697"/>
                    </a:lnTo>
                    <a:lnTo>
                      <a:pt x="2370" y="5694"/>
                    </a:lnTo>
                    <a:lnTo>
                      <a:pt x="2385" y="5647"/>
                    </a:lnTo>
                    <a:lnTo>
                      <a:pt x="2380" y="5598"/>
                    </a:lnTo>
                    <a:lnTo>
                      <a:pt x="2324" y="5477"/>
                    </a:lnTo>
                    <a:lnTo>
                      <a:pt x="2338" y="5428"/>
                    </a:lnTo>
                    <a:lnTo>
                      <a:pt x="2291" y="5414"/>
                    </a:lnTo>
                    <a:lnTo>
                      <a:pt x="2234" y="5431"/>
                    </a:lnTo>
                    <a:lnTo>
                      <a:pt x="2192" y="5385"/>
                    </a:lnTo>
                    <a:lnTo>
                      <a:pt x="2155" y="5410"/>
                    </a:lnTo>
                    <a:lnTo>
                      <a:pt x="2112" y="5382"/>
                    </a:lnTo>
                    <a:lnTo>
                      <a:pt x="2104" y="5305"/>
                    </a:lnTo>
                    <a:lnTo>
                      <a:pt x="2052" y="5291"/>
                    </a:lnTo>
                    <a:lnTo>
                      <a:pt x="2075" y="5259"/>
                    </a:lnTo>
                    <a:lnTo>
                      <a:pt x="2108" y="5269"/>
                    </a:lnTo>
                    <a:lnTo>
                      <a:pt x="2135" y="5273"/>
                    </a:lnTo>
                    <a:lnTo>
                      <a:pt x="2170" y="5237"/>
                    </a:lnTo>
                    <a:lnTo>
                      <a:pt x="2205" y="5269"/>
                    </a:lnTo>
                    <a:lnTo>
                      <a:pt x="2196" y="5225"/>
                    </a:lnTo>
                    <a:lnTo>
                      <a:pt x="2224" y="5173"/>
                    </a:lnTo>
                    <a:lnTo>
                      <a:pt x="2198" y="5136"/>
                    </a:lnTo>
                    <a:lnTo>
                      <a:pt x="2180" y="4970"/>
                    </a:lnTo>
                    <a:lnTo>
                      <a:pt x="2133" y="4968"/>
                    </a:lnTo>
                    <a:lnTo>
                      <a:pt x="2074" y="4766"/>
                    </a:lnTo>
                    <a:lnTo>
                      <a:pt x="2051" y="4780"/>
                    </a:lnTo>
                    <a:lnTo>
                      <a:pt x="2052" y="4842"/>
                    </a:lnTo>
                    <a:lnTo>
                      <a:pt x="1991" y="4790"/>
                    </a:lnTo>
                    <a:lnTo>
                      <a:pt x="2017" y="4739"/>
                    </a:lnTo>
                    <a:lnTo>
                      <a:pt x="2016" y="4614"/>
                    </a:lnTo>
                    <a:lnTo>
                      <a:pt x="2005" y="4444"/>
                    </a:lnTo>
                    <a:lnTo>
                      <a:pt x="2083" y="4245"/>
                    </a:lnTo>
                    <a:lnTo>
                      <a:pt x="2192" y="4187"/>
                    </a:lnTo>
                    <a:lnTo>
                      <a:pt x="2232" y="4153"/>
                    </a:lnTo>
                    <a:lnTo>
                      <a:pt x="2168" y="4078"/>
                    </a:lnTo>
                    <a:lnTo>
                      <a:pt x="2204" y="4021"/>
                    </a:lnTo>
                    <a:lnTo>
                      <a:pt x="2193" y="3938"/>
                    </a:lnTo>
                    <a:lnTo>
                      <a:pt x="2137" y="3958"/>
                    </a:lnTo>
                    <a:lnTo>
                      <a:pt x="2085" y="3727"/>
                    </a:lnTo>
                    <a:lnTo>
                      <a:pt x="2048" y="3704"/>
                    </a:lnTo>
                    <a:lnTo>
                      <a:pt x="2047" y="3654"/>
                    </a:lnTo>
                    <a:lnTo>
                      <a:pt x="1990" y="3625"/>
                    </a:lnTo>
                    <a:lnTo>
                      <a:pt x="2017" y="3568"/>
                    </a:lnTo>
                    <a:lnTo>
                      <a:pt x="2096" y="3574"/>
                    </a:lnTo>
                    <a:lnTo>
                      <a:pt x="2102" y="3455"/>
                    </a:lnTo>
                    <a:lnTo>
                      <a:pt x="2132" y="3428"/>
                    </a:lnTo>
                    <a:lnTo>
                      <a:pt x="2095" y="3338"/>
                    </a:lnTo>
                    <a:lnTo>
                      <a:pt x="2164" y="3235"/>
                    </a:lnTo>
                    <a:lnTo>
                      <a:pt x="2133" y="3202"/>
                    </a:lnTo>
                    <a:lnTo>
                      <a:pt x="2103" y="3109"/>
                    </a:lnTo>
                    <a:lnTo>
                      <a:pt x="2009" y="3060"/>
                    </a:lnTo>
                    <a:lnTo>
                      <a:pt x="1952" y="3070"/>
                    </a:lnTo>
                    <a:lnTo>
                      <a:pt x="1965" y="3011"/>
                    </a:lnTo>
                    <a:lnTo>
                      <a:pt x="1928" y="2968"/>
                    </a:lnTo>
                    <a:lnTo>
                      <a:pt x="1821" y="2942"/>
                    </a:lnTo>
                    <a:lnTo>
                      <a:pt x="1747" y="2953"/>
                    </a:lnTo>
                    <a:lnTo>
                      <a:pt x="1707" y="2913"/>
                    </a:lnTo>
                    <a:lnTo>
                      <a:pt x="1794" y="2897"/>
                    </a:lnTo>
                    <a:lnTo>
                      <a:pt x="1806" y="2853"/>
                    </a:lnTo>
                    <a:lnTo>
                      <a:pt x="1679" y="2765"/>
                    </a:lnTo>
                    <a:lnTo>
                      <a:pt x="1613" y="2769"/>
                    </a:lnTo>
                    <a:lnTo>
                      <a:pt x="1609" y="2718"/>
                    </a:lnTo>
                    <a:lnTo>
                      <a:pt x="1652" y="2682"/>
                    </a:lnTo>
                    <a:lnTo>
                      <a:pt x="1575" y="2649"/>
                    </a:lnTo>
                    <a:lnTo>
                      <a:pt x="1521" y="2574"/>
                    </a:lnTo>
                    <a:lnTo>
                      <a:pt x="1484" y="2560"/>
                    </a:lnTo>
                    <a:lnTo>
                      <a:pt x="1443" y="2468"/>
                    </a:lnTo>
                    <a:lnTo>
                      <a:pt x="1462" y="2389"/>
                    </a:lnTo>
                    <a:lnTo>
                      <a:pt x="1413" y="2402"/>
                    </a:lnTo>
                    <a:lnTo>
                      <a:pt x="1355" y="2333"/>
                    </a:lnTo>
                    <a:lnTo>
                      <a:pt x="1318" y="2316"/>
                    </a:lnTo>
                    <a:lnTo>
                      <a:pt x="1332" y="2299"/>
                    </a:lnTo>
                    <a:lnTo>
                      <a:pt x="1482" y="2305"/>
                    </a:lnTo>
                    <a:lnTo>
                      <a:pt x="1559" y="2361"/>
                    </a:lnTo>
                    <a:lnTo>
                      <a:pt x="1597" y="2513"/>
                    </a:lnTo>
                    <a:lnTo>
                      <a:pt x="1661" y="2526"/>
                    </a:lnTo>
                    <a:lnTo>
                      <a:pt x="1677" y="2566"/>
                    </a:lnTo>
                    <a:lnTo>
                      <a:pt x="1778" y="2601"/>
                    </a:lnTo>
                    <a:lnTo>
                      <a:pt x="1791" y="2578"/>
                    </a:lnTo>
                    <a:lnTo>
                      <a:pt x="1884" y="2650"/>
                    </a:lnTo>
                    <a:lnTo>
                      <a:pt x="1928" y="2590"/>
                    </a:lnTo>
                    <a:lnTo>
                      <a:pt x="1978" y="2579"/>
                    </a:lnTo>
                    <a:lnTo>
                      <a:pt x="1991" y="2619"/>
                    </a:lnTo>
                    <a:lnTo>
                      <a:pt x="2052" y="2635"/>
                    </a:lnTo>
                    <a:lnTo>
                      <a:pt x="2023" y="2708"/>
                    </a:lnTo>
                    <a:lnTo>
                      <a:pt x="2100" y="2777"/>
                    </a:lnTo>
                    <a:lnTo>
                      <a:pt x="2155" y="2694"/>
                    </a:lnTo>
                    <a:lnTo>
                      <a:pt x="2247" y="2780"/>
                    </a:lnTo>
                    <a:lnTo>
                      <a:pt x="2326" y="2775"/>
                    </a:lnTo>
                    <a:lnTo>
                      <a:pt x="2357" y="2854"/>
                    </a:lnTo>
                    <a:lnTo>
                      <a:pt x="2387" y="2824"/>
                    </a:lnTo>
                    <a:lnTo>
                      <a:pt x="2497" y="2890"/>
                    </a:lnTo>
                    <a:lnTo>
                      <a:pt x="2536" y="2870"/>
                    </a:lnTo>
                    <a:lnTo>
                      <a:pt x="2668" y="2928"/>
                    </a:lnTo>
                    <a:lnTo>
                      <a:pt x="2864" y="2943"/>
                    </a:lnTo>
                    <a:lnTo>
                      <a:pt x="3089" y="3057"/>
                    </a:lnTo>
                    <a:lnTo>
                      <a:pt x="3369" y="3088"/>
                    </a:lnTo>
                    <a:lnTo>
                      <a:pt x="3588" y="3006"/>
                    </a:lnTo>
                    <a:lnTo>
                      <a:pt x="3813" y="2898"/>
                    </a:lnTo>
                    <a:lnTo>
                      <a:pt x="4007" y="2605"/>
                    </a:lnTo>
                    <a:lnTo>
                      <a:pt x="4139" y="2341"/>
                    </a:lnTo>
                    <a:lnTo>
                      <a:pt x="4127" y="2242"/>
                    </a:lnTo>
                    <a:lnTo>
                      <a:pt x="4071" y="2275"/>
                    </a:lnTo>
                    <a:lnTo>
                      <a:pt x="4054" y="2226"/>
                    </a:lnTo>
                    <a:lnTo>
                      <a:pt x="4066" y="2066"/>
                    </a:lnTo>
                    <a:lnTo>
                      <a:pt x="4018" y="2010"/>
                    </a:lnTo>
                    <a:lnTo>
                      <a:pt x="4047" y="1871"/>
                    </a:lnTo>
                    <a:lnTo>
                      <a:pt x="3967" y="1842"/>
                    </a:lnTo>
                    <a:lnTo>
                      <a:pt x="3900" y="1786"/>
                    </a:lnTo>
                    <a:lnTo>
                      <a:pt x="3863" y="1829"/>
                    </a:lnTo>
                    <a:lnTo>
                      <a:pt x="3827" y="1783"/>
                    </a:lnTo>
                    <a:lnTo>
                      <a:pt x="3837" y="1726"/>
                    </a:lnTo>
                    <a:lnTo>
                      <a:pt x="3799" y="1697"/>
                    </a:lnTo>
                    <a:lnTo>
                      <a:pt x="3789" y="1660"/>
                    </a:lnTo>
                    <a:lnTo>
                      <a:pt x="3644" y="1515"/>
                    </a:lnTo>
                    <a:lnTo>
                      <a:pt x="3655" y="1592"/>
                    </a:lnTo>
                    <a:lnTo>
                      <a:pt x="3602" y="1546"/>
                    </a:lnTo>
                    <a:lnTo>
                      <a:pt x="3438" y="1481"/>
                    </a:lnTo>
                    <a:lnTo>
                      <a:pt x="3397" y="1422"/>
                    </a:lnTo>
                    <a:lnTo>
                      <a:pt x="3397" y="1385"/>
                    </a:lnTo>
                    <a:lnTo>
                      <a:pt x="3306" y="1306"/>
                    </a:lnTo>
                    <a:lnTo>
                      <a:pt x="3306" y="1356"/>
                    </a:lnTo>
                    <a:lnTo>
                      <a:pt x="3353" y="1405"/>
                    </a:lnTo>
                    <a:lnTo>
                      <a:pt x="3333" y="1419"/>
                    </a:lnTo>
                    <a:lnTo>
                      <a:pt x="3290" y="1373"/>
                    </a:lnTo>
                    <a:lnTo>
                      <a:pt x="3246" y="1357"/>
                    </a:lnTo>
                    <a:lnTo>
                      <a:pt x="3223" y="1290"/>
                    </a:lnTo>
                    <a:lnTo>
                      <a:pt x="3003" y="1059"/>
                    </a:lnTo>
                    <a:lnTo>
                      <a:pt x="2913" y="995"/>
                    </a:lnTo>
                    <a:lnTo>
                      <a:pt x="2893" y="948"/>
                    </a:lnTo>
                    <a:lnTo>
                      <a:pt x="2813" y="919"/>
                    </a:lnTo>
                    <a:lnTo>
                      <a:pt x="2761" y="853"/>
                    </a:lnTo>
                    <a:lnTo>
                      <a:pt x="2698" y="827"/>
                    </a:lnTo>
                    <a:lnTo>
                      <a:pt x="2638" y="764"/>
                    </a:lnTo>
                    <a:lnTo>
                      <a:pt x="2574" y="725"/>
                    </a:lnTo>
                    <a:lnTo>
                      <a:pt x="2487" y="730"/>
                    </a:lnTo>
                    <a:lnTo>
                      <a:pt x="2464" y="666"/>
                    </a:lnTo>
                    <a:lnTo>
                      <a:pt x="2444" y="693"/>
                    </a:lnTo>
                    <a:lnTo>
                      <a:pt x="2384" y="647"/>
                    </a:lnTo>
                    <a:lnTo>
                      <a:pt x="2267" y="612"/>
                    </a:lnTo>
                    <a:lnTo>
                      <a:pt x="2253" y="668"/>
                    </a:lnTo>
                    <a:lnTo>
                      <a:pt x="2221" y="698"/>
                    </a:lnTo>
                    <a:lnTo>
                      <a:pt x="2190" y="636"/>
                    </a:lnTo>
                    <a:lnTo>
                      <a:pt x="2053" y="610"/>
                    </a:lnTo>
                    <a:lnTo>
                      <a:pt x="1889" y="569"/>
                    </a:lnTo>
                    <a:lnTo>
                      <a:pt x="1853" y="596"/>
                    </a:lnTo>
                    <a:lnTo>
                      <a:pt x="1796" y="603"/>
                    </a:lnTo>
                    <a:lnTo>
                      <a:pt x="1767" y="750"/>
                    </a:lnTo>
                    <a:lnTo>
                      <a:pt x="1652" y="793"/>
                    </a:lnTo>
                    <a:lnTo>
                      <a:pt x="1620" y="1003"/>
                    </a:lnTo>
                    <a:lnTo>
                      <a:pt x="1547" y="1043"/>
                    </a:lnTo>
                    <a:lnTo>
                      <a:pt x="1520" y="990"/>
                    </a:lnTo>
                    <a:lnTo>
                      <a:pt x="1599" y="917"/>
                    </a:lnTo>
                    <a:lnTo>
                      <a:pt x="1601" y="778"/>
                    </a:lnTo>
                    <a:lnTo>
                      <a:pt x="1640" y="737"/>
                    </a:lnTo>
                    <a:lnTo>
                      <a:pt x="1707" y="713"/>
                    </a:lnTo>
                    <a:lnTo>
                      <a:pt x="1736" y="630"/>
                    </a:lnTo>
                    <a:lnTo>
                      <a:pt x="1669" y="558"/>
                    </a:lnTo>
                    <a:lnTo>
                      <a:pt x="1662" y="471"/>
                    </a:lnTo>
                    <a:lnTo>
                      <a:pt x="1573" y="558"/>
                    </a:lnTo>
                    <a:lnTo>
                      <a:pt x="1559" y="529"/>
                    </a:lnTo>
                    <a:lnTo>
                      <a:pt x="1612" y="432"/>
                    </a:lnTo>
                    <a:lnTo>
                      <a:pt x="1461" y="420"/>
                    </a:lnTo>
                    <a:lnTo>
                      <a:pt x="1385" y="470"/>
                    </a:lnTo>
                    <a:lnTo>
                      <a:pt x="1355" y="434"/>
                    </a:lnTo>
                    <a:lnTo>
                      <a:pt x="1421" y="374"/>
                    </a:lnTo>
                    <a:lnTo>
                      <a:pt x="1378" y="361"/>
                    </a:lnTo>
                    <a:lnTo>
                      <a:pt x="1354" y="329"/>
                    </a:lnTo>
                    <a:lnTo>
                      <a:pt x="1297" y="375"/>
                    </a:lnTo>
                    <a:lnTo>
                      <a:pt x="1277" y="305"/>
                    </a:lnTo>
                    <a:lnTo>
                      <a:pt x="1333" y="232"/>
                    </a:lnTo>
                    <a:lnTo>
                      <a:pt x="1424" y="311"/>
                    </a:lnTo>
                    <a:lnTo>
                      <a:pt x="1544" y="330"/>
                    </a:lnTo>
                    <a:lnTo>
                      <a:pt x="1626" y="196"/>
                    </a:lnTo>
                    <a:lnTo>
                      <a:pt x="1579" y="197"/>
                    </a:lnTo>
                    <a:lnTo>
                      <a:pt x="1552" y="154"/>
                    </a:lnTo>
                    <a:lnTo>
                      <a:pt x="1502" y="154"/>
                    </a:lnTo>
                    <a:lnTo>
                      <a:pt x="1428" y="59"/>
                    </a:lnTo>
                    <a:lnTo>
                      <a:pt x="1287" y="0"/>
                    </a:lnTo>
                    <a:lnTo>
                      <a:pt x="1282" y="40"/>
                    </a:lnTo>
                    <a:lnTo>
                      <a:pt x="1305" y="90"/>
                    </a:lnTo>
                    <a:lnTo>
                      <a:pt x="1273" y="153"/>
                    </a:lnTo>
                    <a:lnTo>
                      <a:pt x="1223" y="134"/>
                    </a:lnTo>
                    <a:lnTo>
                      <a:pt x="1203" y="226"/>
                    </a:lnTo>
                    <a:lnTo>
                      <a:pt x="1240" y="259"/>
                    </a:lnTo>
                    <a:lnTo>
                      <a:pt x="1174" y="266"/>
                    </a:lnTo>
                    <a:lnTo>
                      <a:pt x="1094" y="344"/>
                    </a:lnTo>
                    <a:lnTo>
                      <a:pt x="1081" y="327"/>
                    </a:lnTo>
                    <a:lnTo>
                      <a:pt x="1133" y="271"/>
                    </a:lnTo>
                    <a:lnTo>
                      <a:pt x="1113" y="214"/>
                    </a:lnTo>
                    <a:lnTo>
                      <a:pt x="1013" y="192"/>
                    </a:lnTo>
                    <a:lnTo>
                      <a:pt x="936" y="199"/>
                    </a:lnTo>
                    <a:lnTo>
                      <a:pt x="942" y="389"/>
                    </a:lnTo>
                    <a:lnTo>
                      <a:pt x="902" y="432"/>
                    </a:lnTo>
                    <a:lnTo>
                      <a:pt x="758" y="363"/>
                    </a:lnTo>
                    <a:lnTo>
                      <a:pt x="679" y="490"/>
                    </a:lnTo>
                    <a:lnTo>
                      <a:pt x="499" y="561"/>
                    </a:lnTo>
                    <a:lnTo>
                      <a:pt x="503" y="598"/>
                    </a:lnTo>
                    <a:lnTo>
                      <a:pt x="465" y="717"/>
                    </a:lnTo>
                    <a:lnTo>
                      <a:pt x="381" y="782"/>
                    </a:lnTo>
                    <a:lnTo>
                      <a:pt x="276" y="882"/>
                    </a:lnTo>
                    <a:lnTo>
                      <a:pt x="233" y="906"/>
                    </a:lnTo>
                    <a:lnTo>
                      <a:pt x="165" y="940"/>
                    </a:lnTo>
                    <a:lnTo>
                      <a:pt x="164" y="942"/>
                    </a:lnTo>
                    <a:lnTo>
                      <a:pt x="161" y="942"/>
                    </a:lnTo>
                    <a:lnTo>
                      <a:pt x="126" y="960"/>
                    </a:lnTo>
                    <a:lnTo>
                      <a:pt x="204" y="1009"/>
                    </a:lnTo>
                    <a:lnTo>
                      <a:pt x="128" y="1202"/>
                    </a:lnTo>
                    <a:lnTo>
                      <a:pt x="308" y="1436"/>
                    </a:lnTo>
                    <a:lnTo>
                      <a:pt x="421" y="1515"/>
                    </a:lnTo>
                    <a:lnTo>
                      <a:pt x="486" y="1604"/>
                    </a:lnTo>
                    <a:lnTo>
                      <a:pt x="520" y="1680"/>
                    </a:lnTo>
                    <a:lnTo>
                      <a:pt x="588" y="1803"/>
                    </a:lnTo>
                    <a:lnTo>
                      <a:pt x="718" y="1867"/>
                    </a:lnTo>
                    <a:lnTo>
                      <a:pt x="387" y="2461"/>
                    </a:lnTo>
                    <a:lnTo>
                      <a:pt x="408" y="2637"/>
                    </a:lnTo>
                    <a:lnTo>
                      <a:pt x="650" y="3136"/>
                    </a:lnTo>
                    <a:lnTo>
                      <a:pt x="658" y="3249"/>
                    </a:lnTo>
                    <a:lnTo>
                      <a:pt x="731" y="3351"/>
                    </a:lnTo>
                    <a:lnTo>
                      <a:pt x="722" y="3397"/>
                    </a:lnTo>
                    <a:lnTo>
                      <a:pt x="619" y="3415"/>
                    </a:lnTo>
                    <a:lnTo>
                      <a:pt x="613" y="3472"/>
                    </a:lnTo>
                    <a:lnTo>
                      <a:pt x="640" y="3567"/>
                    </a:lnTo>
                    <a:lnTo>
                      <a:pt x="588" y="3681"/>
                    </a:lnTo>
                    <a:lnTo>
                      <a:pt x="647" y="3839"/>
                    </a:lnTo>
                    <a:lnTo>
                      <a:pt x="564" y="3990"/>
                    </a:lnTo>
                    <a:lnTo>
                      <a:pt x="625" y="4082"/>
                    </a:lnTo>
                    <a:lnTo>
                      <a:pt x="715" y="4078"/>
                    </a:lnTo>
                    <a:lnTo>
                      <a:pt x="722" y="4145"/>
                    </a:lnTo>
                    <a:lnTo>
                      <a:pt x="696" y="4178"/>
                    </a:lnTo>
                    <a:lnTo>
                      <a:pt x="704" y="4343"/>
                    </a:lnTo>
                    <a:lnTo>
                      <a:pt x="795" y="4419"/>
                    </a:lnTo>
                    <a:lnTo>
                      <a:pt x="838" y="4419"/>
                    </a:lnTo>
                    <a:lnTo>
                      <a:pt x="827" y="4667"/>
                    </a:lnTo>
                    <a:lnTo>
                      <a:pt x="684" y="4812"/>
                    </a:lnTo>
                    <a:lnTo>
                      <a:pt x="876" y="4996"/>
                    </a:lnTo>
                    <a:lnTo>
                      <a:pt x="1044" y="5060"/>
                    </a:lnTo>
                    <a:lnTo>
                      <a:pt x="1078" y="5163"/>
                    </a:lnTo>
                    <a:lnTo>
                      <a:pt x="1152" y="5232"/>
                    </a:lnTo>
                    <a:lnTo>
                      <a:pt x="1147" y="5371"/>
                    </a:lnTo>
                    <a:lnTo>
                      <a:pt x="1042" y="5595"/>
                    </a:lnTo>
                    <a:lnTo>
                      <a:pt x="798" y="5889"/>
                    </a:lnTo>
                    <a:lnTo>
                      <a:pt x="527" y="6121"/>
                    </a:lnTo>
                    <a:lnTo>
                      <a:pt x="488" y="6290"/>
                    </a:lnTo>
                    <a:lnTo>
                      <a:pt x="118" y="6586"/>
                    </a:lnTo>
                    <a:lnTo>
                      <a:pt x="30" y="6788"/>
                    </a:lnTo>
                    <a:lnTo>
                      <a:pt x="69" y="6785"/>
                    </a:lnTo>
                    <a:lnTo>
                      <a:pt x="124" y="6827"/>
                    </a:lnTo>
                    <a:lnTo>
                      <a:pt x="193" y="6807"/>
                    </a:lnTo>
                    <a:lnTo>
                      <a:pt x="226" y="6764"/>
                    </a:lnTo>
                    <a:lnTo>
                      <a:pt x="292" y="6751"/>
                    </a:lnTo>
                    <a:lnTo>
                      <a:pt x="346" y="6687"/>
                    </a:lnTo>
                    <a:lnTo>
                      <a:pt x="359" y="6696"/>
                    </a:lnTo>
                    <a:lnTo>
                      <a:pt x="326" y="6759"/>
                    </a:lnTo>
                    <a:lnTo>
                      <a:pt x="364" y="6862"/>
                    </a:lnTo>
                    <a:lnTo>
                      <a:pt x="343" y="6875"/>
                    </a:lnTo>
                    <a:lnTo>
                      <a:pt x="277" y="6823"/>
                    </a:lnTo>
                    <a:lnTo>
                      <a:pt x="257" y="6850"/>
                    </a:lnTo>
                    <a:lnTo>
                      <a:pt x="290" y="6856"/>
                    </a:lnTo>
                    <a:lnTo>
                      <a:pt x="271" y="6896"/>
                    </a:lnTo>
                    <a:lnTo>
                      <a:pt x="315" y="6939"/>
                    </a:lnTo>
                    <a:lnTo>
                      <a:pt x="358" y="6929"/>
                    </a:lnTo>
                    <a:lnTo>
                      <a:pt x="468" y="7050"/>
                    </a:lnTo>
                    <a:lnTo>
                      <a:pt x="495" y="7050"/>
                    </a:lnTo>
                    <a:lnTo>
                      <a:pt x="579" y="7020"/>
                    </a:lnTo>
                    <a:lnTo>
                      <a:pt x="722" y="7051"/>
                    </a:lnTo>
                    <a:lnTo>
                      <a:pt x="749" y="7085"/>
                    </a:lnTo>
                    <a:lnTo>
                      <a:pt x="712" y="7105"/>
                    </a:lnTo>
                    <a:lnTo>
                      <a:pt x="833" y="7127"/>
                    </a:lnTo>
                    <a:lnTo>
                      <a:pt x="829" y="7137"/>
                    </a:lnTo>
                    <a:lnTo>
                      <a:pt x="803" y="7154"/>
                    </a:lnTo>
                    <a:lnTo>
                      <a:pt x="813" y="7171"/>
                    </a:lnTo>
                    <a:lnTo>
                      <a:pt x="814" y="7181"/>
                    </a:lnTo>
                    <a:lnTo>
                      <a:pt x="774" y="7187"/>
                    </a:lnTo>
                    <a:lnTo>
                      <a:pt x="633" y="7175"/>
                    </a:lnTo>
                    <a:lnTo>
                      <a:pt x="503" y="7173"/>
                    </a:lnTo>
                    <a:lnTo>
                      <a:pt x="463" y="7150"/>
                    </a:lnTo>
                    <a:lnTo>
                      <a:pt x="365" y="7284"/>
                    </a:lnTo>
                    <a:lnTo>
                      <a:pt x="308" y="7257"/>
                    </a:lnTo>
                    <a:lnTo>
                      <a:pt x="261" y="7284"/>
                    </a:lnTo>
                    <a:lnTo>
                      <a:pt x="224" y="7341"/>
                    </a:lnTo>
                    <a:lnTo>
                      <a:pt x="161" y="7279"/>
                    </a:lnTo>
                    <a:lnTo>
                      <a:pt x="124" y="7302"/>
                    </a:lnTo>
                    <a:lnTo>
                      <a:pt x="165" y="7396"/>
                    </a:lnTo>
                    <a:lnTo>
                      <a:pt x="135" y="7432"/>
                    </a:lnTo>
                    <a:lnTo>
                      <a:pt x="99" y="7483"/>
                    </a:lnTo>
                    <a:lnTo>
                      <a:pt x="136" y="7529"/>
                    </a:lnTo>
                    <a:lnTo>
                      <a:pt x="134" y="7549"/>
                    </a:lnTo>
                    <a:lnTo>
                      <a:pt x="161" y="7565"/>
                    </a:lnTo>
                    <a:lnTo>
                      <a:pt x="184" y="7584"/>
                    </a:lnTo>
                    <a:lnTo>
                      <a:pt x="163" y="7591"/>
                    </a:lnTo>
                    <a:lnTo>
                      <a:pt x="180" y="7611"/>
                    </a:lnTo>
                    <a:lnTo>
                      <a:pt x="141" y="7664"/>
                    </a:lnTo>
                    <a:lnTo>
                      <a:pt x="156" y="7620"/>
                    </a:lnTo>
                    <a:lnTo>
                      <a:pt x="147" y="7608"/>
                    </a:lnTo>
                    <a:lnTo>
                      <a:pt x="128" y="7610"/>
                    </a:lnTo>
                    <a:lnTo>
                      <a:pt x="123" y="7679"/>
                    </a:lnTo>
                    <a:lnTo>
                      <a:pt x="82" y="7745"/>
                    </a:lnTo>
                    <a:lnTo>
                      <a:pt x="84" y="7757"/>
                    </a:lnTo>
                    <a:lnTo>
                      <a:pt x="68" y="7832"/>
                    </a:lnTo>
                    <a:lnTo>
                      <a:pt x="79" y="7926"/>
                    </a:lnTo>
                    <a:lnTo>
                      <a:pt x="81" y="8015"/>
                    </a:lnTo>
                    <a:lnTo>
                      <a:pt x="26" y="8051"/>
                    </a:lnTo>
                    <a:lnTo>
                      <a:pt x="11" y="8086"/>
                    </a:lnTo>
                    <a:lnTo>
                      <a:pt x="0" y="8126"/>
                    </a:lnTo>
                    <a:lnTo>
                      <a:pt x="33" y="8187"/>
                    </a:lnTo>
                    <a:lnTo>
                      <a:pt x="86" y="8186"/>
                    </a:lnTo>
                    <a:lnTo>
                      <a:pt x="136" y="8163"/>
                    </a:lnTo>
                    <a:lnTo>
                      <a:pt x="170" y="8187"/>
                    </a:lnTo>
                    <a:lnTo>
                      <a:pt x="191" y="8270"/>
                    </a:lnTo>
                    <a:lnTo>
                      <a:pt x="192" y="8324"/>
                    </a:lnTo>
                    <a:lnTo>
                      <a:pt x="165" y="8356"/>
                    </a:lnTo>
                    <a:lnTo>
                      <a:pt x="112" y="8348"/>
                    </a:lnTo>
                    <a:lnTo>
                      <a:pt x="99" y="8288"/>
                    </a:lnTo>
                    <a:lnTo>
                      <a:pt x="58" y="8241"/>
                    </a:lnTo>
                    <a:lnTo>
                      <a:pt x="39" y="8240"/>
                    </a:lnTo>
                    <a:lnTo>
                      <a:pt x="97" y="8311"/>
                    </a:lnTo>
                    <a:lnTo>
                      <a:pt x="79" y="8383"/>
                    </a:lnTo>
                    <a:lnTo>
                      <a:pt x="116" y="8426"/>
                    </a:lnTo>
                    <a:lnTo>
                      <a:pt x="228" y="8447"/>
                    </a:lnTo>
                    <a:lnTo>
                      <a:pt x="220" y="8647"/>
                    </a:lnTo>
                    <a:lnTo>
                      <a:pt x="278" y="8690"/>
                    </a:lnTo>
                    <a:lnTo>
                      <a:pt x="271" y="8872"/>
                    </a:lnTo>
                    <a:lnTo>
                      <a:pt x="182" y="8900"/>
                    </a:lnTo>
                    <a:lnTo>
                      <a:pt x="143" y="8940"/>
                    </a:lnTo>
                    <a:lnTo>
                      <a:pt x="171" y="9090"/>
                    </a:lnTo>
                    <a:lnTo>
                      <a:pt x="234" y="9196"/>
                    </a:lnTo>
                    <a:lnTo>
                      <a:pt x="213" y="9320"/>
                    </a:lnTo>
                    <a:lnTo>
                      <a:pt x="263" y="9352"/>
                    </a:lnTo>
                    <a:lnTo>
                      <a:pt x="343" y="9332"/>
                    </a:lnTo>
                    <a:lnTo>
                      <a:pt x="394" y="9378"/>
                    </a:lnTo>
                    <a:lnTo>
                      <a:pt x="493" y="9377"/>
                    </a:lnTo>
                    <a:lnTo>
                      <a:pt x="510" y="9350"/>
                    </a:lnTo>
                    <a:lnTo>
                      <a:pt x="600" y="9375"/>
                    </a:lnTo>
                    <a:lnTo>
                      <a:pt x="651" y="9501"/>
                    </a:lnTo>
                    <a:lnTo>
                      <a:pt x="738" y="9507"/>
                    </a:lnTo>
                    <a:lnTo>
                      <a:pt x="784" y="9460"/>
                    </a:lnTo>
                    <a:lnTo>
                      <a:pt x="951" y="9462"/>
                    </a:lnTo>
                    <a:lnTo>
                      <a:pt x="1058" y="9541"/>
                    </a:lnTo>
                    <a:lnTo>
                      <a:pt x="1047" y="9731"/>
                    </a:lnTo>
                    <a:lnTo>
                      <a:pt x="1087" y="9793"/>
                    </a:lnTo>
                    <a:lnTo>
                      <a:pt x="1044" y="9916"/>
                    </a:lnTo>
                    <a:lnTo>
                      <a:pt x="1184" y="10220"/>
                    </a:lnTo>
                    <a:lnTo>
                      <a:pt x="1185" y="10257"/>
                    </a:lnTo>
                    <a:lnTo>
                      <a:pt x="1332" y="10388"/>
                    </a:lnTo>
                    <a:lnTo>
                      <a:pt x="1363" y="10494"/>
                    </a:lnTo>
                    <a:lnTo>
                      <a:pt x="1357" y="10534"/>
                    </a:lnTo>
                    <a:lnTo>
                      <a:pt x="1417" y="10517"/>
                    </a:lnTo>
                    <a:lnTo>
                      <a:pt x="1500" y="10530"/>
                    </a:lnTo>
                    <a:lnTo>
                      <a:pt x="1521" y="10585"/>
                    </a:lnTo>
                    <a:lnTo>
                      <a:pt x="1601" y="10631"/>
                    </a:lnTo>
                    <a:lnTo>
                      <a:pt x="1589" y="10748"/>
                    </a:lnTo>
                    <a:lnTo>
                      <a:pt x="1417" y="10888"/>
                    </a:lnTo>
                    <a:lnTo>
                      <a:pt x="1261" y="10867"/>
                    </a:lnTo>
                    <a:lnTo>
                      <a:pt x="1214" y="10950"/>
                    </a:lnTo>
                    <a:lnTo>
                      <a:pt x="1292" y="11079"/>
                    </a:lnTo>
                    <a:lnTo>
                      <a:pt x="1246" y="11176"/>
                    </a:lnTo>
                    <a:lnTo>
                      <a:pt x="1283" y="11188"/>
                    </a:lnTo>
                    <a:lnTo>
                      <a:pt x="1274" y="11238"/>
                    </a:lnTo>
                    <a:lnTo>
                      <a:pt x="1331" y="11337"/>
                    </a:lnTo>
                    <a:lnTo>
                      <a:pt x="1428" y="11370"/>
                    </a:lnTo>
                    <a:lnTo>
                      <a:pt x="1484" y="11320"/>
                    </a:lnTo>
                    <a:lnTo>
                      <a:pt x="1487" y="11290"/>
                    </a:lnTo>
                    <a:lnTo>
                      <a:pt x="1520" y="11290"/>
                    </a:lnTo>
                    <a:lnTo>
                      <a:pt x="1560" y="11266"/>
                    </a:lnTo>
                    <a:lnTo>
                      <a:pt x="1637" y="11305"/>
                    </a:lnTo>
                    <a:lnTo>
                      <a:pt x="1840" y="11263"/>
                    </a:lnTo>
                    <a:lnTo>
                      <a:pt x="1940" y="11278"/>
                    </a:lnTo>
                    <a:lnTo>
                      <a:pt x="2085" y="11460"/>
                    </a:lnTo>
                    <a:lnTo>
                      <a:pt x="2026" y="11520"/>
                    </a:lnTo>
                    <a:lnTo>
                      <a:pt x="2069" y="11586"/>
                    </a:lnTo>
                    <a:lnTo>
                      <a:pt x="2074" y="11722"/>
                    </a:lnTo>
                    <a:lnTo>
                      <a:pt x="2321" y="11756"/>
                    </a:lnTo>
                    <a:lnTo>
                      <a:pt x="2349" y="11852"/>
                    </a:lnTo>
                    <a:lnTo>
                      <a:pt x="2427" y="12025"/>
                    </a:lnTo>
                    <a:lnTo>
                      <a:pt x="2454" y="12057"/>
                    </a:lnTo>
                    <a:lnTo>
                      <a:pt x="2465" y="12134"/>
                    </a:lnTo>
                    <a:lnTo>
                      <a:pt x="2445" y="12181"/>
                    </a:lnTo>
                    <a:lnTo>
                      <a:pt x="2525" y="12230"/>
                    </a:lnTo>
                    <a:lnTo>
                      <a:pt x="2638" y="12135"/>
                    </a:lnTo>
                    <a:lnTo>
                      <a:pt x="2816" y="12237"/>
                    </a:lnTo>
                    <a:lnTo>
                      <a:pt x="2945" y="12225"/>
                    </a:lnTo>
                    <a:lnTo>
                      <a:pt x="3011" y="12162"/>
                    </a:lnTo>
                    <a:lnTo>
                      <a:pt x="3112" y="12258"/>
                    </a:lnTo>
                    <a:lnTo>
                      <a:pt x="3132" y="12320"/>
                    </a:lnTo>
                    <a:lnTo>
                      <a:pt x="3194" y="12376"/>
                    </a:lnTo>
                    <a:lnTo>
                      <a:pt x="3286" y="12329"/>
                    </a:lnTo>
                    <a:lnTo>
                      <a:pt x="3387" y="12391"/>
                    </a:lnTo>
                    <a:lnTo>
                      <a:pt x="3431" y="12461"/>
                    </a:lnTo>
                    <a:lnTo>
                      <a:pt x="3564" y="12449"/>
                    </a:lnTo>
                    <a:lnTo>
                      <a:pt x="3595" y="12502"/>
                    </a:lnTo>
                    <a:lnTo>
                      <a:pt x="3709" y="12604"/>
                    </a:lnTo>
                    <a:lnTo>
                      <a:pt x="3812" y="12570"/>
                    </a:lnTo>
                    <a:lnTo>
                      <a:pt x="3869" y="12595"/>
                    </a:lnTo>
                    <a:lnTo>
                      <a:pt x="3822" y="12649"/>
                    </a:lnTo>
                    <a:lnTo>
                      <a:pt x="3857" y="12719"/>
                    </a:lnTo>
                    <a:lnTo>
                      <a:pt x="3738" y="12819"/>
                    </a:lnTo>
                    <a:lnTo>
                      <a:pt x="3714" y="12826"/>
                    </a:lnTo>
                    <a:lnTo>
                      <a:pt x="3754" y="12882"/>
                    </a:lnTo>
                    <a:lnTo>
                      <a:pt x="3841" y="12865"/>
                    </a:lnTo>
                    <a:lnTo>
                      <a:pt x="3834" y="12908"/>
                    </a:lnTo>
                    <a:lnTo>
                      <a:pt x="3762" y="12965"/>
                    </a:lnTo>
                    <a:lnTo>
                      <a:pt x="3812" y="13044"/>
                    </a:lnTo>
                    <a:lnTo>
                      <a:pt x="3818" y="13180"/>
                    </a:lnTo>
                    <a:lnTo>
                      <a:pt x="3738" y="13240"/>
                    </a:lnTo>
                    <a:lnTo>
                      <a:pt x="3699" y="13331"/>
                    </a:lnTo>
                    <a:lnTo>
                      <a:pt x="3452" y="13363"/>
                    </a:lnTo>
                    <a:lnTo>
                      <a:pt x="3307" y="13523"/>
                    </a:lnTo>
                    <a:lnTo>
                      <a:pt x="3285" y="13656"/>
                    </a:lnTo>
                    <a:lnTo>
                      <a:pt x="3352" y="13646"/>
                    </a:lnTo>
                    <a:lnTo>
                      <a:pt x="3438" y="13638"/>
                    </a:lnTo>
                    <a:lnTo>
                      <a:pt x="3481" y="13608"/>
                    </a:lnTo>
                    <a:lnTo>
                      <a:pt x="3555" y="13595"/>
                    </a:lnTo>
                    <a:lnTo>
                      <a:pt x="3568" y="13617"/>
                    </a:lnTo>
                    <a:lnTo>
                      <a:pt x="3561" y="13647"/>
                    </a:lnTo>
                    <a:lnTo>
                      <a:pt x="3598" y="13667"/>
                    </a:lnTo>
                    <a:lnTo>
                      <a:pt x="3598" y="13694"/>
                    </a:lnTo>
                    <a:lnTo>
                      <a:pt x="3459" y="13724"/>
                    </a:lnTo>
                    <a:lnTo>
                      <a:pt x="3426" y="13738"/>
                    </a:lnTo>
                    <a:lnTo>
                      <a:pt x="3387" y="13772"/>
                    </a:lnTo>
                    <a:lnTo>
                      <a:pt x="3313" y="13769"/>
                    </a:lnTo>
                    <a:lnTo>
                      <a:pt x="3296" y="13782"/>
                    </a:lnTo>
                    <a:lnTo>
                      <a:pt x="3286" y="13809"/>
                    </a:lnTo>
                    <a:lnTo>
                      <a:pt x="3306" y="13839"/>
                    </a:lnTo>
                    <a:lnTo>
                      <a:pt x="3326" y="13812"/>
                    </a:lnTo>
                    <a:lnTo>
                      <a:pt x="3366" y="13839"/>
                    </a:lnTo>
                    <a:lnTo>
                      <a:pt x="3366" y="13871"/>
                    </a:lnTo>
                    <a:lnTo>
                      <a:pt x="3301" y="13872"/>
                    </a:lnTo>
                    <a:lnTo>
                      <a:pt x="3277" y="13849"/>
                    </a:lnTo>
                    <a:lnTo>
                      <a:pt x="3247" y="13842"/>
                    </a:lnTo>
                    <a:lnTo>
                      <a:pt x="3237" y="13862"/>
                    </a:lnTo>
                    <a:lnTo>
                      <a:pt x="3184" y="13883"/>
                    </a:lnTo>
                    <a:lnTo>
                      <a:pt x="3127" y="13850"/>
                    </a:lnTo>
                    <a:lnTo>
                      <a:pt x="3137" y="13910"/>
                    </a:lnTo>
                    <a:lnTo>
                      <a:pt x="3165" y="13966"/>
                    </a:lnTo>
                    <a:lnTo>
                      <a:pt x="3205" y="14009"/>
                    </a:lnTo>
                    <a:lnTo>
                      <a:pt x="3218" y="13992"/>
                    </a:lnTo>
                    <a:lnTo>
                      <a:pt x="3315" y="14067"/>
                    </a:lnTo>
                    <a:lnTo>
                      <a:pt x="3322" y="14084"/>
                    </a:lnTo>
                    <a:lnTo>
                      <a:pt x="3375" y="14121"/>
                    </a:lnTo>
                    <a:lnTo>
                      <a:pt x="3350" y="14144"/>
                    </a:lnTo>
                    <a:lnTo>
                      <a:pt x="3320" y="14137"/>
                    </a:lnTo>
                    <a:lnTo>
                      <a:pt x="3293" y="14101"/>
                    </a:lnTo>
                    <a:lnTo>
                      <a:pt x="3273" y="14102"/>
                    </a:lnTo>
                    <a:lnTo>
                      <a:pt x="3243" y="14132"/>
                    </a:lnTo>
                    <a:lnTo>
                      <a:pt x="3233" y="14145"/>
                    </a:lnTo>
                    <a:lnTo>
                      <a:pt x="3239" y="14171"/>
                    </a:lnTo>
                    <a:lnTo>
                      <a:pt x="3263" y="14194"/>
                    </a:lnTo>
                    <a:lnTo>
                      <a:pt x="3259" y="14164"/>
                    </a:lnTo>
                    <a:lnTo>
                      <a:pt x="3273" y="14181"/>
                    </a:lnTo>
                    <a:lnTo>
                      <a:pt x="3276" y="14197"/>
                    </a:lnTo>
                    <a:lnTo>
                      <a:pt x="3247" y="14224"/>
                    </a:lnTo>
                    <a:lnTo>
                      <a:pt x="3204" y="14195"/>
                    </a:lnTo>
                    <a:lnTo>
                      <a:pt x="3196" y="14158"/>
                    </a:lnTo>
                    <a:lnTo>
                      <a:pt x="3216" y="14128"/>
                    </a:lnTo>
                    <a:lnTo>
                      <a:pt x="3189" y="14125"/>
                    </a:lnTo>
                    <a:lnTo>
                      <a:pt x="3124" y="14229"/>
                    </a:lnTo>
                    <a:lnTo>
                      <a:pt x="3115" y="14292"/>
                    </a:lnTo>
                    <a:lnTo>
                      <a:pt x="3068" y="14312"/>
                    </a:lnTo>
                    <a:lnTo>
                      <a:pt x="3038" y="14352"/>
                    </a:lnTo>
                    <a:lnTo>
                      <a:pt x="3029" y="14416"/>
                    </a:lnTo>
                    <a:lnTo>
                      <a:pt x="3009" y="14439"/>
                    </a:lnTo>
                    <a:lnTo>
                      <a:pt x="2952" y="14433"/>
                    </a:lnTo>
                    <a:lnTo>
                      <a:pt x="2982" y="14466"/>
                    </a:lnTo>
                    <a:lnTo>
                      <a:pt x="2926" y="14459"/>
                    </a:lnTo>
                    <a:lnTo>
                      <a:pt x="2929" y="14433"/>
                    </a:lnTo>
                    <a:lnTo>
                      <a:pt x="2895" y="14407"/>
                    </a:lnTo>
                    <a:lnTo>
                      <a:pt x="2835" y="14394"/>
                    </a:lnTo>
                    <a:lnTo>
                      <a:pt x="2826" y="14447"/>
                    </a:lnTo>
                    <a:lnTo>
                      <a:pt x="2842" y="14430"/>
                    </a:lnTo>
                    <a:lnTo>
                      <a:pt x="2872" y="14434"/>
                    </a:lnTo>
                    <a:lnTo>
                      <a:pt x="2880" y="14467"/>
                    </a:lnTo>
                    <a:lnTo>
                      <a:pt x="2783" y="14490"/>
                    </a:lnTo>
                    <a:lnTo>
                      <a:pt x="2799" y="14531"/>
                    </a:lnTo>
                    <a:lnTo>
                      <a:pt x="2853" y="14533"/>
                    </a:lnTo>
                    <a:lnTo>
                      <a:pt x="2910" y="14550"/>
                    </a:lnTo>
                    <a:lnTo>
                      <a:pt x="2964" y="14665"/>
                    </a:lnTo>
                    <a:lnTo>
                      <a:pt x="3015" y="14755"/>
                    </a:lnTo>
                    <a:lnTo>
                      <a:pt x="3046" y="14760"/>
                    </a:lnTo>
                    <a:lnTo>
                      <a:pt x="3096" y="14770"/>
                    </a:lnTo>
                    <a:lnTo>
                      <a:pt x="3132" y="14779"/>
                    </a:lnTo>
                    <a:lnTo>
                      <a:pt x="3145" y="14753"/>
                    </a:lnTo>
                    <a:lnTo>
                      <a:pt x="3188" y="14779"/>
                    </a:lnTo>
                    <a:lnTo>
                      <a:pt x="3189" y="14809"/>
                    </a:lnTo>
                    <a:lnTo>
                      <a:pt x="3253" y="14845"/>
                    </a:lnTo>
                    <a:lnTo>
                      <a:pt x="3330" y="14860"/>
                    </a:lnTo>
                    <a:lnTo>
                      <a:pt x="3420" y="14896"/>
                    </a:lnTo>
                    <a:lnTo>
                      <a:pt x="3557" y="14989"/>
                    </a:lnTo>
                    <a:lnTo>
                      <a:pt x="3665" y="15130"/>
                    </a:lnTo>
                    <a:lnTo>
                      <a:pt x="3736" y="15187"/>
                    </a:lnTo>
                    <a:lnTo>
                      <a:pt x="3830" y="15146"/>
                    </a:lnTo>
                    <a:lnTo>
                      <a:pt x="3946" y="15189"/>
                    </a:lnTo>
                    <a:lnTo>
                      <a:pt x="4110" y="15206"/>
                    </a:lnTo>
                    <a:lnTo>
                      <a:pt x="4199" y="15245"/>
                    </a:lnTo>
                    <a:lnTo>
                      <a:pt x="4324" y="15253"/>
                    </a:lnTo>
                    <a:lnTo>
                      <a:pt x="4529" y="15331"/>
                    </a:lnTo>
                    <a:lnTo>
                      <a:pt x="4720" y="15360"/>
                    </a:lnTo>
                    <a:lnTo>
                      <a:pt x="4814" y="15399"/>
                    </a:lnTo>
                    <a:lnTo>
                      <a:pt x="4876" y="15478"/>
                    </a:lnTo>
                    <a:lnTo>
                      <a:pt x="4971" y="15512"/>
                    </a:lnTo>
                    <a:lnTo>
                      <a:pt x="4984" y="15556"/>
                    </a:lnTo>
                    <a:lnTo>
                      <a:pt x="5038" y="15565"/>
                    </a:lnTo>
                    <a:lnTo>
                      <a:pt x="5162" y="15528"/>
                    </a:lnTo>
                    <a:lnTo>
                      <a:pt x="5224" y="15492"/>
                    </a:lnTo>
                    <a:lnTo>
                      <a:pt x="5304" y="15562"/>
                    </a:lnTo>
                    <a:lnTo>
                      <a:pt x="5429" y="15583"/>
                    </a:lnTo>
                    <a:lnTo>
                      <a:pt x="5469" y="15645"/>
                    </a:lnTo>
                    <a:lnTo>
                      <a:pt x="5461" y="15689"/>
                    </a:lnTo>
                    <a:lnTo>
                      <a:pt x="5555" y="15758"/>
                    </a:lnTo>
                    <a:lnTo>
                      <a:pt x="5613" y="15776"/>
                    </a:lnTo>
                    <a:lnTo>
                      <a:pt x="5729" y="15780"/>
                    </a:lnTo>
                    <a:lnTo>
                      <a:pt x="5880" y="15862"/>
                    </a:lnTo>
                    <a:lnTo>
                      <a:pt x="6069" y="16068"/>
                    </a:lnTo>
                    <a:lnTo>
                      <a:pt x="6250" y="16045"/>
                    </a:lnTo>
                    <a:lnTo>
                      <a:pt x="6307" y="15902"/>
                    </a:lnTo>
                    <a:lnTo>
                      <a:pt x="6349" y="15822"/>
                    </a:lnTo>
                    <a:lnTo>
                      <a:pt x="6309" y="15785"/>
                    </a:lnTo>
                    <a:lnTo>
                      <a:pt x="6260" y="15747"/>
                    </a:lnTo>
                    <a:lnTo>
                      <a:pt x="6211" y="15590"/>
                    </a:lnTo>
                    <a:lnTo>
                      <a:pt x="6177" y="15517"/>
                    </a:lnTo>
                    <a:lnTo>
                      <a:pt x="6134" y="15462"/>
                    </a:lnTo>
                    <a:lnTo>
                      <a:pt x="6031" y="15360"/>
                    </a:lnTo>
                    <a:lnTo>
                      <a:pt x="6015" y="15306"/>
                    </a:lnTo>
                    <a:lnTo>
                      <a:pt x="6033" y="15260"/>
                    </a:lnTo>
                    <a:lnTo>
                      <a:pt x="6064" y="15225"/>
                    </a:lnTo>
                    <a:lnTo>
                      <a:pt x="6062" y="15185"/>
                    </a:lnTo>
                    <a:lnTo>
                      <a:pt x="6041" y="15214"/>
                    </a:lnTo>
                    <a:lnTo>
                      <a:pt x="6035" y="15173"/>
                    </a:lnTo>
                    <a:lnTo>
                      <a:pt x="6060" y="15124"/>
                    </a:lnTo>
                    <a:lnTo>
                      <a:pt x="6079" y="15052"/>
                    </a:lnTo>
                    <a:lnTo>
                      <a:pt x="6066" y="15009"/>
                    </a:lnTo>
                    <a:lnTo>
                      <a:pt x="6062" y="15045"/>
                    </a:lnTo>
                    <a:lnTo>
                      <a:pt x="6041" y="15084"/>
                    </a:lnTo>
                    <a:lnTo>
                      <a:pt x="6006" y="15143"/>
                    </a:lnTo>
                    <a:lnTo>
                      <a:pt x="5986" y="15130"/>
                    </a:lnTo>
                    <a:lnTo>
                      <a:pt x="5992" y="15053"/>
                    </a:lnTo>
                    <a:lnTo>
                      <a:pt x="6013" y="15007"/>
                    </a:lnTo>
                    <a:lnTo>
                      <a:pt x="6004" y="14977"/>
                    </a:lnTo>
                    <a:lnTo>
                      <a:pt x="5991" y="14977"/>
                    </a:lnTo>
                    <a:lnTo>
                      <a:pt x="5950" y="14946"/>
                    </a:lnTo>
                    <a:lnTo>
                      <a:pt x="5945" y="14913"/>
                    </a:lnTo>
                    <a:lnTo>
                      <a:pt x="5930" y="14823"/>
                    </a:lnTo>
                    <a:lnTo>
                      <a:pt x="5878" y="14811"/>
                    </a:lnTo>
                    <a:lnTo>
                      <a:pt x="5860" y="14840"/>
                    </a:lnTo>
                    <a:lnTo>
                      <a:pt x="5823" y="14847"/>
                    </a:lnTo>
                    <a:lnTo>
                      <a:pt x="5801" y="14802"/>
                    </a:lnTo>
                    <a:lnTo>
                      <a:pt x="5777" y="14706"/>
                    </a:lnTo>
                    <a:lnTo>
                      <a:pt x="5819" y="14658"/>
                    </a:lnTo>
                    <a:lnTo>
                      <a:pt x="5837" y="14611"/>
                    </a:lnTo>
                    <a:lnTo>
                      <a:pt x="5877" y="14589"/>
                    </a:lnTo>
                    <a:lnTo>
                      <a:pt x="5901" y="14560"/>
                    </a:lnTo>
                    <a:lnTo>
                      <a:pt x="5901" y="14560"/>
                    </a:lnTo>
                    <a:lnTo>
                      <a:pt x="5891" y="14533"/>
                    </a:lnTo>
                    <a:lnTo>
                      <a:pt x="5891" y="14533"/>
                    </a:lnTo>
                    <a:lnTo>
                      <a:pt x="5891" y="14527"/>
                    </a:lnTo>
                    <a:lnTo>
                      <a:pt x="5891" y="14518"/>
                    </a:lnTo>
                    <a:lnTo>
                      <a:pt x="5892" y="14496"/>
                    </a:lnTo>
                    <a:lnTo>
                      <a:pt x="5897" y="14467"/>
                    </a:lnTo>
                    <a:lnTo>
                      <a:pt x="5947" y="14441"/>
                    </a:lnTo>
                    <a:lnTo>
                      <a:pt x="5954" y="14455"/>
                    </a:lnTo>
                    <a:lnTo>
                      <a:pt x="5953" y="14488"/>
                    </a:lnTo>
                    <a:lnTo>
                      <a:pt x="5991" y="14459"/>
                    </a:lnTo>
                    <a:lnTo>
                      <a:pt x="5995" y="14423"/>
                    </a:lnTo>
                    <a:lnTo>
                      <a:pt x="5956" y="14349"/>
                    </a:lnTo>
                    <a:lnTo>
                      <a:pt x="5982" y="14290"/>
                    </a:lnTo>
                    <a:lnTo>
                      <a:pt x="6008" y="14260"/>
                    </a:lnTo>
                    <a:lnTo>
                      <a:pt x="6024" y="14323"/>
                    </a:lnTo>
                    <a:lnTo>
                      <a:pt x="6036" y="14341"/>
                    </a:lnTo>
                    <a:lnTo>
                      <a:pt x="6065" y="14289"/>
                    </a:lnTo>
                    <a:lnTo>
                      <a:pt x="6055" y="14262"/>
                    </a:lnTo>
                    <a:lnTo>
                      <a:pt x="6072" y="14252"/>
                    </a:lnTo>
                    <a:lnTo>
                      <a:pt x="6093" y="14223"/>
                    </a:lnTo>
                    <a:lnTo>
                      <a:pt x="6054" y="14199"/>
                    </a:lnTo>
                    <a:lnTo>
                      <a:pt x="6067" y="14172"/>
                    </a:lnTo>
                    <a:lnTo>
                      <a:pt x="6091" y="14190"/>
                    </a:lnTo>
                    <a:lnTo>
                      <a:pt x="6134" y="14191"/>
                    </a:lnTo>
                    <a:lnTo>
                      <a:pt x="6151" y="14157"/>
                    </a:lnTo>
                    <a:lnTo>
                      <a:pt x="6129" y="14147"/>
                    </a:lnTo>
                    <a:lnTo>
                      <a:pt x="6115" y="14117"/>
                    </a:lnTo>
                    <a:lnTo>
                      <a:pt x="6142" y="14114"/>
                    </a:lnTo>
                    <a:lnTo>
                      <a:pt x="6188" y="14152"/>
                    </a:lnTo>
                    <a:lnTo>
                      <a:pt x="6218" y="14166"/>
                    </a:lnTo>
                    <a:lnTo>
                      <a:pt x="6261" y="14174"/>
                    </a:lnTo>
                    <a:lnTo>
                      <a:pt x="6285" y="14161"/>
                    </a:lnTo>
                    <a:lnTo>
                      <a:pt x="6276" y="14131"/>
                    </a:lnTo>
                    <a:lnTo>
                      <a:pt x="6286" y="14118"/>
                    </a:lnTo>
                    <a:lnTo>
                      <a:pt x="6323" y="14126"/>
                    </a:lnTo>
                    <a:lnTo>
                      <a:pt x="6334" y="14089"/>
                    </a:lnTo>
                    <a:lnTo>
                      <a:pt x="6324" y="14059"/>
                    </a:lnTo>
                    <a:lnTo>
                      <a:pt x="6340" y="14053"/>
                    </a:lnTo>
                    <a:lnTo>
                      <a:pt x="6355" y="14014"/>
                    </a:lnTo>
                    <a:lnTo>
                      <a:pt x="6393" y="13998"/>
                    </a:lnTo>
                    <a:lnTo>
                      <a:pt x="6388" y="14028"/>
                    </a:lnTo>
                    <a:lnTo>
                      <a:pt x="6412" y="14025"/>
                    </a:lnTo>
                    <a:lnTo>
                      <a:pt x="6432" y="13999"/>
                    </a:lnTo>
                    <a:lnTo>
                      <a:pt x="6469" y="14004"/>
                    </a:lnTo>
                    <a:lnTo>
                      <a:pt x="6490" y="13980"/>
                    </a:lnTo>
                    <a:lnTo>
                      <a:pt x="6338" y="13898"/>
                    </a:lnTo>
                    <a:lnTo>
                      <a:pt x="6342" y="13840"/>
                    </a:lnTo>
                    <a:lnTo>
                      <a:pt x="6462" y="13825"/>
                    </a:lnTo>
                    <a:lnTo>
                      <a:pt x="6470" y="13812"/>
                    </a:lnTo>
                    <a:lnTo>
                      <a:pt x="6206" y="13497"/>
                    </a:lnTo>
                    <a:lnTo>
                      <a:pt x="6116" y="13457"/>
                    </a:lnTo>
                    <a:lnTo>
                      <a:pt x="5928" y="13322"/>
                    </a:lnTo>
                    <a:lnTo>
                      <a:pt x="5927" y="13250"/>
                    </a:lnTo>
                    <a:lnTo>
                      <a:pt x="5899" y="13127"/>
                    </a:lnTo>
                    <a:lnTo>
                      <a:pt x="5734" y="13018"/>
                    </a:lnTo>
                    <a:lnTo>
                      <a:pt x="5812" y="12769"/>
                    </a:lnTo>
                    <a:lnTo>
                      <a:pt x="5874" y="12702"/>
                    </a:lnTo>
                    <a:lnTo>
                      <a:pt x="5838" y="12637"/>
                    </a:lnTo>
                    <a:lnTo>
                      <a:pt x="5850" y="12539"/>
                    </a:lnTo>
                    <a:lnTo>
                      <a:pt x="5840" y="12455"/>
                    </a:lnTo>
                    <a:lnTo>
                      <a:pt x="5919" y="12330"/>
                    </a:lnTo>
                    <a:lnTo>
                      <a:pt x="5905" y="12264"/>
                    </a:lnTo>
                    <a:lnTo>
                      <a:pt x="5962" y="12157"/>
                    </a:lnTo>
                    <a:lnTo>
                      <a:pt x="6212" y="12368"/>
                    </a:lnTo>
                    <a:lnTo>
                      <a:pt x="6284" y="12376"/>
                    </a:lnTo>
                    <a:lnTo>
                      <a:pt x="6385" y="12282"/>
                    </a:lnTo>
                    <a:lnTo>
                      <a:pt x="6214" y="12058"/>
                    </a:lnTo>
                    <a:lnTo>
                      <a:pt x="6250" y="12057"/>
                    </a:lnTo>
                    <a:lnTo>
                      <a:pt x="6311" y="12008"/>
                    </a:lnTo>
                    <a:lnTo>
                      <a:pt x="6365" y="12013"/>
                    </a:lnTo>
                    <a:lnTo>
                      <a:pt x="6580" y="11771"/>
                    </a:lnTo>
                    <a:lnTo>
                      <a:pt x="6784" y="11690"/>
                    </a:lnTo>
                    <a:lnTo>
                      <a:pt x="6873" y="11649"/>
                    </a:lnTo>
                    <a:lnTo>
                      <a:pt x="6872" y="11583"/>
                    </a:lnTo>
                    <a:lnTo>
                      <a:pt x="6903" y="11591"/>
                    </a:lnTo>
                    <a:lnTo>
                      <a:pt x="6899" y="11529"/>
                    </a:lnTo>
                    <a:lnTo>
                      <a:pt x="6969" y="11538"/>
                    </a:lnTo>
                    <a:lnTo>
                      <a:pt x="6988" y="11577"/>
                    </a:lnTo>
                    <a:lnTo>
                      <a:pt x="7148" y="11668"/>
                    </a:lnTo>
                    <a:lnTo>
                      <a:pt x="7201" y="11571"/>
                    </a:lnTo>
                    <a:lnTo>
                      <a:pt x="7321" y="11544"/>
                    </a:lnTo>
                    <a:lnTo>
                      <a:pt x="7446" y="11617"/>
                    </a:lnTo>
                    <a:lnTo>
                      <a:pt x="7516" y="11564"/>
                    </a:lnTo>
                    <a:lnTo>
                      <a:pt x="7632" y="11594"/>
                    </a:lnTo>
                    <a:lnTo>
                      <a:pt x="7788" y="11579"/>
                    </a:lnTo>
                    <a:lnTo>
                      <a:pt x="7890" y="11679"/>
                    </a:lnTo>
                    <a:lnTo>
                      <a:pt x="8070" y="11811"/>
                    </a:lnTo>
                    <a:lnTo>
                      <a:pt x="8062" y="11970"/>
                    </a:lnTo>
                    <a:lnTo>
                      <a:pt x="8089" y="12027"/>
                    </a:lnTo>
                    <a:lnTo>
                      <a:pt x="8138" y="12040"/>
                    </a:lnTo>
                    <a:lnTo>
                      <a:pt x="8129" y="11983"/>
                    </a:lnTo>
                    <a:lnTo>
                      <a:pt x="8186" y="11863"/>
                    </a:lnTo>
                    <a:lnTo>
                      <a:pt x="8287" y="11862"/>
                    </a:lnTo>
                    <a:lnTo>
                      <a:pt x="8342" y="11964"/>
                    </a:lnTo>
                    <a:lnTo>
                      <a:pt x="8484" y="12042"/>
                    </a:lnTo>
                    <a:lnTo>
                      <a:pt x="8533" y="12042"/>
                    </a:lnTo>
                    <a:lnTo>
                      <a:pt x="8608" y="11903"/>
                    </a:lnTo>
                    <a:lnTo>
                      <a:pt x="8630" y="11912"/>
                    </a:lnTo>
                    <a:lnTo>
                      <a:pt x="8687" y="11859"/>
                    </a:lnTo>
                    <a:lnTo>
                      <a:pt x="8749" y="11849"/>
                    </a:lnTo>
                    <a:lnTo>
                      <a:pt x="8781" y="11827"/>
                    </a:lnTo>
                    <a:lnTo>
                      <a:pt x="8856" y="11874"/>
                    </a:lnTo>
                    <a:lnTo>
                      <a:pt x="9057" y="11921"/>
                    </a:lnTo>
                    <a:lnTo>
                      <a:pt x="9128" y="11917"/>
                    </a:lnTo>
                    <a:lnTo>
                      <a:pt x="9190" y="11832"/>
                    </a:lnTo>
                    <a:lnTo>
                      <a:pt x="9283" y="11835"/>
                    </a:lnTo>
                    <a:lnTo>
                      <a:pt x="9350" y="11964"/>
                    </a:lnTo>
                    <a:lnTo>
                      <a:pt x="9619" y="12129"/>
                    </a:lnTo>
                    <a:lnTo>
                      <a:pt x="9738" y="12022"/>
                    </a:lnTo>
                    <a:lnTo>
                      <a:pt x="9809" y="12110"/>
                    </a:lnTo>
                    <a:lnTo>
                      <a:pt x="10084" y="12032"/>
                    </a:lnTo>
                    <a:lnTo>
                      <a:pt x="10159" y="11987"/>
                    </a:lnTo>
                    <a:lnTo>
                      <a:pt x="10201" y="11765"/>
                    </a:lnTo>
                    <a:lnTo>
                      <a:pt x="10232" y="11730"/>
                    </a:lnTo>
                    <a:lnTo>
                      <a:pt x="10215" y="11676"/>
                    </a:lnTo>
                    <a:lnTo>
                      <a:pt x="10166" y="11673"/>
                    </a:lnTo>
                    <a:lnTo>
                      <a:pt x="10045" y="11656"/>
                    </a:lnTo>
                    <a:lnTo>
                      <a:pt x="10001" y="11625"/>
                    </a:lnTo>
                    <a:lnTo>
                      <a:pt x="9863" y="11630"/>
                    </a:lnTo>
                    <a:lnTo>
                      <a:pt x="9822" y="11587"/>
                    </a:lnTo>
                    <a:lnTo>
                      <a:pt x="9853" y="11454"/>
                    </a:lnTo>
                    <a:lnTo>
                      <a:pt x="10050" y="11214"/>
                    </a:lnTo>
                    <a:lnTo>
                      <a:pt x="9995" y="10980"/>
                    </a:lnTo>
                    <a:lnTo>
                      <a:pt x="10064" y="10855"/>
                    </a:lnTo>
                    <a:lnTo>
                      <a:pt x="10278" y="10822"/>
                    </a:lnTo>
                    <a:lnTo>
                      <a:pt x="10304" y="10759"/>
                    </a:lnTo>
                    <a:lnTo>
                      <a:pt x="10152" y="10663"/>
                    </a:lnTo>
                    <a:lnTo>
                      <a:pt x="10165" y="10562"/>
                    </a:lnTo>
                    <a:lnTo>
                      <a:pt x="10181" y="10535"/>
                    </a:lnTo>
                    <a:lnTo>
                      <a:pt x="10186" y="10477"/>
                    </a:lnTo>
                    <a:lnTo>
                      <a:pt x="10140" y="10403"/>
                    </a:lnTo>
                    <a:lnTo>
                      <a:pt x="10202" y="10336"/>
                    </a:lnTo>
                    <a:lnTo>
                      <a:pt x="10161" y="10288"/>
                    </a:lnTo>
                    <a:lnTo>
                      <a:pt x="10197" y="10208"/>
                    </a:lnTo>
                    <a:lnTo>
                      <a:pt x="10268" y="10269"/>
                    </a:lnTo>
                    <a:lnTo>
                      <a:pt x="10562" y="10315"/>
                    </a:lnTo>
                    <a:lnTo>
                      <a:pt x="11338" y="10135"/>
                    </a:lnTo>
                    <a:lnTo>
                      <a:pt x="11587" y="10002"/>
                    </a:lnTo>
                    <a:lnTo>
                      <a:pt x="11751" y="9986"/>
                    </a:lnTo>
                    <a:lnTo>
                      <a:pt x="11788" y="9976"/>
                    </a:lnTo>
                    <a:lnTo>
                      <a:pt x="11788" y="2743"/>
                    </a:lnTo>
                    <a:lnTo>
                      <a:pt x="11741" y="2841"/>
                    </a:lnTo>
                    <a:lnTo>
                      <a:pt x="11582" y="2929"/>
                    </a:lnTo>
                    <a:lnTo>
                      <a:pt x="11777" y="2707"/>
                    </a:lnTo>
                    <a:lnTo>
                      <a:pt x="11788" y="2679"/>
                    </a:lnTo>
                    <a:lnTo>
                      <a:pt x="11788" y="1389"/>
                    </a:lnTo>
                    <a:lnTo>
                      <a:pt x="11788" y="1389"/>
                    </a:lnTo>
                    <a:lnTo>
                      <a:pt x="11788" y="795"/>
                    </a:lnTo>
                    <a:lnTo>
                      <a:pt x="11682" y="74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29" name="Group 28"/>
            <p:cNvGrpSpPr/>
            <p:nvPr/>
          </p:nvGrpSpPr>
          <p:grpSpPr>
            <a:xfrm>
              <a:off x="4846638" y="2724150"/>
              <a:ext cx="588963" cy="358775"/>
              <a:chOff x="4846638" y="2724150"/>
              <a:chExt cx="588963" cy="358775"/>
            </a:xfrm>
            <a:solidFill>
              <a:schemeClr val="tx2">
                <a:lumMod val="75000"/>
                <a:lumOff val="25000"/>
              </a:schemeClr>
            </a:solidFill>
          </p:grpSpPr>
          <p:sp>
            <p:nvSpPr>
              <p:cNvPr id="278" name="Freeform 108"/>
              <p:cNvSpPr>
                <a:spLocks/>
              </p:cNvSpPr>
              <p:nvPr/>
            </p:nvSpPr>
            <p:spPr bwMode="auto">
              <a:xfrm>
                <a:off x="4999038" y="2724150"/>
                <a:ext cx="436563" cy="358775"/>
              </a:xfrm>
              <a:custGeom>
                <a:avLst/>
                <a:gdLst>
                  <a:gd name="T0" fmla="*/ 1373 w 1375"/>
                  <a:gd name="T1" fmla="*/ 188 h 1131"/>
                  <a:gd name="T2" fmla="*/ 1338 w 1375"/>
                  <a:gd name="T3" fmla="*/ 122 h 1131"/>
                  <a:gd name="T4" fmla="*/ 1268 w 1375"/>
                  <a:gd name="T5" fmla="*/ 138 h 1131"/>
                  <a:gd name="T6" fmla="*/ 1065 w 1375"/>
                  <a:gd name="T7" fmla="*/ 124 h 1131"/>
                  <a:gd name="T8" fmla="*/ 872 w 1375"/>
                  <a:gd name="T9" fmla="*/ 42 h 1131"/>
                  <a:gd name="T10" fmla="*/ 711 w 1375"/>
                  <a:gd name="T11" fmla="*/ 27 h 1131"/>
                  <a:gd name="T12" fmla="*/ 644 w 1375"/>
                  <a:gd name="T13" fmla="*/ 25 h 1131"/>
                  <a:gd name="T14" fmla="*/ 594 w 1375"/>
                  <a:gd name="T15" fmla="*/ 35 h 1131"/>
                  <a:gd name="T16" fmla="*/ 492 w 1375"/>
                  <a:gd name="T17" fmla="*/ 76 h 1131"/>
                  <a:gd name="T18" fmla="*/ 428 w 1375"/>
                  <a:gd name="T19" fmla="*/ 62 h 1131"/>
                  <a:gd name="T20" fmla="*/ 292 w 1375"/>
                  <a:gd name="T21" fmla="*/ 107 h 1131"/>
                  <a:gd name="T22" fmla="*/ 185 w 1375"/>
                  <a:gd name="T23" fmla="*/ 145 h 1131"/>
                  <a:gd name="T24" fmla="*/ 126 w 1375"/>
                  <a:gd name="T25" fmla="*/ 215 h 1131"/>
                  <a:gd name="T26" fmla="*/ 0 w 1375"/>
                  <a:gd name="T27" fmla="*/ 332 h 1131"/>
                  <a:gd name="T28" fmla="*/ 21 w 1375"/>
                  <a:gd name="T29" fmla="*/ 392 h 1131"/>
                  <a:gd name="T30" fmla="*/ 39 w 1375"/>
                  <a:gd name="T31" fmla="*/ 488 h 1131"/>
                  <a:gd name="T32" fmla="*/ 116 w 1375"/>
                  <a:gd name="T33" fmla="*/ 524 h 1131"/>
                  <a:gd name="T34" fmla="*/ 9 w 1375"/>
                  <a:gd name="T35" fmla="*/ 577 h 1131"/>
                  <a:gd name="T36" fmla="*/ 67 w 1375"/>
                  <a:gd name="T37" fmla="*/ 651 h 1131"/>
                  <a:gd name="T38" fmla="*/ 82 w 1375"/>
                  <a:gd name="T39" fmla="*/ 747 h 1131"/>
                  <a:gd name="T40" fmla="*/ 141 w 1375"/>
                  <a:gd name="T41" fmla="*/ 732 h 1131"/>
                  <a:gd name="T42" fmla="*/ 245 w 1375"/>
                  <a:gd name="T43" fmla="*/ 794 h 1131"/>
                  <a:gd name="T44" fmla="*/ 321 w 1375"/>
                  <a:gd name="T45" fmla="*/ 718 h 1131"/>
                  <a:gd name="T46" fmla="*/ 328 w 1375"/>
                  <a:gd name="T47" fmla="*/ 817 h 1131"/>
                  <a:gd name="T48" fmla="*/ 273 w 1375"/>
                  <a:gd name="T49" fmla="*/ 991 h 1131"/>
                  <a:gd name="T50" fmla="*/ 545 w 1375"/>
                  <a:gd name="T51" fmla="*/ 905 h 1131"/>
                  <a:gd name="T52" fmla="*/ 674 w 1375"/>
                  <a:gd name="T53" fmla="*/ 966 h 1131"/>
                  <a:gd name="T54" fmla="*/ 1026 w 1375"/>
                  <a:gd name="T55" fmla="*/ 1086 h 1131"/>
                  <a:gd name="T56" fmla="*/ 1262 w 1375"/>
                  <a:gd name="T57" fmla="*/ 1120 h 1131"/>
                  <a:gd name="T58" fmla="*/ 1336 w 1375"/>
                  <a:gd name="T59" fmla="*/ 950 h 1131"/>
                  <a:gd name="T60" fmla="*/ 1244 w 1375"/>
                  <a:gd name="T61" fmla="*/ 878 h 1131"/>
                  <a:gd name="T62" fmla="*/ 1199 w 1375"/>
                  <a:gd name="T63" fmla="*/ 798 h 1131"/>
                  <a:gd name="T64" fmla="*/ 1121 w 1375"/>
                  <a:gd name="T65" fmla="*/ 589 h 1131"/>
                  <a:gd name="T66" fmla="*/ 1067 w 1375"/>
                  <a:gd name="T67" fmla="*/ 496 h 1131"/>
                  <a:gd name="T68" fmla="*/ 1068 w 1375"/>
                  <a:gd name="T69" fmla="*/ 486 h 1131"/>
                  <a:gd name="T70" fmla="*/ 1072 w 1375"/>
                  <a:gd name="T71" fmla="*/ 451 h 1131"/>
                  <a:gd name="T72" fmla="*/ 1080 w 1375"/>
                  <a:gd name="T73" fmla="*/ 426 h 1131"/>
                  <a:gd name="T74" fmla="*/ 1086 w 1375"/>
                  <a:gd name="T75" fmla="*/ 416 h 1131"/>
                  <a:gd name="T76" fmla="*/ 1133 w 1375"/>
                  <a:gd name="T77" fmla="*/ 361 h 1131"/>
                  <a:gd name="T78" fmla="*/ 1254 w 1375"/>
                  <a:gd name="T79" fmla="*/ 348 h 1131"/>
                  <a:gd name="T80" fmla="*/ 1314 w 1375"/>
                  <a:gd name="T81" fmla="*/ 355 h 1131"/>
                  <a:gd name="T82" fmla="*/ 1362 w 1375"/>
                  <a:gd name="T83" fmla="*/ 318 h 1131"/>
                  <a:gd name="T84" fmla="*/ 1342 w 1375"/>
                  <a:gd name="T85" fmla="*/ 250 h 1131"/>
                  <a:gd name="T86" fmla="*/ 1351 w 1375"/>
                  <a:gd name="T87" fmla="*/ 218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5" h="1131">
                    <a:moveTo>
                      <a:pt x="1360" y="182"/>
                    </a:moveTo>
                    <a:lnTo>
                      <a:pt x="1373" y="188"/>
                    </a:lnTo>
                    <a:lnTo>
                      <a:pt x="1375" y="168"/>
                    </a:lnTo>
                    <a:lnTo>
                      <a:pt x="1338" y="122"/>
                    </a:lnTo>
                    <a:lnTo>
                      <a:pt x="1287" y="134"/>
                    </a:lnTo>
                    <a:lnTo>
                      <a:pt x="1268" y="138"/>
                    </a:lnTo>
                    <a:lnTo>
                      <a:pt x="1215" y="116"/>
                    </a:lnTo>
                    <a:lnTo>
                      <a:pt x="1065" y="124"/>
                    </a:lnTo>
                    <a:lnTo>
                      <a:pt x="954" y="51"/>
                    </a:lnTo>
                    <a:lnTo>
                      <a:pt x="872" y="42"/>
                    </a:lnTo>
                    <a:lnTo>
                      <a:pt x="761" y="0"/>
                    </a:lnTo>
                    <a:lnTo>
                      <a:pt x="711" y="27"/>
                    </a:lnTo>
                    <a:lnTo>
                      <a:pt x="664" y="8"/>
                    </a:lnTo>
                    <a:lnTo>
                      <a:pt x="644" y="25"/>
                    </a:lnTo>
                    <a:lnTo>
                      <a:pt x="614" y="11"/>
                    </a:lnTo>
                    <a:lnTo>
                      <a:pt x="594" y="35"/>
                    </a:lnTo>
                    <a:lnTo>
                      <a:pt x="625" y="68"/>
                    </a:lnTo>
                    <a:lnTo>
                      <a:pt x="492" y="76"/>
                    </a:lnTo>
                    <a:lnTo>
                      <a:pt x="465" y="86"/>
                    </a:lnTo>
                    <a:lnTo>
                      <a:pt x="428" y="62"/>
                    </a:lnTo>
                    <a:lnTo>
                      <a:pt x="388" y="106"/>
                    </a:lnTo>
                    <a:lnTo>
                      <a:pt x="292" y="107"/>
                    </a:lnTo>
                    <a:lnTo>
                      <a:pt x="249" y="134"/>
                    </a:lnTo>
                    <a:lnTo>
                      <a:pt x="185" y="145"/>
                    </a:lnTo>
                    <a:lnTo>
                      <a:pt x="183" y="194"/>
                    </a:lnTo>
                    <a:lnTo>
                      <a:pt x="126" y="215"/>
                    </a:lnTo>
                    <a:lnTo>
                      <a:pt x="10" y="272"/>
                    </a:lnTo>
                    <a:lnTo>
                      <a:pt x="0" y="332"/>
                    </a:lnTo>
                    <a:lnTo>
                      <a:pt x="51" y="371"/>
                    </a:lnTo>
                    <a:lnTo>
                      <a:pt x="21" y="392"/>
                    </a:lnTo>
                    <a:lnTo>
                      <a:pt x="18" y="461"/>
                    </a:lnTo>
                    <a:lnTo>
                      <a:pt x="39" y="488"/>
                    </a:lnTo>
                    <a:lnTo>
                      <a:pt x="109" y="510"/>
                    </a:lnTo>
                    <a:lnTo>
                      <a:pt x="116" y="524"/>
                    </a:lnTo>
                    <a:lnTo>
                      <a:pt x="53" y="544"/>
                    </a:lnTo>
                    <a:lnTo>
                      <a:pt x="9" y="577"/>
                    </a:lnTo>
                    <a:lnTo>
                      <a:pt x="14" y="601"/>
                    </a:lnTo>
                    <a:lnTo>
                      <a:pt x="67" y="651"/>
                    </a:lnTo>
                    <a:lnTo>
                      <a:pt x="75" y="737"/>
                    </a:lnTo>
                    <a:lnTo>
                      <a:pt x="82" y="747"/>
                    </a:lnTo>
                    <a:lnTo>
                      <a:pt x="102" y="757"/>
                    </a:lnTo>
                    <a:lnTo>
                      <a:pt x="141" y="732"/>
                    </a:lnTo>
                    <a:lnTo>
                      <a:pt x="215" y="808"/>
                    </a:lnTo>
                    <a:lnTo>
                      <a:pt x="245" y="794"/>
                    </a:lnTo>
                    <a:lnTo>
                      <a:pt x="261" y="754"/>
                    </a:lnTo>
                    <a:lnTo>
                      <a:pt x="321" y="718"/>
                    </a:lnTo>
                    <a:lnTo>
                      <a:pt x="345" y="754"/>
                    </a:lnTo>
                    <a:lnTo>
                      <a:pt x="328" y="817"/>
                    </a:lnTo>
                    <a:lnTo>
                      <a:pt x="302" y="860"/>
                    </a:lnTo>
                    <a:lnTo>
                      <a:pt x="273" y="991"/>
                    </a:lnTo>
                    <a:lnTo>
                      <a:pt x="491" y="861"/>
                    </a:lnTo>
                    <a:lnTo>
                      <a:pt x="545" y="905"/>
                    </a:lnTo>
                    <a:lnTo>
                      <a:pt x="642" y="921"/>
                    </a:lnTo>
                    <a:lnTo>
                      <a:pt x="674" y="966"/>
                    </a:lnTo>
                    <a:lnTo>
                      <a:pt x="960" y="1131"/>
                    </a:lnTo>
                    <a:lnTo>
                      <a:pt x="1026" y="1086"/>
                    </a:lnTo>
                    <a:lnTo>
                      <a:pt x="1182" y="1129"/>
                    </a:lnTo>
                    <a:lnTo>
                      <a:pt x="1262" y="1120"/>
                    </a:lnTo>
                    <a:lnTo>
                      <a:pt x="1318" y="1022"/>
                    </a:lnTo>
                    <a:lnTo>
                      <a:pt x="1336" y="950"/>
                    </a:lnTo>
                    <a:lnTo>
                      <a:pt x="1278" y="879"/>
                    </a:lnTo>
                    <a:lnTo>
                      <a:pt x="1244" y="878"/>
                    </a:lnTo>
                    <a:lnTo>
                      <a:pt x="1228" y="825"/>
                    </a:lnTo>
                    <a:lnTo>
                      <a:pt x="1199" y="798"/>
                    </a:lnTo>
                    <a:lnTo>
                      <a:pt x="1155" y="723"/>
                    </a:lnTo>
                    <a:lnTo>
                      <a:pt x="1121" y="589"/>
                    </a:lnTo>
                    <a:lnTo>
                      <a:pt x="1129" y="524"/>
                    </a:lnTo>
                    <a:lnTo>
                      <a:pt x="1067" y="496"/>
                    </a:lnTo>
                    <a:lnTo>
                      <a:pt x="1067" y="496"/>
                    </a:lnTo>
                    <a:lnTo>
                      <a:pt x="1068" y="486"/>
                    </a:lnTo>
                    <a:lnTo>
                      <a:pt x="1070" y="465"/>
                    </a:lnTo>
                    <a:lnTo>
                      <a:pt x="1072" y="451"/>
                    </a:lnTo>
                    <a:lnTo>
                      <a:pt x="1075" y="438"/>
                    </a:lnTo>
                    <a:lnTo>
                      <a:pt x="1080" y="426"/>
                    </a:lnTo>
                    <a:lnTo>
                      <a:pt x="1086" y="416"/>
                    </a:lnTo>
                    <a:lnTo>
                      <a:pt x="1086" y="416"/>
                    </a:lnTo>
                    <a:lnTo>
                      <a:pt x="1106" y="392"/>
                    </a:lnTo>
                    <a:lnTo>
                      <a:pt x="1133" y="361"/>
                    </a:lnTo>
                    <a:lnTo>
                      <a:pt x="1168" y="322"/>
                    </a:lnTo>
                    <a:lnTo>
                      <a:pt x="1254" y="348"/>
                    </a:lnTo>
                    <a:lnTo>
                      <a:pt x="1259" y="381"/>
                    </a:lnTo>
                    <a:lnTo>
                      <a:pt x="1314" y="355"/>
                    </a:lnTo>
                    <a:lnTo>
                      <a:pt x="1321" y="384"/>
                    </a:lnTo>
                    <a:lnTo>
                      <a:pt x="1362" y="318"/>
                    </a:lnTo>
                    <a:lnTo>
                      <a:pt x="1367" y="249"/>
                    </a:lnTo>
                    <a:lnTo>
                      <a:pt x="1342" y="250"/>
                    </a:lnTo>
                    <a:lnTo>
                      <a:pt x="1331" y="241"/>
                    </a:lnTo>
                    <a:lnTo>
                      <a:pt x="1351" y="218"/>
                    </a:lnTo>
                    <a:lnTo>
                      <a:pt x="1360" y="182"/>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9" name="Freeform 109"/>
              <p:cNvSpPr>
                <a:spLocks/>
              </p:cNvSpPr>
              <p:nvPr/>
            </p:nvSpPr>
            <p:spPr bwMode="auto">
              <a:xfrm>
                <a:off x="4846638" y="2914650"/>
                <a:ext cx="133350" cy="125413"/>
              </a:xfrm>
              <a:custGeom>
                <a:avLst/>
                <a:gdLst>
                  <a:gd name="T0" fmla="*/ 383 w 419"/>
                  <a:gd name="T1" fmla="*/ 30 h 394"/>
                  <a:gd name="T2" fmla="*/ 419 w 419"/>
                  <a:gd name="T3" fmla="*/ 72 h 394"/>
                  <a:gd name="T4" fmla="*/ 417 w 419"/>
                  <a:gd name="T5" fmla="*/ 102 h 394"/>
                  <a:gd name="T6" fmla="*/ 384 w 419"/>
                  <a:gd name="T7" fmla="*/ 93 h 394"/>
                  <a:gd name="T8" fmla="*/ 354 w 419"/>
                  <a:gd name="T9" fmla="*/ 120 h 394"/>
                  <a:gd name="T10" fmla="*/ 327 w 419"/>
                  <a:gd name="T11" fmla="*/ 153 h 394"/>
                  <a:gd name="T12" fmla="*/ 281 w 419"/>
                  <a:gd name="T13" fmla="*/ 174 h 394"/>
                  <a:gd name="T14" fmla="*/ 271 w 419"/>
                  <a:gd name="T15" fmla="*/ 224 h 394"/>
                  <a:gd name="T16" fmla="*/ 171 w 419"/>
                  <a:gd name="T17" fmla="*/ 201 h 394"/>
                  <a:gd name="T18" fmla="*/ 148 w 419"/>
                  <a:gd name="T19" fmla="*/ 221 h 394"/>
                  <a:gd name="T20" fmla="*/ 139 w 419"/>
                  <a:gd name="T21" fmla="*/ 297 h 394"/>
                  <a:gd name="T22" fmla="*/ 66 w 419"/>
                  <a:gd name="T23" fmla="*/ 394 h 394"/>
                  <a:gd name="T24" fmla="*/ 26 w 419"/>
                  <a:gd name="T25" fmla="*/ 338 h 394"/>
                  <a:gd name="T26" fmla="*/ 48 w 419"/>
                  <a:gd name="T27" fmla="*/ 298 h 394"/>
                  <a:gd name="T28" fmla="*/ 109 w 419"/>
                  <a:gd name="T29" fmla="*/ 275 h 394"/>
                  <a:gd name="T30" fmla="*/ 112 w 419"/>
                  <a:gd name="T31" fmla="*/ 255 h 394"/>
                  <a:gd name="T32" fmla="*/ 37 w 419"/>
                  <a:gd name="T33" fmla="*/ 189 h 394"/>
                  <a:gd name="T34" fmla="*/ 0 w 419"/>
                  <a:gd name="T35" fmla="*/ 136 h 394"/>
                  <a:gd name="T36" fmla="*/ 57 w 419"/>
                  <a:gd name="T37" fmla="*/ 132 h 394"/>
                  <a:gd name="T38" fmla="*/ 9 w 419"/>
                  <a:gd name="T39" fmla="*/ 57 h 394"/>
                  <a:gd name="T40" fmla="*/ 26 w 419"/>
                  <a:gd name="T41" fmla="*/ 40 h 394"/>
                  <a:gd name="T42" fmla="*/ 93 w 419"/>
                  <a:gd name="T43" fmla="*/ 85 h 394"/>
                  <a:gd name="T44" fmla="*/ 100 w 419"/>
                  <a:gd name="T45" fmla="*/ 52 h 394"/>
                  <a:gd name="T46" fmla="*/ 146 w 419"/>
                  <a:gd name="T47" fmla="*/ 75 h 394"/>
                  <a:gd name="T48" fmla="*/ 113 w 419"/>
                  <a:gd name="T49" fmla="*/ 52 h 394"/>
                  <a:gd name="T50" fmla="*/ 185 w 419"/>
                  <a:gd name="T51" fmla="*/ 2 h 394"/>
                  <a:gd name="T52" fmla="*/ 236 w 419"/>
                  <a:gd name="T53" fmla="*/ 14 h 394"/>
                  <a:gd name="T54" fmla="*/ 349 w 419"/>
                  <a:gd name="T55" fmla="*/ 0 h 394"/>
                  <a:gd name="T56" fmla="*/ 383 w 419"/>
                  <a:gd name="T57" fmla="*/ 3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9" h="394">
                    <a:moveTo>
                      <a:pt x="383" y="30"/>
                    </a:moveTo>
                    <a:lnTo>
                      <a:pt x="419" y="72"/>
                    </a:lnTo>
                    <a:lnTo>
                      <a:pt x="417" y="102"/>
                    </a:lnTo>
                    <a:lnTo>
                      <a:pt x="384" y="93"/>
                    </a:lnTo>
                    <a:lnTo>
                      <a:pt x="354" y="120"/>
                    </a:lnTo>
                    <a:lnTo>
                      <a:pt x="327" y="153"/>
                    </a:lnTo>
                    <a:lnTo>
                      <a:pt x="281" y="174"/>
                    </a:lnTo>
                    <a:lnTo>
                      <a:pt x="271" y="224"/>
                    </a:lnTo>
                    <a:lnTo>
                      <a:pt x="171" y="201"/>
                    </a:lnTo>
                    <a:lnTo>
                      <a:pt x="148" y="221"/>
                    </a:lnTo>
                    <a:lnTo>
                      <a:pt x="139" y="297"/>
                    </a:lnTo>
                    <a:lnTo>
                      <a:pt x="66" y="394"/>
                    </a:lnTo>
                    <a:lnTo>
                      <a:pt x="26" y="338"/>
                    </a:lnTo>
                    <a:lnTo>
                      <a:pt x="48" y="298"/>
                    </a:lnTo>
                    <a:lnTo>
                      <a:pt x="109" y="275"/>
                    </a:lnTo>
                    <a:lnTo>
                      <a:pt x="112" y="255"/>
                    </a:lnTo>
                    <a:lnTo>
                      <a:pt x="37" y="189"/>
                    </a:lnTo>
                    <a:lnTo>
                      <a:pt x="0" y="136"/>
                    </a:lnTo>
                    <a:lnTo>
                      <a:pt x="57" y="132"/>
                    </a:lnTo>
                    <a:lnTo>
                      <a:pt x="9" y="57"/>
                    </a:lnTo>
                    <a:lnTo>
                      <a:pt x="26" y="40"/>
                    </a:lnTo>
                    <a:lnTo>
                      <a:pt x="93" y="85"/>
                    </a:lnTo>
                    <a:lnTo>
                      <a:pt x="100" y="52"/>
                    </a:lnTo>
                    <a:lnTo>
                      <a:pt x="146" y="75"/>
                    </a:lnTo>
                    <a:lnTo>
                      <a:pt x="113" y="52"/>
                    </a:lnTo>
                    <a:lnTo>
                      <a:pt x="185" y="2"/>
                    </a:lnTo>
                    <a:lnTo>
                      <a:pt x="236" y="14"/>
                    </a:lnTo>
                    <a:lnTo>
                      <a:pt x="349" y="0"/>
                    </a:lnTo>
                    <a:lnTo>
                      <a:pt x="383"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0" name="Freeform 110"/>
              <p:cNvSpPr>
                <a:spLocks/>
              </p:cNvSpPr>
              <p:nvPr/>
            </p:nvSpPr>
            <p:spPr bwMode="auto">
              <a:xfrm>
                <a:off x="4968875" y="2900363"/>
                <a:ext cx="23813" cy="26988"/>
              </a:xfrm>
              <a:custGeom>
                <a:avLst/>
                <a:gdLst>
                  <a:gd name="T0" fmla="*/ 49 w 73"/>
                  <a:gd name="T1" fmla="*/ 0 h 87"/>
                  <a:gd name="T2" fmla="*/ 73 w 73"/>
                  <a:gd name="T3" fmla="*/ 59 h 87"/>
                  <a:gd name="T4" fmla="*/ 43 w 73"/>
                  <a:gd name="T5" fmla="*/ 87 h 87"/>
                  <a:gd name="T6" fmla="*/ 3 w 73"/>
                  <a:gd name="T7" fmla="*/ 60 h 87"/>
                  <a:gd name="T8" fmla="*/ 0 w 73"/>
                  <a:gd name="T9" fmla="*/ 23 h 87"/>
                  <a:gd name="T10" fmla="*/ 49 w 73"/>
                  <a:gd name="T11" fmla="*/ 0 h 87"/>
                </a:gdLst>
                <a:ahLst/>
                <a:cxnLst>
                  <a:cxn ang="0">
                    <a:pos x="T0" y="T1"/>
                  </a:cxn>
                  <a:cxn ang="0">
                    <a:pos x="T2" y="T3"/>
                  </a:cxn>
                  <a:cxn ang="0">
                    <a:pos x="T4" y="T5"/>
                  </a:cxn>
                  <a:cxn ang="0">
                    <a:pos x="T6" y="T7"/>
                  </a:cxn>
                  <a:cxn ang="0">
                    <a:pos x="T8" y="T9"/>
                  </a:cxn>
                  <a:cxn ang="0">
                    <a:pos x="T10" y="T11"/>
                  </a:cxn>
                </a:cxnLst>
                <a:rect l="0" t="0" r="r" b="b"/>
                <a:pathLst>
                  <a:path w="73" h="87">
                    <a:moveTo>
                      <a:pt x="49" y="0"/>
                    </a:moveTo>
                    <a:lnTo>
                      <a:pt x="73" y="59"/>
                    </a:lnTo>
                    <a:lnTo>
                      <a:pt x="43" y="87"/>
                    </a:lnTo>
                    <a:lnTo>
                      <a:pt x="3" y="60"/>
                    </a:lnTo>
                    <a:lnTo>
                      <a:pt x="0" y="23"/>
                    </a:lnTo>
                    <a:lnTo>
                      <a:pt x="49"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1" name="Freeform 111"/>
              <p:cNvSpPr>
                <a:spLocks/>
              </p:cNvSpPr>
              <p:nvPr/>
            </p:nvSpPr>
            <p:spPr bwMode="auto">
              <a:xfrm>
                <a:off x="4967288" y="2832100"/>
                <a:ext cx="22225" cy="19050"/>
              </a:xfrm>
              <a:custGeom>
                <a:avLst/>
                <a:gdLst>
                  <a:gd name="T0" fmla="*/ 0 w 70"/>
                  <a:gd name="T1" fmla="*/ 31 h 61"/>
                  <a:gd name="T2" fmla="*/ 7 w 70"/>
                  <a:gd name="T3" fmla="*/ 4 h 61"/>
                  <a:gd name="T4" fmla="*/ 64 w 70"/>
                  <a:gd name="T5" fmla="*/ 0 h 61"/>
                  <a:gd name="T6" fmla="*/ 70 w 70"/>
                  <a:gd name="T7" fmla="*/ 43 h 61"/>
                  <a:gd name="T8" fmla="*/ 37 w 70"/>
                  <a:gd name="T9" fmla="*/ 40 h 61"/>
                  <a:gd name="T10" fmla="*/ 37 w 70"/>
                  <a:gd name="T11" fmla="*/ 40 h 61"/>
                  <a:gd name="T12" fmla="*/ 36 w 70"/>
                  <a:gd name="T13" fmla="*/ 43 h 61"/>
                  <a:gd name="T14" fmla="*/ 32 w 70"/>
                  <a:gd name="T15" fmla="*/ 49 h 61"/>
                  <a:gd name="T16" fmla="*/ 27 w 70"/>
                  <a:gd name="T17" fmla="*/ 55 h 61"/>
                  <a:gd name="T18" fmla="*/ 23 w 70"/>
                  <a:gd name="T19" fmla="*/ 59 h 61"/>
                  <a:gd name="T20" fmla="*/ 20 w 70"/>
                  <a:gd name="T21" fmla="*/ 60 h 61"/>
                  <a:gd name="T22" fmla="*/ 20 w 70"/>
                  <a:gd name="T23" fmla="*/ 60 h 61"/>
                  <a:gd name="T24" fmla="*/ 18 w 70"/>
                  <a:gd name="T25" fmla="*/ 61 h 61"/>
                  <a:gd name="T26" fmla="*/ 17 w 70"/>
                  <a:gd name="T27" fmla="*/ 60 h 61"/>
                  <a:gd name="T28" fmla="*/ 13 w 70"/>
                  <a:gd name="T29" fmla="*/ 57 h 61"/>
                  <a:gd name="T30" fmla="*/ 9 w 70"/>
                  <a:gd name="T31" fmla="*/ 52 h 61"/>
                  <a:gd name="T32" fmla="*/ 7 w 70"/>
                  <a:gd name="T33" fmla="*/ 47 h 61"/>
                  <a:gd name="T34" fmla="*/ 2 w 70"/>
                  <a:gd name="T35" fmla="*/ 35 h 61"/>
                  <a:gd name="T36" fmla="*/ 0 w 70"/>
                  <a:gd name="T37" fmla="*/ 31 h 61"/>
                  <a:gd name="T38" fmla="*/ 0 w 70"/>
                  <a:gd name="T3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1">
                    <a:moveTo>
                      <a:pt x="0" y="31"/>
                    </a:moveTo>
                    <a:lnTo>
                      <a:pt x="7" y="4"/>
                    </a:lnTo>
                    <a:lnTo>
                      <a:pt x="64" y="0"/>
                    </a:lnTo>
                    <a:lnTo>
                      <a:pt x="70" y="43"/>
                    </a:lnTo>
                    <a:lnTo>
                      <a:pt x="37" y="40"/>
                    </a:lnTo>
                    <a:lnTo>
                      <a:pt x="37" y="40"/>
                    </a:lnTo>
                    <a:lnTo>
                      <a:pt x="36" y="43"/>
                    </a:lnTo>
                    <a:lnTo>
                      <a:pt x="32" y="49"/>
                    </a:lnTo>
                    <a:lnTo>
                      <a:pt x="27" y="55"/>
                    </a:lnTo>
                    <a:lnTo>
                      <a:pt x="23" y="59"/>
                    </a:lnTo>
                    <a:lnTo>
                      <a:pt x="20" y="60"/>
                    </a:lnTo>
                    <a:lnTo>
                      <a:pt x="20" y="60"/>
                    </a:lnTo>
                    <a:lnTo>
                      <a:pt x="18" y="61"/>
                    </a:lnTo>
                    <a:lnTo>
                      <a:pt x="17" y="60"/>
                    </a:lnTo>
                    <a:lnTo>
                      <a:pt x="13" y="57"/>
                    </a:lnTo>
                    <a:lnTo>
                      <a:pt x="9" y="52"/>
                    </a:lnTo>
                    <a:lnTo>
                      <a:pt x="7" y="47"/>
                    </a:lnTo>
                    <a:lnTo>
                      <a:pt x="2" y="35"/>
                    </a:lnTo>
                    <a:lnTo>
                      <a:pt x="0" y="31"/>
                    </a:lnTo>
                    <a:lnTo>
                      <a:pt x="0" y="3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82" name="Freeform 112"/>
              <p:cNvSpPr>
                <a:spLocks/>
              </p:cNvSpPr>
              <p:nvPr/>
            </p:nvSpPr>
            <p:spPr bwMode="auto">
              <a:xfrm>
                <a:off x="4865688" y="2840038"/>
                <a:ext cx="87313" cy="60325"/>
              </a:xfrm>
              <a:custGeom>
                <a:avLst/>
                <a:gdLst>
                  <a:gd name="T0" fmla="*/ 11 w 274"/>
                  <a:gd name="T1" fmla="*/ 95 h 190"/>
                  <a:gd name="T2" fmla="*/ 0 w 274"/>
                  <a:gd name="T3" fmla="*/ 72 h 190"/>
                  <a:gd name="T4" fmla="*/ 57 w 274"/>
                  <a:gd name="T5" fmla="*/ 55 h 190"/>
                  <a:gd name="T6" fmla="*/ 97 w 274"/>
                  <a:gd name="T7" fmla="*/ 54 h 190"/>
                  <a:gd name="T8" fmla="*/ 127 w 274"/>
                  <a:gd name="T9" fmla="*/ 27 h 190"/>
                  <a:gd name="T10" fmla="*/ 143 w 274"/>
                  <a:gd name="T11" fmla="*/ 0 h 190"/>
                  <a:gd name="T12" fmla="*/ 223 w 274"/>
                  <a:gd name="T13" fmla="*/ 6 h 190"/>
                  <a:gd name="T14" fmla="*/ 254 w 274"/>
                  <a:gd name="T15" fmla="*/ 49 h 190"/>
                  <a:gd name="T16" fmla="*/ 274 w 274"/>
                  <a:gd name="T17" fmla="*/ 102 h 190"/>
                  <a:gd name="T18" fmla="*/ 258 w 274"/>
                  <a:gd name="T19" fmla="*/ 113 h 190"/>
                  <a:gd name="T20" fmla="*/ 241 w 274"/>
                  <a:gd name="T21" fmla="*/ 96 h 190"/>
                  <a:gd name="T22" fmla="*/ 214 w 274"/>
                  <a:gd name="T23" fmla="*/ 116 h 190"/>
                  <a:gd name="T24" fmla="*/ 192 w 274"/>
                  <a:gd name="T25" fmla="*/ 156 h 190"/>
                  <a:gd name="T26" fmla="*/ 172 w 274"/>
                  <a:gd name="T27" fmla="*/ 190 h 190"/>
                  <a:gd name="T28" fmla="*/ 132 w 274"/>
                  <a:gd name="T29" fmla="*/ 190 h 190"/>
                  <a:gd name="T30" fmla="*/ 98 w 274"/>
                  <a:gd name="T31" fmla="*/ 161 h 190"/>
                  <a:gd name="T32" fmla="*/ 104 w 274"/>
                  <a:gd name="T33" fmla="*/ 111 h 190"/>
                  <a:gd name="T34" fmla="*/ 52 w 274"/>
                  <a:gd name="T35" fmla="*/ 101 h 190"/>
                  <a:gd name="T36" fmla="*/ 11 w 274"/>
                  <a:gd name="T37"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190">
                    <a:moveTo>
                      <a:pt x="11" y="95"/>
                    </a:moveTo>
                    <a:lnTo>
                      <a:pt x="0" y="72"/>
                    </a:lnTo>
                    <a:lnTo>
                      <a:pt x="57" y="55"/>
                    </a:lnTo>
                    <a:lnTo>
                      <a:pt x="97" y="54"/>
                    </a:lnTo>
                    <a:lnTo>
                      <a:pt x="127" y="27"/>
                    </a:lnTo>
                    <a:lnTo>
                      <a:pt x="143" y="0"/>
                    </a:lnTo>
                    <a:lnTo>
                      <a:pt x="223" y="6"/>
                    </a:lnTo>
                    <a:lnTo>
                      <a:pt x="254" y="49"/>
                    </a:lnTo>
                    <a:lnTo>
                      <a:pt x="274" y="102"/>
                    </a:lnTo>
                    <a:lnTo>
                      <a:pt x="258" y="113"/>
                    </a:lnTo>
                    <a:lnTo>
                      <a:pt x="241" y="96"/>
                    </a:lnTo>
                    <a:lnTo>
                      <a:pt x="214" y="116"/>
                    </a:lnTo>
                    <a:lnTo>
                      <a:pt x="192" y="156"/>
                    </a:lnTo>
                    <a:lnTo>
                      <a:pt x="172" y="190"/>
                    </a:lnTo>
                    <a:lnTo>
                      <a:pt x="132" y="190"/>
                    </a:lnTo>
                    <a:lnTo>
                      <a:pt x="98" y="161"/>
                    </a:lnTo>
                    <a:lnTo>
                      <a:pt x="104" y="111"/>
                    </a:lnTo>
                    <a:lnTo>
                      <a:pt x="52" y="101"/>
                    </a:lnTo>
                    <a:lnTo>
                      <a:pt x="11" y="9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30" name="Freeform 113"/>
            <p:cNvSpPr>
              <a:spLocks/>
            </p:cNvSpPr>
            <p:nvPr/>
          </p:nvSpPr>
          <p:spPr bwMode="auto">
            <a:xfrm>
              <a:off x="4757738" y="2997200"/>
              <a:ext cx="722313" cy="411163"/>
            </a:xfrm>
            <a:custGeom>
              <a:avLst/>
              <a:gdLst>
                <a:gd name="T0" fmla="*/ 545 w 2273"/>
                <a:gd name="T1" fmla="*/ 975 h 1292"/>
                <a:gd name="T2" fmla="*/ 869 w 2273"/>
                <a:gd name="T3" fmla="*/ 973 h 1292"/>
                <a:gd name="T4" fmla="*/ 1184 w 2273"/>
                <a:gd name="T5" fmla="*/ 952 h 1292"/>
                <a:gd name="T6" fmla="*/ 1453 w 2273"/>
                <a:gd name="T7" fmla="*/ 1096 h 1292"/>
                <a:gd name="T8" fmla="*/ 1752 w 2273"/>
                <a:gd name="T9" fmla="*/ 1292 h 1292"/>
                <a:gd name="T10" fmla="*/ 1992 w 2273"/>
                <a:gd name="T11" fmla="*/ 1277 h 1292"/>
                <a:gd name="T12" fmla="*/ 2111 w 2273"/>
                <a:gd name="T13" fmla="*/ 1165 h 1292"/>
                <a:gd name="T14" fmla="*/ 2229 w 2273"/>
                <a:gd name="T15" fmla="*/ 974 h 1292"/>
                <a:gd name="T16" fmla="*/ 2138 w 2273"/>
                <a:gd name="T17" fmla="*/ 718 h 1292"/>
                <a:gd name="T18" fmla="*/ 2266 w 2273"/>
                <a:gd name="T19" fmla="*/ 650 h 1292"/>
                <a:gd name="T20" fmla="*/ 2215 w 2273"/>
                <a:gd name="T21" fmla="*/ 425 h 1292"/>
                <a:gd name="T22" fmla="*/ 2111 w 2273"/>
                <a:gd name="T23" fmla="*/ 204 h 1292"/>
                <a:gd name="T24" fmla="*/ 2018 w 2273"/>
                <a:gd name="T25" fmla="*/ 259 h 1292"/>
                <a:gd name="T26" fmla="*/ 1782 w 2273"/>
                <a:gd name="T27" fmla="*/ 225 h 1292"/>
                <a:gd name="T28" fmla="*/ 1430 w 2273"/>
                <a:gd name="T29" fmla="*/ 105 h 1292"/>
                <a:gd name="T30" fmla="*/ 1301 w 2273"/>
                <a:gd name="T31" fmla="*/ 44 h 1292"/>
                <a:gd name="T32" fmla="*/ 1029 w 2273"/>
                <a:gd name="T33" fmla="*/ 130 h 1292"/>
                <a:gd name="T34" fmla="*/ 1033 w 2273"/>
                <a:gd name="T35" fmla="*/ 531 h 1292"/>
                <a:gd name="T36" fmla="*/ 953 w 2273"/>
                <a:gd name="T37" fmla="*/ 631 h 1292"/>
                <a:gd name="T38" fmla="*/ 844 w 2273"/>
                <a:gd name="T39" fmla="*/ 652 h 1292"/>
                <a:gd name="T40" fmla="*/ 717 w 2273"/>
                <a:gd name="T41" fmla="*/ 573 h 1292"/>
                <a:gd name="T42" fmla="*/ 693 w 2273"/>
                <a:gd name="T43" fmla="*/ 514 h 1292"/>
                <a:gd name="T44" fmla="*/ 656 w 2273"/>
                <a:gd name="T45" fmla="*/ 448 h 1292"/>
                <a:gd name="T46" fmla="*/ 659 w 2273"/>
                <a:gd name="T47" fmla="*/ 531 h 1292"/>
                <a:gd name="T48" fmla="*/ 646 w 2273"/>
                <a:gd name="T49" fmla="*/ 435 h 1292"/>
                <a:gd name="T50" fmla="*/ 511 w 2273"/>
                <a:gd name="T51" fmla="*/ 307 h 1292"/>
                <a:gd name="T52" fmla="*/ 490 w 2273"/>
                <a:gd name="T53" fmla="*/ 226 h 1292"/>
                <a:gd name="T54" fmla="*/ 367 w 2273"/>
                <a:gd name="T55" fmla="*/ 294 h 1292"/>
                <a:gd name="T56" fmla="*/ 172 w 2273"/>
                <a:gd name="T57" fmla="*/ 403 h 1292"/>
                <a:gd name="T58" fmla="*/ 133 w 2273"/>
                <a:gd name="T59" fmla="*/ 602 h 1292"/>
                <a:gd name="T60" fmla="*/ 0 w 2273"/>
                <a:gd name="T61" fmla="*/ 846 h 1292"/>
                <a:gd name="T62" fmla="*/ 62 w 2273"/>
                <a:gd name="T63" fmla="*/ 1113 h 1292"/>
                <a:gd name="T64" fmla="*/ 407 w 2273"/>
                <a:gd name="T65" fmla="*/ 99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292">
                  <a:moveTo>
                    <a:pt x="407" y="994"/>
                  </a:moveTo>
                  <a:lnTo>
                    <a:pt x="545" y="975"/>
                  </a:lnTo>
                  <a:lnTo>
                    <a:pt x="665" y="996"/>
                  </a:lnTo>
                  <a:lnTo>
                    <a:pt x="869" y="973"/>
                  </a:lnTo>
                  <a:lnTo>
                    <a:pt x="1069" y="1002"/>
                  </a:lnTo>
                  <a:lnTo>
                    <a:pt x="1184" y="952"/>
                  </a:lnTo>
                  <a:lnTo>
                    <a:pt x="1292" y="1071"/>
                  </a:lnTo>
                  <a:lnTo>
                    <a:pt x="1453" y="1096"/>
                  </a:lnTo>
                  <a:lnTo>
                    <a:pt x="1632" y="1245"/>
                  </a:lnTo>
                  <a:lnTo>
                    <a:pt x="1752" y="1292"/>
                  </a:lnTo>
                  <a:lnTo>
                    <a:pt x="1885" y="1220"/>
                  </a:lnTo>
                  <a:lnTo>
                    <a:pt x="1992" y="1277"/>
                  </a:lnTo>
                  <a:lnTo>
                    <a:pt x="2067" y="1254"/>
                  </a:lnTo>
                  <a:lnTo>
                    <a:pt x="2111" y="1165"/>
                  </a:lnTo>
                  <a:lnTo>
                    <a:pt x="2208" y="1098"/>
                  </a:lnTo>
                  <a:lnTo>
                    <a:pt x="2229" y="974"/>
                  </a:lnTo>
                  <a:lnTo>
                    <a:pt x="2166" y="868"/>
                  </a:lnTo>
                  <a:lnTo>
                    <a:pt x="2138" y="718"/>
                  </a:lnTo>
                  <a:lnTo>
                    <a:pt x="2177" y="678"/>
                  </a:lnTo>
                  <a:lnTo>
                    <a:pt x="2266" y="650"/>
                  </a:lnTo>
                  <a:lnTo>
                    <a:pt x="2273" y="468"/>
                  </a:lnTo>
                  <a:lnTo>
                    <a:pt x="2215" y="425"/>
                  </a:lnTo>
                  <a:lnTo>
                    <a:pt x="2223" y="225"/>
                  </a:lnTo>
                  <a:lnTo>
                    <a:pt x="2111" y="204"/>
                  </a:lnTo>
                  <a:lnTo>
                    <a:pt x="2074" y="161"/>
                  </a:lnTo>
                  <a:lnTo>
                    <a:pt x="2018" y="259"/>
                  </a:lnTo>
                  <a:lnTo>
                    <a:pt x="1938" y="268"/>
                  </a:lnTo>
                  <a:lnTo>
                    <a:pt x="1782" y="225"/>
                  </a:lnTo>
                  <a:lnTo>
                    <a:pt x="1716" y="270"/>
                  </a:lnTo>
                  <a:lnTo>
                    <a:pt x="1430" y="105"/>
                  </a:lnTo>
                  <a:lnTo>
                    <a:pt x="1398" y="60"/>
                  </a:lnTo>
                  <a:lnTo>
                    <a:pt x="1301" y="44"/>
                  </a:lnTo>
                  <a:lnTo>
                    <a:pt x="1247" y="0"/>
                  </a:lnTo>
                  <a:lnTo>
                    <a:pt x="1029" y="130"/>
                  </a:lnTo>
                  <a:lnTo>
                    <a:pt x="1043" y="445"/>
                  </a:lnTo>
                  <a:lnTo>
                    <a:pt x="1033" y="531"/>
                  </a:lnTo>
                  <a:lnTo>
                    <a:pt x="963" y="587"/>
                  </a:lnTo>
                  <a:lnTo>
                    <a:pt x="953" y="631"/>
                  </a:lnTo>
                  <a:lnTo>
                    <a:pt x="927" y="628"/>
                  </a:lnTo>
                  <a:lnTo>
                    <a:pt x="844" y="652"/>
                  </a:lnTo>
                  <a:lnTo>
                    <a:pt x="747" y="616"/>
                  </a:lnTo>
                  <a:lnTo>
                    <a:pt x="717" y="573"/>
                  </a:lnTo>
                  <a:lnTo>
                    <a:pt x="703" y="547"/>
                  </a:lnTo>
                  <a:lnTo>
                    <a:pt x="693" y="514"/>
                  </a:lnTo>
                  <a:lnTo>
                    <a:pt x="686" y="487"/>
                  </a:lnTo>
                  <a:lnTo>
                    <a:pt x="656" y="448"/>
                  </a:lnTo>
                  <a:lnTo>
                    <a:pt x="649" y="465"/>
                  </a:lnTo>
                  <a:lnTo>
                    <a:pt x="659" y="531"/>
                  </a:lnTo>
                  <a:lnTo>
                    <a:pt x="629" y="512"/>
                  </a:lnTo>
                  <a:lnTo>
                    <a:pt x="646" y="435"/>
                  </a:lnTo>
                  <a:lnTo>
                    <a:pt x="541" y="346"/>
                  </a:lnTo>
                  <a:lnTo>
                    <a:pt x="511" y="307"/>
                  </a:lnTo>
                  <a:lnTo>
                    <a:pt x="507" y="243"/>
                  </a:lnTo>
                  <a:lnTo>
                    <a:pt x="490" y="226"/>
                  </a:lnTo>
                  <a:lnTo>
                    <a:pt x="448" y="258"/>
                  </a:lnTo>
                  <a:lnTo>
                    <a:pt x="367" y="294"/>
                  </a:lnTo>
                  <a:lnTo>
                    <a:pt x="287" y="296"/>
                  </a:lnTo>
                  <a:lnTo>
                    <a:pt x="172" y="403"/>
                  </a:lnTo>
                  <a:lnTo>
                    <a:pt x="136" y="473"/>
                  </a:lnTo>
                  <a:lnTo>
                    <a:pt x="133" y="602"/>
                  </a:lnTo>
                  <a:lnTo>
                    <a:pt x="45" y="739"/>
                  </a:lnTo>
                  <a:lnTo>
                    <a:pt x="0" y="846"/>
                  </a:lnTo>
                  <a:lnTo>
                    <a:pt x="4" y="989"/>
                  </a:lnTo>
                  <a:lnTo>
                    <a:pt x="62" y="1113"/>
                  </a:lnTo>
                  <a:lnTo>
                    <a:pt x="296" y="977"/>
                  </a:lnTo>
                  <a:lnTo>
                    <a:pt x="407" y="994"/>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1" name="Freeform 114"/>
            <p:cNvSpPr>
              <a:spLocks/>
            </p:cNvSpPr>
            <p:nvPr/>
          </p:nvSpPr>
          <p:spPr bwMode="auto">
            <a:xfrm>
              <a:off x="4778375" y="3300413"/>
              <a:ext cx="536575" cy="438150"/>
            </a:xfrm>
            <a:custGeom>
              <a:avLst/>
              <a:gdLst>
                <a:gd name="T0" fmla="*/ 249 w 1690"/>
                <a:gd name="T1" fmla="*/ 694 h 1384"/>
                <a:gd name="T2" fmla="*/ 333 w 1690"/>
                <a:gd name="T3" fmla="*/ 720 h 1384"/>
                <a:gd name="T4" fmla="*/ 462 w 1690"/>
                <a:gd name="T5" fmla="*/ 718 h 1384"/>
                <a:gd name="T6" fmla="*/ 557 w 1690"/>
                <a:gd name="T7" fmla="*/ 833 h 1384"/>
                <a:gd name="T8" fmla="*/ 514 w 1690"/>
                <a:gd name="T9" fmla="*/ 957 h 1384"/>
                <a:gd name="T10" fmla="*/ 555 w 1690"/>
                <a:gd name="T11" fmla="*/ 1098 h 1384"/>
                <a:gd name="T12" fmla="*/ 595 w 1690"/>
                <a:gd name="T13" fmla="*/ 1094 h 1384"/>
                <a:gd name="T14" fmla="*/ 680 w 1690"/>
                <a:gd name="T15" fmla="*/ 1151 h 1384"/>
                <a:gd name="T16" fmla="*/ 788 w 1690"/>
                <a:gd name="T17" fmla="*/ 1251 h 1384"/>
                <a:gd name="T18" fmla="*/ 789 w 1690"/>
                <a:gd name="T19" fmla="*/ 1384 h 1384"/>
                <a:gd name="T20" fmla="*/ 819 w 1690"/>
                <a:gd name="T21" fmla="*/ 1357 h 1384"/>
                <a:gd name="T22" fmla="*/ 966 w 1690"/>
                <a:gd name="T23" fmla="*/ 1342 h 1384"/>
                <a:gd name="T24" fmla="*/ 1045 w 1690"/>
                <a:gd name="T25" fmla="*/ 1316 h 1384"/>
                <a:gd name="T26" fmla="*/ 1089 w 1690"/>
                <a:gd name="T27" fmla="*/ 1195 h 1384"/>
                <a:gd name="T28" fmla="*/ 1142 w 1690"/>
                <a:gd name="T29" fmla="*/ 1186 h 1384"/>
                <a:gd name="T30" fmla="*/ 1138 w 1690"/>
                <a:gd name="T31" fmla="*/ 1155 h 1384"/>
                <a:gd name="T32" fmla="*/ 1266 w 1690"/>
                <a:gd name="T33" fmla="*/ 1092 h 1384"/>
                <a:gd name="T34" fmla="*/ 1319 w 1690"/>
                <a:gd name="T35" fmla="*/ 1140 h 1384"/>
                <a:gd name="T36" fmla="*/ 1346 w 1690"/>
                <a:gd name="T37" fmla="*/ 1122 h 1384"/>
                <a:gd name="T38" fmla="*/ 1323 w 1690"/>
                <a:gd name="T39" fmla="*/ 989 h 1384"/>
                <a:gd name="T40" fmla="*/ 1414 w 1690"/>
                <a:gd name="T41" fmla="*/ 772 h 1384"/>
                <a:gd name="T42" fmla="*/ 1466 w 1690"/>
                <a:gd name="T43" fmla="*/ 723 h 1384"/>
                <a:gd name="T44" fmla="*/ 1538 w 1690"/>
                <a:gd name="T45" fmla="*/ 726 h 1384"/>
                <a:gd name="T46" fmla="*/ 1556 w 1690"/>
                <a:gd name="T47" fmla="*/ 659 h 1384"/>
                <a:gd name="T48" fmla="*/ 1652 w 1690"/>
                <a:gd name="T49" fmla="*/ 650 h 1384"/>
                <a:gd name="T50" fmla="*/ 1666 w 1690"/>
                <a:gd name="T51" fmla="*/ 566 h 1384"/>
                <a:gd name="T52" fmla="*/ 1607 w 1690"/>
                <a:gd name="T53" fmla="*/ 536 h 1384"/>
                <a:gd name="T54" fmla="*/ 1690 w 1690"/>
                <a:gd name="T55" fmla="*/ 340 h 1384"/>
                <a:gd name="T56" fmla="*/ 1570 w 1690"/>
                <a:gd name="T57" fmla="*/ 293 h 1384"/>
                <a:gd name="T58" fmla="*/ 1391 w 1690"/>
                <a:gd name="T59" fmla="*/ 144 h 1384"/>
                <a:gd name="T60" fmla="*/ 1230 w 1690"/>
                <a:gd name="T61" fmla="*/ 119 h 1384"/>
                <a:gd name="T62" fmla="*/ 1122 w 1690"/>
                <a:gd name="T63" fmla="*/ 0 h 1384"/>
                <a:gd name="T64" fmla="*/ 1007 w 1690"/>
                <a:gd name="T65" fmla="*/ 50 h 1384"/>
                <a:gd name="T66" fmla="*/ 807 w 1690"/>
                <a:gd name="T67" fmla="*/ 21 h 1384"/>
                <a:gd name="T68" fmla="*/ 603 w 1690"/>
                <a:gd name="T69" fmla="*/ 44 h 1384"/>
                <a:gd name="T70" fmla="*/ 483 w 1690"/>
                <a:gd name="T71" fmla="*/ 23 h 1384"/>
                <a:gd name="T72" fmla="*/ 345 w 1690"/>
                <a:gd name="T73" fmla="*/ 42 h 1384"/>
                <a:gd name="T74" fmla="*/ 234 w 1690"/>
                <a:gd name="T75" fmla="*/ 25 h 1384"/>
                <a:gd name="T76" fmla="*/ 0 w 1690"/>
                <a:gd name="T77" fmla="*/ 161 h 1384"/>
                <a:gd name="T78" fmla="*/ 8 w 1690"/>
                <a:gd name="T79" fmla="*/ 321 h 1384"/>
                <a:gd name="T80" fmla="*/ 59 w 1690"/>
                <a:gd name="T81" fmla="*/ 396 h 1384"/>
                <a:gd name="T82" fmla="*/ 66 w 1690"/>
                <a:gd name="T83" fmla="*/ 467 h 1384"/>
                <a:gd name="T84" fmla="*/ 40 w 1690"/>
                <a:gd name="T85" fmla="*/ 566 h 1384"/>
                <a:gd name="T86" fmla="*/ 94 w 1690"/>
                <a:gd name="T87" fmla="*/ 619 h 1384"/>
                <a:gd name="T88" fmla="*/ 137 w 1690"/>
                <a:gd name="T89" fmla="*/ 619 h 1384"/>
                <a:gd name="T90" fmla="*/ 249 w 1690"/>
                <a:gd name="T91" fmla="*/ 69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0" h="1384">
                  <a:moveTo>
                    <a:pt x="249" y="694"/>
                  </a:moveTo>
                  <a:lnTo>
                    <a:pt x="333" y="720"/>
                  </a:lnTo>
                  <a:lnTo>
                    <a:pt x="462" y="718"/>
                  </a:lnTo>
                  <a:lnTo>
                    <a:pt x="557" y="833"/>
                  </a:lnTo>
                  <a:lnTo>
                    <a:pt x="514" y="957"/>
                  </a:lnTo>
                  <a:lnTo>
                    <a:pt x="555" y="1098"/>
                  </a:lnTo>
                  <a:lnTo>
                    <a:pt x="595" y="1094"/>
                  </a:lnTo>
                  <a:lnTo>
                    <a:pt x="680" y="1151"/>
                  </a:lnTo>
                  <a:lnTo>
                    <a:pt x="788" y="1251"/>
                  </a:lnTo>
                  <a:lnTo>
                    <a:pt x="789" y="1384"/>
                  </a:lnTo>
                  <a:lnTo>
                    <a:pt x="819" y="1357"/>
                  </a:lnTo>
                  <a:lnTo>
                    <a:pt x="966" y="1342"/>
                  </a:lnTo>
                  <a:lnTo>
                    <a:pt x="1045" y="1316"/>
                  </a:lnTo>
                  <a:lnTo>
                    <a:pt x="1089" y="1195"/>
                  </a:lnTo>
                  <a:lnTo>
                    <a:pt x="1142" y="1186"/>
                  </a:lnTo>
                  <a:lnTo>
                    <a:pt x="1138" y="1155"/>
                  </a:lnTo>
                  <a:lnTo>
                    <a:pt x="1266" y="1092"/>
                  </a:lnTo>
                  <a:lnTo>
                    <a:pt x="1319" y="1140"/>
                  </a:lnTo>
                  <a:lnTo>
                    <a:pt x="1346" y="1122"/>
                  </a:lnTo>
                  <a:lnTo>
                    <a:pt x="1323" y="989"/>
                  </a:lnTo>
                  <a:lnTo>
                    <a:pt x="1414" y="772"/>
                  </a:lnTo>
                  <a:lnTo>
                    <a:pt x="1466" y="723"/>
                  </a:lnTo>
                  <a:lnTo>
                    <a:pt x="1538" y="726"/>
                  </a:lnTo>
                  <a:lnTo>
                    <a:pt x="1556" y="659"/>
                  </a:lnTo>
                  <a:lnTo>
                    <a:pt x="1652" y="650"/>
                  </a:lnTo>
                  <a:lnTo>
                    <a:pt x="1666" y="566"/>
                  </a:lnTo>
                  <a:lnTo>
                    <a:pt x="1607" y="536"/>
                  </a:lnTo>
                  <a:lnTo>
                    <a:pt x="1690" y="340"/>
                  </a:lnTo>
                  <a:lnTo>
                    <a:pt x="1570" y="293"/>
                  </a:lnTo>
                  <a:lnTo>
                    <a:pt x="1391" y="144"/>
                  </a:lnTo>
                  <a:lnTo>
                    <a:pt x="1230" y="119"/>
                  </a:lnTo>
                  <a:lnTo>
                    <a:pt x="1122" y="0"/>
                  </a:lnTo>
                  <a:lnTo>
                    <a:pt x="1007" y="50"/>
                  </a:lnTo>
                  <a:lnTo>
                    <a:pt x="807" y="21"/>
                  </a:lnTo>
                  <a:lnTo>
                    <a:pt x="603" y="44"/>
                  </a:lnTo>
                  <a:lnTo>
                    <a:pt x="483" y="23"/>
                  </a:lnTo>
                  <a:lnTo>
                    <a:pt x="345" y="42"/>
                  </a:lnTo>
                  <a:lnTo>
                    <a:pt x="234" y="25"/>
                  </a:lnTo>
                  <a:lnTo>
                    <a:pt x="0" y="161"/>
                  </a:lnTo>
                  <a:lnTo>
                    <a:pt x="8" y="321"/>
                  </a:lnTo>
                  <a:lnTo>
                    <a:pt x="59" y="396"/>
                  </a:lnTo>
                  <a:lnTo>
                    <a:pt x="66" y="467"/>
                  </a:lnTo>
                  <a:lnTo>
                    <a:pt x="40" y="566"/>
                  </a:lnTo>
                  <a:lnTo>
                    <a:pt x="94" y="619"/>
                  </a:lnTo>
                  <a:lnTo>
                    <a:pt x="137" y="619"/>
                  </a:lnTo>
                  <a:lnTo>
                    <a:pt x="249" y="694"/>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2" name="Freeform 115"/>
            <p:cNvSpPr>
              <a:spLocks/>
            </p:cNvSpPr>
            <p:nvPr/>
          </p:nvSpPr>
          <p:spPr bwMode="auto">
            <a:xfrm>
              <a:off x="4987925" y="3346450"/>
              <a:ext cx="912813" cy="788988"/>
            </a:xfrm>
            <a:custGeom>
              <a:avLst/>
              <a:gdLst>
                <a:gd name="T0" fmla="*/ 1268 w 2872"/>
                <a:gd name="T1" fmla="*/ 179 h 2487"/>
                <a:gd name="T2" fmla="*/ 1028 w 2872"/>
                <a:gd name="T3" fmla="*/ 194 h 2487"/>
                <a:gd name="T4" fmla="*/ 1004 w 2872"/>
                <a:gd name="T5" fmla="*/ 420 h 2487"/>
                <a:gd name="T6" fmla="*/ 894 w 2872"/>
                <a:gd name="T7" fmla="*/ 513 h 2487"/>
                <a:gd name="T8" fmla="*/ 804 w 2872"/>
                <a:gd name="T9" fmla="*/ 577 h 2487"/>
                <a:gd name="T10" fmla="*/ 661 w 2872"/>
                <a:gd name="T11" fmla="*/ 843 h 2487"/>
                <a:gd name="T12" fmla="*/ 657 w 2872"/>
                <a:gd name="T13" fmla="*/ 994 h 2487"/>
                <a:gd name="T14" fmla="*/ 476 w 2872"/>
                <a:gd name="T15" fmla="*/ 1009 h 2487"/>
                <a:gd name="T16" fmla="*/ 427 w 2872"/>
                <a:gd name="T17" fmla="*/ 1049 h 2487"/>
                <a:gd name="T18" fmla="*/ 304 w 2872"/>
                <a:gd name="T19" fmla="*/ 1196 h 2487"/>
                <a:gd name="T20" fmla="*/ 127 w 2872"/>
                <a:gd name="T21" fmla="*/ 1238 h 2487"/>
                <a:gd name="T22" fmla="*/ 192 w 2872"/>
                <a:gd name="T23" fmla="*/ 1512 h 2487"/>
                <a:gd name="T24" fmla="*/ 219 w 2872"/>
                <a:gd name="T25" fmla="*/ 1666 h 2487"/>
                <a:gd name="T26" fmla="*/ 30 w 2872"/>
                <a:gd name="T27" fmla="*/ 1880 h 2487"/>
                <a:gd name="T28" fmla="*/ 151 w 2872"/>
                <a:gd name="T29" fmla="*/ 2070 h 2487"/>
                <a:gd name="T30" fmla="*/ 133 w 2872"/>
                <a:gd name="T31" fmla="*/ 2385 h 2487"/>
                <a:gd name="T32" fmla="*/ 193 w 2872"/>
                <a:gd name="T33" fmla="*/ 2355 h 2487"/>
                <a:gd name="T34" fmla="*/ 255 w 2872"/>
                <a:gd name="T35" fmla="*/ 2357 h 2487"/>
                <a:gd name="T36" fmla="*/ 328 w 2872"/>
                <a:gd name="T37" fmla="*/ 2207 h 2487"/>
                <a:gd name="T38" fmla="*/ 738 w 2872"/>
                <a:gd name="T39" fmla="*/ 2207 h 2487"/>
                <a:gd name="T40" fmla="*/ 1055 w 2872"/>
                <a:gd name="T41" fmla="*/ 2287 h 2487"/>
                <a:gd name="T42" fmla="*/ 1214 w 2872"/>
                <a:gd name="T43" fmla="*/ 2249 h 2487"/>
                <a:gd name="T44" fmla="*/ 1502 w 2872"/>
                <a:gd name="T45" fmla="*/ 2323 h 2487"/>
                <a:gd name="T46" fmla="*/ 1665 w 2872"/>
                <a:gd name="T47" fmla="*/ 2332 h 2487"/>
                <a:gd name="T48" fmla="*/ 1762 w 2872"/>
                <a:gd name="T49" fmla="*/ 2300 h 2487"/>
                <a:gd name="T50" fmla="*/ 1818 w 2872"/>
                <a:gd name="T51" fmla="*/ 2370 h 2487"/>
                <a:gd name="T52" fmla="*/ 1909 w 2872"/>
                <a:gd name="T53" fmla="*/ 2388 h 2487"/>
                <a:gd name="T54" fmla="*/ 2079 w 2872"/>
                <a:gd name="T55" fmla="*/ 2466 h 2487"/>
                <a:gd name="T56" fmla="*/ 2176 w 2872"/>
                <a:gd name="T57" fmla="*/ 2487 h 2487"/>
                <a:gd name="T58" fmla="*/ 2183 w 2872"/>
                <a:gd name="T59" fmla="*/ 2400 h 2487"/>
                <a:gd name="T60" fmla="*/ 2342 w 2872"/>
                <a:gd name="T61" fmla="*/ 2053 h 2487"/>
                <a:gd name="T62" fmla="*/ 2545 w 2872"/>
                <a:gd name="T63" fmla="*/ 1918 h 2487"/>
                <a:gd name="T64" fmla="*/ 2517 w 2872"/>
                <a:gd name="T65" fmla="*/ 1856 h 2487"/>
                <a:gd name="T66" fmla="*/ 2485 w 2872"/>
                <a:gd name="T67" fmla="*/ 1630 h 2487"/>
                <a:gd name="T68" fmla="*/ 2688 w 2872"/>
                <a:gd name="T69" fmla="*/ 1568 h 2487"/>
                <a:gd name="T70" fmla="*/ 2872 w 2872"/>
                <a:gd name="T71" fmla="*/ 1311 h 2487"/>
                <a:gd name="T72" fmla="*/ 2771 w 2872"/>
                <a:gd name="T73" fmla="*/ 1210 h 2487"/>
                <a:gd name="T74" fmla="*/ 2628 w 2872"/>
                <a:gd name="T75" fmla="*/ 1214 h 2487"/>
                <a:gd name="T76" fmla="*/ 2603 w 2872"/>
                <a:gd name="T77" fmla="*/ 1068 h 2487"/>
                <a:gd name="T78" fmla="*/ 2455 w 2872"/>
                <a:gd name="T79" fmla="*/ 900 h 2487"/>
                <a:gd name="T80" fmla="*/ 2358 w 2872"/>
                <a:gd name="T81" fmla="*/ 473 h 2487"/>
                <a:gd name="T82" fmla="*/ 2329 w 2872"/>
                <a:gd name="T83" fmla="*/ 221 h 2487"/>
                <a:gd name="T84" fmla="*/ 2055 w 2872"/>
                <a:gd name="T85" fmla="*/ 140 h 2487"/>
                <a:gd name="T86" fmla="*/ 1922 w 2872"/>
                <a:gd name="T87" fmla="*/ 181 h 2487"/>
                <a:gd name="T88" fmla="*/ 1781 w 2872"/>
                <a:gd name="T89" fmla="*/ 30 h 2487"/>
                <a:gd name="T90" fmla="*/ 1665 w 2872"/>
                <a:gd name="T91" fmla="*/ 58 h 2487"/>
                <a:gd name="T92" fmla="*/ 1534 w 2872"/>
                <a:gd name="T93" fmla="*/ 32 h 2487"/>
                <a:gd name="T94" fmla="*/ 1387 w 2872"/>
                <a:gd name="T95" fmla="*/ 6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72" h="2487">
                  <a:moveTo>
                    <a:pt x="1343" y="156"/>
                  </a:moveTo>
                  <a:lnTo>
                    <a:pt x="1268" y="179"/>
                  </a:lnTo>
                  <a:lnTo>
                    <a:pt x="1161" y="122"/>
                  </a:lnTo>
                  <a:lnTo>
                    <a:pt x="1028" y="194"/>
                  </a:lnTo>
                  <a:lnTo>
                    <a:pt x="945" y="390"/>
                  </a:lnTo>
                  <a:lnTo>
                    <a:pt x="1004" y="420"/>
                  </a:lnTo>
                  <a:lnTo>
                    <a:pt x="990" y="504"/>
                  </a:lnTo>
                  <a:lnTo>
                    <a:pt x="894" y="513"/>
                  </a:lnTo>
                  <a:lnTo>
                    <a:pt x="876" y="580"/>
                  </a:lnTo>
                  <a:lnTo>
                    <a:pt x="804" y="577"/>
                  </a:lnTo>
                  <a:lnTo>
                    <a:pt x="752" y="626"/>
                  </a:lnTo>
                  <a:lnTo>
                    <a:pt x="661" y="843"/>
                  </a:lnTo>
                  <a:lnTo>
                    <a:pt x="684" y="976"/>
                  </a:lnTo>
                  <a:lnTo>
                    <a:pt x="657" y="994"/>
                  </a:lnTo>
                  <a:lnTo>
                    <a:pt x="604" y="946"/>
                  </a:lnTo>
                  <a:lnTo>
                    <a:pt x="476" y="1009"/>
                  </a:lnTo>
                  <a:lnTo>
                    <a:pt x="480" y="1040"/>
                  </a:lnTo>
                  <a:lnTo>
                    <a:pt x="427" y="1049"/>
                  </a:lnTo>
                  <a:lnTo>
                    <a:pt x="383" y="1170"/>
                  </a:lnTo>
                  <a:lnTo>
                    <a:pt x="304" y="1196"/>
                  </a:lnTo>
                  <a:lnTo>
                    <a:pt x="157" y="1211"/>
                  </a:lnTo>
                  <a:lnTo>
                    <a:pt x="127" y="1238"/>
                  </a:lnTo>
                  <a:lnTo>
                    <a:pt x="118" y="1282"/>
                  </a:lnTo>
                  <a:lnTo>
                    <a:pt x="192" y="1512"/>
                  </a:lnTo>
                  <a:lnTo>
                    <a:pt x="237" y="1626"/>
                  </a:lnTo>
                  <a:lnTo>
                    <a:pt x="219" y="1666"/>
                  </a:lnTo>
                  <a:lnTo>
                    <a:pt x="212" y="1781"/>
                  </a:lnTo>
                  <a:lnTo>
                    <a:pt x="30" y="1880"/>
                  </a:lnTo>
                  <a:lnTo>
                    <a:pt x="0" y="2000"/>
                  </a:lnTo>
                  <a:lnTo>
                    <a:pt x="151" y="2070"/>
                  </a:lnTo>
                  <a:lnTo>
                    <a:pt x="109" y="2225"/>
                  </a:lnTo>
                  <a:lnTo>
                    <a:pt x="133" y="2385"/>
                  </a:lnTo>
                  <a:lnTo>
                    <a:pt x="193" y="2374"/>
                  </a:lnTo>
                  <a:lnTo>
                    <a:pt x="193" y="2355"/>
                  </a:lnTo>
                  <a:lnTo>
                    <a:pt x="205" y="2332"/>
                  </a:lnTo>
                  <a:lnTo>
                    <a:pt x="255" y="2357"/>
                  </a:lnTo>
                  <a:lnTo>
                    <a:pt x="338" y="2250"/>
                  </a:lnTo>
                  <a:lnTo>
                    <a:pt x="328" y="2207"/>
                  </a:lnTo>
                  <a:lnTo>
                    <a:pt x="368" y="2173"/>
                  </a:lnTo>
                  <a:lnTo>
                    <a:pt x="738" y="2207"/>
                  </a:lnTo>
                  <a:lnTo>
                    <a:pt x="878" y="2206"/>
                  </a:lnTo>
                  <a:lnTo>
                    <a:pt x="1055" y="2287"/>
                  </a:lnTo>
                  <a:lnTo>
                    <a:pt x="1128" y="2273"/>
                  </a:lnTo>
                  <a:lnTo>
                    <a:pt x="1214" y="2249"/>
                  </a:lnTo>
                  <a:lnTo>
                    <a:pt x="1291" y="2328"/>
                  </a:lnTo>
                  <a:lnTo>
                    <a:pt x="1502" y="2323"/>
                  </a:lnTo>
                  <a:lnTo>
                    <a:pt x="1549" y="2358"/>
                  </a:lnTo>
                  <a:lnTo>
                    <a:pt x="1665" y="2332"/>
                  </a:lnTo>
                  <a:lnTo>
                    <a:pt x="1703" y="2371"/>
                  </a:lnTo>
                  <a:lnTo>
                    <a:pt x="1762" y="2300"/>
                  </a:lnTo>
                  <a:lnTo>
                    <a:pt x="1825" y="2329"/>
                  </a:lnTo>
                  <a:lnTo>
                    <a:pt x="1818" y="2370"/>
                  </a:lnTo>
                  <a:lnTo>
                    <a:pt x="1885" y="2359"/>
                  </a:lnTo>
                  <a:lnTo>
                    <a:pt x="1909" y="2388"/>
                  </a:lnTo>
                  <a:lnTo>
                    <a:pt x="2022" y="2365"/>
                  </a:lnTo>
                  <a:lnTo>
                    <a:pt x="2079" y="2466"/>
                  </a:lnTo>
                  <a:lnTo>
                    <a:pt x="2149" y="2470"/>
                  </a:lnTo>
                  <a:lnTo>
                    <a:pt x="2176" y="2487"/>
                  </a:lnTo>
                  <a:lnTo>
                    <a:pt x="2213" y="2426"/>
                  </a:lnTo>
                  <a:lnTo>
                    <a:pt x="2183" y="2400"/>
                  </a:lnTo>
                  <a:lnTo>
                    <a:pt x="2204" y="2247"/>
                  </a:lnTo>
                  <a:lnTo>
                    <a:pt x="2342" y="2053"/>
                  </a:lnTo>
                  <a:lnTo>
                    <a:pt x="2602" y="2017"/>
                  </a:lnTo>
                  <a:lnTo>
                    <a:pt x="2545" y="1918"/>
                  </a:lnTo>
                  <a:lnTo>
                    <a:pt x="2554" y="1868"/>
                  </a:lnTo>
                  <a:lnTo>
                    <a:pt x="2517" y="1856"/>
                  </a:lnTo>
                  <a:lnTo>
                    <a:pt x="2563" y="1759"/>
                  </a:lnTo>
                  <a:lnTo>
                    <a:pt x="2485" y="1630"/>
                  </a:lnTo>
                  <a:lnTo>
                    <a:pt x="2532" y="1547"/>
                  </a:lnTo>
                  <a:lnTo>
                    <a:pt x="2688" y="1568"/>
                  </a:lnTo>
                  <a:lnTo>
                    <a:pt x="2860" y="1428"/>
                  </a:lnTo>
                  <a:lnTo>
                    <a:pt x="2872" y="1311"/>
                  </a:lnTo>
                  <a:lnTo>
                    <a:pt x="2792" y="1265"/>
                  </a:lnTo>
                  <a:lnTo>
                    <a:pt x="2771" y="1210"/>
                  </a:lnTo>
                  <a:lnTo>
                    <a:pt x="2688" y="1197"/>
                  </a:lnTo>
                  <a:lnTo>
                    <a:pt x="2628" y="1214"/>
                  </a:lnTo>
                  <a:lnTo>
                    <a:pt x="2634" y="1174"/>
                  </a:lnTo>
                  <a:lnTo>
                    <a:pt x="2603" y="1068"/>
                  </a:lnTo>
                  <a:lnTo>
                    <a:pt x="2456" y="937"/>
                  </a:lnTo>
                  <a:lnTo>
                    <a:pt x="2455" y="900"/>
                  </a:lnTo>
                  <a:lnTo>
                    <a:pt x="2315" y="596"/>
                  </a:lnTo>
                  <a:lnTo>
                    <a:pt x="2358" y="473"/>
                  </a:lnTo>
                  <a:lnTo>
                    <a:pt x="2318" y="411"/>
                  </a:lnTo>
                  <a:lnTo>
                    <a:pt x="2329" y="221"/>
                  </a:lnTo>
                  <a:lnTo>
                    <a:pt x="2222" y="142"/>
                  </a:lnTo>
                  <a:lnTo>
                    <a:pt x="2055" y="140"/>
                  </a:lnTo>
                  <a:lnTo>
                    <a:pt x="2009" y="187"/>
                  </a:lnTo>
                  <a:lnTo>
                    <a:pt x="1922" y="181"/>
                  </a:lnTo>
                  <a:lnTo>
                    <a:pt x="1871" y="55"/>
                  </a:lnTo>
                  <a:lnTo>
                    <a:pt x="1781" y="30"/>
                  </a:lnTo>
                  <a:lnTo>
                    <a:pt x="1764" y="57"/>
                  </a:lnTo>
                  <a:lnTo>
                    <a:pt x="1665" y="58"/>
                  </a:lnTo>
                  <a:lnTo>
                    <a:pt x="1614" y="12"/>
                  </a:lnTo>
                  <a:lnTo>
                    <a:pt x="1534" y="32"/>
                  </a:lnTo>
                  <a:lnTo>
                    <a:pt x="1484" y="0"/>
                  </a:lnTo>
                  <a:lnTo>
                    <a:pt x="1387" y="67"/>
                  </a:lnTo>
                  <a:lnTo>
                    <a:pt x="1343" y="156"/>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33" name="Freeform 134"/>
            <p:cNvSpPr>
              <a:spLocks/>
            </p:cNvSpPr>
            <p:nvPr/>
          </p:nvSpPr>
          <p:spPr bwMode="auto">
            <a:xfrm>
              <a:off x="433388" y="1271588"/>
              <a:ext cx="1060450" cy="715963"/>
            </a:xfrm>
            <a:custGeom>
              <a:avLst/>
              <a:gdLst>
                <a:gd name="T0" fmla="*/ 3260 w 3340"/>
                <a:gd name="T1" fmla="*/ 960 h 2255"/>
                <a:gd name="T2" fmla="*/ 3268 w 3340"/>
                <a:gd name="T3" fmla="*/ 730 h 2255"/>
                <a:gd name="T4" fmla="*/ 3142 w 3340"/>
                <a:gd name="T5" fmla="*/ 751 h 2255"/>
                <a:gd name="T6" fmla="*/ 3087 w 3340"/>
                <a:gd name="T7" fmla="*/ 606 h 2255"/>
                <a:gd name="T8" fmla="*/ 2994 w 3340"/>
                <a:gd name="T9" fmla="*/ 567 h 2255"/>
                <a:gd name="T10" fmla="*/ 2852 w 3340"/>
                <a:gd name="T11" fmla="*/ 409 h 2255"/>
                <a:gd name="T12" fmla="*/ 2940 w 3340"/>
                <a:gd name="T13" fmla="*/ 202 h 2255"/>
                <a:gd name="T14" fmla="*/ 2783 w 3340"/>
                <a:gd name="T15" fmla="*/ 230 h 2255"/>
                <a:gd name="T16" fmla="*/ 2650 w 3340"/>
                <a:gd name="T17" fmla="*/ 251 h 2255"/>
                <a:gd name="T18" fmla="*/ 2515 w 3340"/>
                <a:gd name="T19" fmla="*/ 0 h 2255"/>
                <a:gd name="T20" fmla="*/ 2399 w 3340"/>
                <a:gd name="T21" fmla="*/ 75 h 2255"/>
                <a:gd name="T22" fmla="*/ 2282 w 3340"/>
                <a:gd name="T23" fmla="*/ 358 h 2255"/>
                <a:gd name="T24" fmla="*/ 2136 w 3340"/>
                <a:gd name="T25" fmla="*/ 435 h 2255"/>
                <a:gd name="T26" fmla="*/ 1892 w 3340"/>
                <a:gd name="T27" fmla="*/ 417 h 2255"/>
                <a:gd name="T28" fmla="*/ 1914 w 3340"/>
                <a:gd name="T29" fmla="*/ 600 h 2255"/>
                <a:gd name="T30" fmla="*/ 1738 w 3340"/>
                <a:gd name="T31" fmla="*/ 309 h 2255"/>
                <a:gd name="T32" fmla="*/ 1669 w 3340"/>
                <a:gd name="T33" fmla="*/ 409 h 2255"/>
                <a:gd name="T34" fmla="*/ 1583 w 3340"/>
                <a:gd name="T35" fmla="*/ 556 h 2255"/>
                <a:gd name="T36" fmla="*/ 1338 w 3340"/>
                <a:gd name="T37" fmla="*/ 352 h 2255"/>
                <a:gd name="T38" fmla="*/ 1255 w 3340"/>
                <a:gd name="T39" fmla="*/ 798 h 2255"/>
                <a:gd name="T40" fmla="*/ 1104 w 3340"/>
                <a:gd name="T41" fmla="*/ 920 h 2255"/>
                <a:gd name="T42" fmla="*/ 972 w 3340"/>
                <a:gd name="T43" fmla="*/ 847 h 2255"/>
                <a:gd name="T44" fmla="*/ 961 w 3340"/>
                <a:gd name="T45" fmla="*/ 662 h 2255"/>
                <a:gd name="T46" fmla="*/ 950 w 3340"/>
                <a:gd name="T47" fmla="*/ 483 h 2255"/>
                <a:gd name="T48" fmla="*/ 916 w 3340"/>
                <a:gd name="T49" fmla="*/ 374 h 2255"/>
                <a:gd name="T50" fmla="*/ 694 w 3340"/>
                <a:gd name="T51" fmla="*/ 235 h 2255"/>
                <a:gd name="T52" fmla="*/ 433 w 3340"/>
                <a:gd name="T53" fmla="*/ 142 h 2255"/>
                <a:gd name="T54" fmla="*/ 477 w 3340"/>
                <a:gd name="T55" fmla="*/ 194 h 2255"/>
                <a:gd name="T56" fmla="*/ 531 w 3340"/>
                <a:gd name="T57" fmla="*/ 258 h 2255"/>
                <a:gd name="T58" fmla="*/ 657 w 3340"/>
                <a:gd name="T59" fmla="*/ 532 h 2255"/>
                <a:gd name="T60" fmla="*/ 562 w 3340"/>
                <a:gd name="T61" fmla="*/ 449 h 2255"/>
                <a:gd name="T62" fmla="*/ 318 w 3340"/>
                <a:gd name="T63" fmla="*/ 299 h 2255"/>
                <a:gd name="T64" fmla="*/ 263 w 3340"/>
                <a:gd name="T65" fmla="*/ 386 h 2255"/>
                <a:gd name="T66" fmla="*/ 317 w 3340"/>
                <a:gd name="T67" fmla="*/ 552 h 2255"/>
                <a:gd name="T68" fmla="*/ 348 w 3340"/>
                <a:gd name="T69" fmla="*/ 651 h 2255"/>
                <a:gd name="T70" fmla="*/ 128 w 3340"/>
                <a:gd name="T71" fmla="*/ 630 h 2255"/>
                <a:gd name="T72" fmla="*/ 209 w 3340"/>
                <a:gd name="T73" fmla="*/ 798 h 2255"/>
                <a:gd name="T74" fmla="*/ 117 w 3340"/>
                <a:gd name="T75" fmla="*/ 825 h 2255"/>
                <a:gd name="T76" fmla="*/ 602 w 3340"/>
                <a:gd name="T77" fmla="*/ 775 h 2255"/>
                <a:gd name="T78" fmla="*/ 830 w 3340"/>
                <a:gd name="T79" fmla="*/ 823 h 2255"/>
                <a:gd name="T80" fmla="*/ 828 w 3340"/>
                <a:gd name="T81" fmla="*/ 1014 h 2255"/>
                <a:gd name="T82" fmla="*/ 592 w 3340"/>
                <a:gd name="T83" fmla="*/ 1130 h 2255"/>
                <a:gd name="T84" fmla="*/ 370 w 3340"/>
                <a:gd name="T85" fmla="*/ 1218 h 2255"/>
                <a:gd name="T86" fmla="*/ 311 w 3340"/>
                <a:gd name="T87" fmla="*/ 1305 h 2255"/>
                <a:gd name="T88" fmla="*/ 630 w 3340"/>
                <a:gd name="T89" fmla="*/ 1302 h 2255"/>
                <a:gd name="T90" fmla="*/ 772 w 3340"/>
                <a:gd name="T91" fmla="*/ 1470 h 2255"/>
                <a:gd name="T92" fmla="*/ 760 w 3340"/>
                <a:gd name="T93" fmla="*/ 1633 h 2255"/>
                <a:gd name="T94" fmla="*/ 738 w 3340"/>
                <a:gd name="T95" fmla="*/ 1852 h 2255"/>
                <a:gd name="T96" fmla="*/ 566 w 3340"/>
                <a:gd name="T97" fmla="*/ 1933 h 2255"/>
                <a:gd name="T98" fmla="*/ 900 w 3340"/>
                <a:gd name="T99" fmla="*/ 1967 h 2255"/>
                <a:gd name="T100" fmla="*/ 1074 w 3340"/>
                <a:gd name="T101" fmla="*/ 2008 h 2255"/>
                <a:gd name="T102" fmla="*/ 1655 w 3340"/>
                <a:gd name="T103" fmla="*/ 2255 h 2255"/>
                <a:gd name="T104" fmla="*/ 2310 w 3340"/>
                <a:gd name="T105" fmla="*/ 1957 h 2255"/>
                <a:gd name="T106" fmla="*/ 2740 w 3340"/>
                <a:gd name="T107" fmla="*/ 1638 h 2255"/>
                <a:gd name="T108" fmla="*/ 2816 w 3340"/>
                <a:gd name="T109" fmla="*/ 1614 h 2255"/>
                <a:gd name="T110" fmla="*/ 2873 w 3340"/>
                <a:gd name="T111" fmla="*/ 1679 h 2255"/>
                <a:gd name="T112" fmla="*/ 3097 w 3340"/>
                <a:gd name="T113" fmla="*/ 1392 h 2255"/>
                <a:gd name="T114" fmla="*/ 3029 w 3340"/>
                <a:gd name="T115" fmla="*/ 1281 h 2255"/>
                <a:gd name="T116" fmla="*/ 3170 w 3340"/>
                <a:gd name="T117" fmla="*/ 1302 h 2255"/>
                <a:gd name="T118" fmla="*/ 3261 w 3340"/>
                <a:gd name="T119" fmla="*/ 1122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0" h="2255">
                  <a:moveTo>
                    <a:pt x="3340" y="1029"/>
                  </a:moveTo>
                  <a:lnTo>
                    <a:pt x="3323" y="992"/>
                  </a:lnTo>
                  <a:lnTo>
                    <a:pt x="3283" y="995"/>
                  </a:lnTo>
                  <a:lnTo>
                    <a:pt x="3271" y="1032"/>
                  </a:lnTo>
                  <a:lnTo>
                    <a:pt x="3260" y="960"/>
                  </a:lnTo>
                  <a:lnTo>
                    <a:pt x="3213" y="950"/>
                  </a:lnTo>
                  <a:lnTo>
                    <a:pt x="3260" y="906"/>
                  </a:lnTo>
                  <a:lnTo>
                    <a:pt x="3272" y="810"/>
                  </a:lnTo>
                  <a:lnTo>
                    <a:pt x="3235" y="777"/>
                  </a:lnTo>
                  <a:lnTo>
                    <a:pt x="3268" y="730"/>
                  </a:lnTo>
                  <a:lnTo>
                    <a:pt x="3212" y="748"/>
                  </a:lnTo>
                  <a:lnTo>
                    <a:pt x="3214" y="701"/>
                  </a:lnTo>
                  <a:lnTo>
                    <a:pt x="3171" y="642"/>
                  </a:lnTo>
                  <a:lnTo>
                    <a:pt x="3147" y="682"/>
                  </a:lnTo>
                  <a:lnTo>
                    <a:pt x="3142" y="751"/>
                  </a:lnTo>
                  <a:lnTo>
                    <a:pt x="3105" y="755"/>
                  </a:lnTo>
                  <a:lnTo>
                    <a:pt x="3107" y="706"/>
                  </a:lnTo>
                  <a:lnTo>
                    <a:pt x="3084" y="699"/>
                  </a:lnTo>
                  <a:lnTo>
                    <a:pt x="3071" y="655"/>
                  </a:lnTo>
                  <a:lnTo>
                    <a:pt x="3087" y="606"/>
                  </a:lnTo>
                  <a:lnTo>
                    <a:pt x="3067" y="593"/>
                  </a:lnTo>
                  <a:lnTo>
                    <a:pt x="2970" y="623"/>
                  </a:lnTo>
                  <a:lnTo>
                    <a:pt x="2935" y="653"/>
                  </a:lnTo>
                  <a:lnTo>
                    <a:pt x="2910" y="618"/>
                  </a:lnTo>
                  <a:lnTo>
                    <a:pt x="2994" y="567"/>
                  </a:lnTo>
                  <a:lnTo>
                    <a:pt x="2981" y="408"/>
                  </a:lnTo>
                  <a:lnTo>
                    <a:pt x="2965" y="401"/>
                  </a:lnTo>
                  <a:lnTo>
                    <a:pt x="2902" y="452"/>
                  </a:lnTo>
                  <a:lnTo>
                    <a:pt x="2882" y="403"/>
                  </a:lnTo>
                  <a:lnTo>
                    <a:pt x="2852" y="409"/>
                  </a:lnTo>
                  <a:lnTo>
                    <a:pt x="2851" y="379"/>
                  </a:lnTo>
                  <a:lnTo>
                    <a:pt x="2814" y="339"/>
                  </a:lnTo>
                  <a:lnTo>
                    <a:pt x="2901" y="286"/>
                  </a:lnTo>
                  <a:lnTo>
                    <a:pt x="2887" y="223"/>
                  </a:lnTo>
                  <a:lnTo>
                    <a:pt x="2940" y="202"/>
                  </a:lnTo>
                  <a:lnTo>
                    <a:pt x="3006" y="182"/>
                  </a:lnTo>
                  <a:lnTo>
                    <a:pt x="2993" y="145"/>
                  </a:lnTo>
                  <a:lnTo>
                    <a:pt x="2902" y="140"/>
                  </a:lnTo>
                  <a:lnTo>
                    <a:pt x="2827" y="250"/>
                  </a:lnTo>
                  <a:lnTo>
                    <a:pt x="2783" y="230"/>
                  </a:lnTo>
                  <a:lnTo>
                    <a:pt x="2764" y="263"/>
                  </a:lnTo>
                  <a:lnTo>
                    <a:pt x="2767" y="317"/>
                  </a:lnTo>
                  <a:lnTo>
                    <a:pt x="2714" y="298"/>
                  </a:lnTo>
                  <a:lnTo>
                    <a:pt x="2697" y="254"/>
                  </a:lnTo>
                  <a:lnTo>
                    <a:pt x="2650" y="251"/>
                  </a:lnTo>
                  <a:lnTo>
                    <a:pt x="2604" y="219"/>
                  </a:lnTo>
                  <a:lnTo>
                    <a:pt x="2633" y="162"/>
                  </a:lnTo>
                  <a:lnTo>
                    <a:pt x="2589" y="146"/>
                  </a:lnTo>
                  <a:lnTo>
                    <a:pt x="2586" y="89"/>
                  </a:lnTo>
                  <a:lnTo>
                    <a:pt x="2515" y="0"/>
                  </a:lnTo>
                  <a:lnTo>
                    <a:pt x="2489" y="27"/>
                  </a:lnTo>
                  <a:lnTo>
                    <a:pt x="2496" y="57"/>
                  </a:lnTo>
                  <a:lnTo>
                    <a:pt x="2442" y="87"/>
                  </a:lnTo>
                  <a:lnTo>
                    <a:pt x="2419" y="61"/>
                  </a:lnTo>
                  <a:lnTo>
                    <a:pt x="2399" y="75"/>
                  </a:lnTo>
                  <a:lnTo>
                    <a:pt x="2444" y="287"/>
                  </a:lnTo>
                  <a:lnTo>
                    <a:pt x="2431" y="327"/>
                  </a:lnTo>
                  <a:lnTo>
                    <a:pt x="2377" y="330"/>
                  </a:lnTo>
                  <a:lnTo>
                    <a:pt x="2352" y="357"/>
                  </a:lnTo>
                  <a:lnTo>
                    <a:pt x="2282" y="358"/>
                  </a:lnTo>
                  <a:lnTo>
                    <a:pt x="2260" y="288"/>
                  </a:lnTo>
                  <a:lnTo>
                    <a:pt x="2214" y="289"/>
                  </a:lnTo>
                  <a:lnTo>
                    <a:pt x="2191" y="361"/>
                  </a:lnTo>
                  <a:lnTo>
                    <a:pt x="2146" y="396"/>
                  </a:lnTo>
                  <a:lnTo>
                    <a:pt x="2136" y="435"/>
                  </a:lnTo>
                  <a:lnTo>
                    <a:pt x="2099" y="426"/>
                  </a:lnTo>
                  <a:lnTo>
                    <a:pt x="1991" y="330"/>
                  </a:lnTo>
                  <a:lnTo>
                    <a:pt x="1928" y="355"/>
                  </a:lnTo>
                  <a:lnTo>
                    <a:pt x="1882" y="315"/>
                  </a:lnTo>
                  <a:lnTo>
                    <a:pt x="1892" y="417"/>
                  </a:lnTo>
                  <a:lnTo>
                    <a:pt x="1956" y="526"/>
                  </a:lnTo>
                  <a:lnTo>
                    <a:pt x="1927" y="576"/>
                  </a:lnTo>
                  <a:lnTo>
                    <a:pt x="1981" y="679"/>
                  </a:lnTo>
                  <a:lnTo>
                    <a:pt x="1925" y="696"/>
                  </a:lnTo>
                  <a:lnTo>
                    <a:pt x="1914" y="600"/>
                  </a:lnTo>
                  <a:lnTo>
                    <a:pt x="1879" y="501"/>
                  </a:lnTo>
                  <a:lnTo>
                    <a:pt x="1819" y="438"/>
                  </a:lnTo>
                  <a:lnTo>
                    <a:pt x="1811" y="375"/>
                  </a:lnTo>
                  <a:lnTo>
                    <a:pt x="1778" y="376"/>
                  </a:lnTo>
                  <a:lnTo>
                    <a:pt x="1738" y="309"/>
                  </a:lnTo>
                  <a:lnTo>
                    <a:pt x="1704" y="317"/>
                  </a:lnTo>
                  <a:lnTo>
                    <a:pt x="1701" y="337"/>
                  </a:lnTo>
                  <a:lnTo>
                    <a:pt x="1664" y="313"/>
                  </a:lnTo>
                  <a:lnTo>
                    <a:pt x="1652" y="350"/>
                  </a:lnTo>
                  <a:lnTo>
                    <a:pt x="1669" y="409"/>
                  </a:lnTo>
                  <a:lnTo>
                    <a:pt x="1615" y="390"/>
                  </a:lnTo>
                  <a:lnTo>
                    <a:pt x="1542" y="410"/>
                  </a:lnTo>
                  <a:lnTo>
                    <a:pt x="1560" y="467"/>
                  </a:lnTo>
                  <a:lnTo>
                    <a:pt x="1536" y="501"/>
                  </a:lnTo>
                  <a:lnTo>
                    <a:pt x="1583" y="556"/>
                  </a:lnTo>
                  <a:lnTo>
                    <a:pt x="1545" y="729"/>
                  </a:lnTo>
                  <a:lnTo>
                    <a:pt x="1474" y="634"/>
                  </a:lnTo>
                  <a:lnTo>
                    <a:pt x="1457" y="554"/>
                  </a:lnTo>
                  <a:lnTo>
                    <a:pt x="1476" y="514"/>
                  </a:lnTo>
                  <a:lnTo>
                    <a:pt x="1338" y="352"/>
                  </a:lnTo>
                  <a:lnTo>
                    <a:pt x="1262" y="390"/>
                  </a:lnTo>
                  <a:lnTo>
                    <a:pt x="1270" y="503"/>
                  </a:lnTo>
                  <a:lnTo>
                    <a:pt x="1318" y="632"/>
                  </a:lnTo>
                  <a:lnTo>
                    <a:pt x="1272" y="751"/>
                  </a:lnTo>
                  <a:lnTo>
                    <a:pt x="1255" y="798"/>
                  </a:lnTo>
                  <a:lnTo>
                    <a:pt x="1225" y="762"/>
                  </a:lnTo>
                  <a:lnTo>
                    <a:pt x="1192" y="719"/>
                  </a:lnTo>
                  <a:lnTo>
                    <a:pt x="1187" y="660"/>
                  </a:lnTo>
                  <a:lnTo>
                    <a:pt x="1099" y="797"/>
                  </a:lnTo>
                  <a:lnTo>
                    <a:pt x="1104" y="920"/>
                  </a:lnTo>
                  <a:lnTo>
                    <a:pt x="1063" y="869"/>
                  </a:lnTo>
                  <a:lnTo>
                    <a:pt x="1047" y="883"/>
                  </a:lnTo>
                  <a:lnTo>
                    <a:pt x="1030" y="960"/>
                  </a:lnTo>
                  <a:lnTo>
                    <a:pt x="1007" y="871"/>
                  </a:lnTo>
                  <a:lnTo>
                    <a:pt x="972" y="847"/>
                  </a:lnTo>
                  <a:lnTo>
                    <a:pt x="972" y="738"/>
                  </a:lnTo>
                  <a:lnTo>
                    <a:pt x="916" y="735"/>
                  </a:lnTo>
                  <a:lnTo>
                    <a:pt x="854" y="652"/>
                  </a:lnTo>
                  <a:lnTo>
                    <a:pt x="938" y="701"/>
                  </a:lnTo>
                  <a:lnTo>
                    <a:pt x="961" y="662"/>
                  </a:lnTo>
                  <a:lnTo>
                    <a:pt x="941" y="605"/>
                  </a:lnTo>
                  <a:lnTo>
                    <a:pt x="977" y="599"/>
                  </a:lnTo>
                  <a:lnTo>
                    <a:pt x="963" y="545"/>
                  </a:lnTo>
                  <a:lnTo>
                    <a:pt x="984" y="528"/>
                  </a:lnTo>
                  <a:lnTo>
                    <a:pt x="950" y="483"/>
                  </a:lnTo>
                  <a:lnTo>
                    <a:pt x="952" y="459"/>
                  </a:lnTo>
                  <a:lnTo>
                    <a:pt x="979" y="436"/>
                  </a:lnTo>
                  <a:lnTo>
                    <a:pt x="942" y="426"/>
                  </a:lnTo>
                  <a:lnTo>
                    <a:pt x="922" y="453"/>
                  </a:lnTo>
                  <a:lnTo>
                    <a:pt x="916" y="374"/>
                  </a:lnTo>
                  <a:lnTo>
                    <a:pt x="869" y="390"/>
                  </a:lnTo>
                  <a:lnTo>
                    <a:pt x="855" y="364"/>
                  </a:lnTo>
                  <a:lnTo>
                    <a:pt x="849" y="354"/>
                  </a:lnTo>
                  <a:lnTo>
                    <a:pt x="828" y="291"/>
                  </a:lnTo>
                  <a:lnTo>
                    <a:pt x="694" y="235"/>
                  </a:lnTo>
                  <a:lnTo>
                    <a:pt x="684" y="166"/>
                  </a:lnTo>
                  <a:lnTo>
                    <a:pt x="626" y="121"/>
                  </a:lnTo>
                  <a:lnTo>
                    <a:pt x="570" y="134"/>
                  </a:lnTo>
                  <a:lnTo>
                    <a:pt x="530" y="105"/>
                  </a:lnTo>
                  <a:lnTo>
                    <a:pt x="433" y="142"/>
                  </a:lnTo>
                  <a:lnTo>
                    <a:pt x="407" y="182"/>
                  </a:lnTo>
                  <a:lnTo>
                    <a:pt x="440" y="182"/>
                  </a:lnTo>
                  <a:lnTo>
                    <a:pt x="424" y="199"/>
                  </a:lnTo>
                  <a:lnTo>
                    <a:pt x="451" y="231"/>
                  </a:lnTo>
                  <a:lnTo>
                    <a:pt x="477" y="194"/>
                  </a:lnTo>
                  <a:lnTo>
                    <a:pt x="590" y="188"/>
                  </a:lnTo>
                  <a:lnTo>
                    <a:pt x="584" y="213"/>
                  </a:lnTo>
                  <a:lnTo>
                    <a:pt x="631" y="260"/>
                  </a:lnTo>
                  <a:lnTo>
                    <a:pt x="605" y="270"/>
                  </a:lnTo>
                  <a:lnTo>
                    <a:pt x="531" y="258"/>
                  </a:lnTo>
                  <a:lnTo>
                    <a:pt x="488" y="284"/>
                  </a:lnTo>
                  <a:lnTo>
                    <a:pt x="606" y="376"/>
                  </a:lnTo>
                  <a:lnTo>
                    <a:pt x="663" y="383"/>
                  </a:lnTo>
                  <a:lnTo>
                    <a:pt x="633" y="436"/>
                  </a:lnTo>
                  <a:lnTo>
                    <a:pt x="657" y="532"/>
                  </a:lnTo>
                  <a:lnTo>
                    <a:pt x="620" y="572"/>
                  </a:lnTo>
                  <a:lnTo>
                    <a:pt x="594" y="525"/>
                  </a:lnTo>
                  <a:lnTo>
                    <a:pt x="563" y="565"/>
                  </a:lnTo>
                  <a:lnTo>
                    <a:pt x="553" y="523"/>
                  </a:lnTo>
                  <a:lnTo>
                    <a:pt x="562" y="449"/>
                  </a:lnTo>
                  <a:lnTo>
                    <a:pt x="529" y="437"/>
                  </a:lnTo>
                  <a:lnTo>
                    <a:pt x="507" y="469"/>
                  </a:lnTo>
                  <a:lnTo>
                    <a:pt x="443" y="440"/>
                  </a:lnTo>
                  <a:lnTo>
                    <a:pt x="449" y="381"/>
                  </a:lnTo>
                  <a:lnTo>
                    <a:pt x="318" y="299"/>
                  </a:lnTo>
                  <a:lnTo>
                    <a:pt x="288" y="342"/>
                  </a:lnTo>
                  <a:lnTo>
                    <a:pt x="368" y="395"/>
                  </a:lnTo>
                  <a:lnTo>
                    <a:pt x="333" y="422"/>
                  </a:lnTo>
                  <a:lnTo>
                    <a:pt x="292" y="376"/>
                  </a:lnTo>
                  <a:lnTo>
                    <a:pt x="263" y="386"/>
                  </a:lnTo>
                  <a:lnTo>
                    <a:pt x="336" y="442"/>
                  </a:lnTo>
                  <a:lnTo>
                    <a:pt x="299" y="452"/>
                  </a:lnTo>
                  <a:lnTo>
                    <a:pt x="206" y="406"/>
                  </a:lnTo>
                  <a:lnTo>
                    <a:pt x="324" y="535"/>
                  </a:lnTo>
                  <a:lnTo>
                    <a:pt x="317" y="552"/>
                  </a:lnTo>
                  <a:lnTo>
                    <a:pt x="240" y="512"/>
                  </a:lnTo>
                  <a:lnTo>
                    <a:pt x="234" y="532"/>
                  </a:lnTo>
                  <a:lnTo>
                    <a:pt x="304" y="621"/>
                  </a:lnTo>
                  <a:lnTo>
                    <a:pt x="397" y="601"/>
                  </a:lnTo>
                  <a:lnTo>
                    <a:pt x="348" y="651"/>
                  </a:lnTo>
                  <a:lnTo>
                    <a:pt x="409" y="673"/>
                  </a:lnTo>
                  <a:lnTo>
                    <a:pt x="292" y="721"/>
                  </a:lnTo>
                  <a:lnTo>
                    <a:pt x="282" y="654"/>
                  </a:lnTo>
                  <a:lnTo>
                    <a:pt x="128" y="593"/>
                  </a:lnTo>
                  <a:lnTo>
                    <a:pt x="128" y="630"/>
                  </a:lnTo>
                  <a:lnTo>
                    <a:pt x="161" y="682"/>
                  </a:lnTo>
                  <a:lnTo>
                    <a:pt x="225" y="715"/>
                  </a:lnTo>
                  <a:lnTo>
                    <a:pt x="186" y="745"/>
                  </a:lnTo>
                  <a:lnTo>
                    <a:pt x="239" y="788"/>
                  </a:lnTo>
                  <a:lnTo>
                    <a:pt x="209" y="798"/>
                  </a:lnTo>
                  <a:lnTo>
                    <a:pt x="69" y="707"/>
                  </a:lnTo>
                  <a:lnTo>
                    <a:pt x="55" y="786"/>
                  </a:lnTo>
                  <a:lnTo>
                    <a:pt x="0" y="829"/>
                  </a:lnTo>
                  <a:lnTo>
                    <a:pt x="26" y="849"/>
                  </a:lnTo>
                  <a:lnTo>
                    <a:pt x="117" y="825"/>
                  </a:lnTo>
                  <a:lnTo>
                    <a:pt x="214" y="854"/>
                  </a:lnTo>
                  <a:lnTo>
                    <a:pt x="410" y="809"/>
                  </a:lnTo>
                  <a:lnTo>
                    <a:pt x="499" y="719"/>
                  </a:lnTo>
                  <a:lnTo>
                    <a:pt x="566" y="741"/>
                  </a:lnTo>
                  <a:lnTo>
                    <a:pt x="602" y="775"/>
                  </a:lnTo>
                  <a:lnTo>
                    <a:pt x="678" y="750"/>
                  </a:lnTo>
                  <a:lnTo>
                    <a:pt x="686" y="824"/>
                  </a:lnTo>
                  <a:lnTo>
                    <a:pt x="726" y="843"/>
                  </a:lnTo>
                  <a:lnTo>
                    <a:pt x="760" y="813"/>
                  </a:lnTo>
                  <a:lnTo>
                    <a:pt x="830" y="823"/>
                  </a:lnTo>
                  <a:lnTo>
                    <a:pt x="625" y="1033"/>
                  </a:lnTo>
                  <a:lnTo>
                    <a:pt x="648" y="1070"/>
                  </a:lnTo>
                  <a:lnTo>
                    <a:pt x="695" y="1065"/>
                  </a:lnTo>
                  <a:lnTo>
                    <a:pt x="779" y="1078"/>
                  </a:lnTo>
                  <a:lnTo>
                    <a:pt x="828" y="1014"/>
                  </a:lnTo>
                  <a:lnTo>
                    <a:pt x="858" y="1018"/>
                  </a:lnTo>
                  <a:lnTo>
                    <a:pt x="796" y="1161"/>
                  </a:lnTo>
                  <a:lnTo>
                    <a:pt x="663" y="1159"/>
                  </a:lnTo>
                  <a:lnTo>
                    <a:pt x="629" y="1116"/>
                  </a:lnTo>
                  <a:lnTo>
                    <a:pt x="592" y="1130"/>
                  </a:lnTo>
                  <a:lnTo>
                    <a:pt x="559" y="1167"/>
                  </a:lnTo>
                  <a:lnTo>
                    <a:pt x="546" y="1130"/>
                  </a:lnTo>
                  <a:lnTo>
                    <a:pt x="522" y="1140"/>
                  </a:lnTo>
                  <a:lnTo>
                    <a:pt x="509" y="1184"/>
                  </a:lnTo>
                  <a:lnTo>
                    <a:pt x="370" y="1218"/>
                  </a:lnTo>
                  <a:lnTo>
                    <a:pt x="237" y="1259"/>
                  </a:lnTo>
                  <a:lnTo>
                    <a:pt x="190" y="1320"/>
                  </a:lnTo>
                  <a:lnTo>
                    <a:pt x="215" y="1355"/>
                  </a:lnTo>
                  <a:lnTo>
                    <a:pt x="284" y="1345"/>
                  </a:lnTo>
                  <a:lnTo>
                    <a:pt x="311" y="1305"/>
                  </a:lnTo>
                  <a:lnTo>
                    <a:pt x="334" y="1321"/>
                  </a:lnTo>
                  <a:lnTo>
                    <a:pt x="417" y="1277"/>
                  </a:lnTo>
                  <a:lnTo>
                    <a:pt x="521" y="1316"/>
                  </a:lnTo>
                  <a:lnTo>
                    <a:pt x="573" y="1299"/>
                  </a:lnTo>
                  <a:lnTo>
                    <a:pt x="630" y="1302"/>
                  </a:lnTo>
                  <a:lnTo>
                    <a:pt x="668" y="1401"/>
                  </a:lnTo>
                  <a:lnTo>
                    <a:pt x="669" y="1488"/>
                  </a:lnTo>
                  <a:lnTo>
                    <a:pt x="708" y="1473"/>
                  </a:lnTo>
                  <a:lnTo>
                    <a:pt x="735" y="1497"/>
                  </a:lnTo>
                  <a:lnTo>
                    <a:pt x="772" y="1470"/>
                  </a:lnTo>
                  <a:lnTo>
                    <a:pt x="832" y="1467"/>
                  </a:lnTo>
                  <a:lnTo>
                    <a:pt x="793" y="1536"/>
                  </a:lnTo>
                  <a:lnTo>
                    <a:pt x="780" y="1576"/>
                  </a:lnTo>
                  <a:lnTo>
                    <a:pt x="746" y="1606"/>
                  </a:lnTo>
                  <a:lnTo>
                    <a:pt x="760" y="1633"/>
                  </a:lnTo>
                  <a:lnTo>
                    <a:pt x="877" y="1611"/>
                  </a:lnTo>
                  <a:lnTo>
                    <a:pt x="923" y="1605"/>
                  </a:lnTo>
                  <a:lnTo>
                    <a:pt x="858" y="1682"/>
                  </a:lnTo>
                  <a:lnTo>
                    <a:pt x="834" y="1735"/>
                  </a:lnTo>
                  <a:lnTo>
                    <a:pt x="738" y="1852"/>
                  </a:lnTo>
                  <a:lnTo>
                    <a:pt x="643" y="1867"/>
                  </a:lnTo>
                  <a:lnTo>
                    <a:pt x="562" y="1830"/>
                  </a:lnTo>
                  <a:lnTo>
                    <a:pt x="552" y="1850"/>
                  </a:lnTo>
                  <a:lnTo>
                    <a:pt x="612" y="1893"/>
                  </a:lnTo>
                  <a:lnTo>
                    <a:pt x="566" y="1933"/>
                  </a:lnTo>
                  <a:lnTo>
                    <a:pt x="610" y="1996"/>
                  </a:lnTo>
                  <a:lnTo>
                    <a:pt x="673" y="1969"/>
                  </a:lnTo>
                  <a:lnTo>
                    <a:pt x="741" y="1995"/>
                  </a:lnTo>
                  <a:lnTo>
                    <a:pt x="810" y="1968"/>
                  </a:lnTo>
                  <a:lnTo>
                    <a:pt x="900" y="1967"/>
                  </a:lnTo>
                  <a:lnTo>
                    <a:pt x="940" y="1989"/>
                  </a:lnTo>
                  <a:lnTo>
                    <a:pt x="1026" y="1899"/>
                  </a:lnTo>
                  <a:lnTo>
                    <a:pt x="1036" y="1962"/>
                  </a:lnTo>
                  <a:lnTo>
                    <a:pt x="1014" y="1982"/>
                  </a:lnTo>
                  <a:lnTo>
                    <a:pt x="1074" y="2008"/>
                  </a:lnTo>
                  <a:lnTo>
                    <a:pt x="1154" y="2020"/>
                  </a:lnTo>
                  <a:lnTo>
                    <a:pt x="1278" y="2119"/>
                  </a:lnTo>
                  <a:lnTo>
                    <a:pt x="1361" y="2172"/>
                  </a:lnTo>
                  <a:lnTo>
                    <a:pt x="1575" y="2210"/>
                  </a:lnTo>
                  <a:lnTo>
                    <a:pt x="1655" y="2255"/>
                  </a:lnTo>
                  <a:lnTo>
                    <a:pt x="1962" y="2249"/>
                  </a:lnTo>
                  <a:lnTo>
                    <a:pt x="2078" y="2078"/>
                  </a:lnTo>
                  <a:lnTo>
                    <a:pt x="2237" y="2015"/>
                  </a:lnTo>
                  <a:lnTo>
                    <a:pt x="2223" y="1941"/>
                  </a:lnTo>
                  <a:lnTo>
                    <a:pt x="2310" y="1957"/>
                  </a:lnTo>
                  <a:lnTo>
                    <a:pt x="2385" y="1913"/>
                  </a:lnTo>
                  <a:lnTo>
                    <a:pt x="2459" y="1909"/>
                  </a:lnTo>
                  <a:lnTo>
                    <a:pt x="2624" y="1738"/>
                  </a:lnTo>
                  <a:lnTo>
                    <a:pt x="2664" y="1662"/>
                  </a:lnTo>
                  <a:lnTo>
                    <a:pt x="2740" y="1638"/>
                  </a:lnTo>
                  <a:lnTo>
                    <a:pt x="2763" y="1608"/>
                  </a:lnTo>
                  <a:lnTo>
                    <a:pt x="2753" y="1578"/>
                  </a:lnTo>
                  <a:lnTo>
                    <a:pt x="2765" y="1548"/>
                  </a:lnTo>
                  <a:lnTo>
                    <a:pt x="2812" y="1555"/>
                  </a:lnTo>
                  <a:lnTo>
                    <a:pt x="2816" y="1614"/>
                  </a:lnTo>
                  <a:lnTo>
                    <a:pt x="2840" y="1640"/>
                  </a:lnTo>
                  <a:lnTo>
                    <a:pt x="2830" y="1670"/>
                  </a:lnTo>
                  <a:lnTo>
                    <a:pt x="2796" y="1684"/>
                  </a:lnTo>
                  <a:lnTo>
                    <a:pt x="2806" y="1697"/>
                  </a:lnTo>
                  <a:lnTo>
                    <a:pt x="2873" y="1679"/>
                  </a:lnTo>
                  <a:lnTo>
                    <a:pt x="2916" y="1580"/>
                  </a:lnTo>
                  <a:lnTo>
                    <a:pt x="2989" y="1572"/>
                  </a:lnTo>
                  <a:lnTo>
                    <a:pt x="3042" y="1469"/>
                  </a:lnTo>
                  <a:lnTo>
                    <a:pt x="3111" y="1405"/>
                  </a:lnTo>
                  <a:lnTo>
                    <a:pt x="3097" y="1392"/>
                  </a:lnTo>
                  <a:lnTo>
                    <a:pt x="3008" y="1440"/>
                  </a:lnTo>
                  <a:lnTo>
                    <a:pt x="3014" y="1373"/>
                  </a:lnTo>
                  <a:lnTo>
                    <a:pt x="3061" y="1346"/>
                  </a:lnTo>
                  <a:lnTo>
                    <a:pt x="3057" y="1320"/>
                  </a:lnTo>
                  <a:lnTo>
                    <a:pt x="3029" y="1281"/>
                  </a:lnTo>
                  <a:lnTo>
                    <a:pt x="3049" y="1237"/>
                  </a:lnTo>
                  <a:lnTo>
                    <a:pt x="3096" y="1299"/>
                  </a:lnTo>
                  <a:lnTo>
                    <a:pt x="3114" y="1353"/>
                  </a:lnTo>
                  <a:lnTo>
                    <a:pt x="3141" y="1338"/>
                  </a:lnTo>
                  <a:lnTo>
                    <a:pt x="3170" y="1302"/>
                  </a:lnTo>
                  <a:lnTo>
                    <a:pt x="3206" y="1298"/>
                  </a:lnTo>
                  <a:lnTo>
                    <a:pt x="3210" y="1255"/>
                  </a:lnTo>
                  <a:lnTo>
                    <a:pt x="3249" y="1208"/>
                  </a:lnTo>
                  <a:lnTo>
                    <a:pt x="3219" y="1166"/>
                  </a:lnTo>
                  <a:lnTo>
                    <a:pt x="3261" y="1122"/>
                  </a:lnTo>
                  <a:lnTo>
                    <a:pt x="3315" y="1118"/>
                  </a:lnTo>
                  <a:lnTo>
                    <a:pt x="3318" y="1055"/>
                  </a:lnTo>
                  <a:lnTo>
                    <a:pt x="3284" y="1059"/>
                  </a:lnTo>
                  <a:lnTo>
                    <a:pt x="3340" y="1029"/>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47" name="Group 46"/>
            <p:cNvGrpSpPr/>
            <p:nvPr/>
          </p:nvGrpSpPr>
          <p:grpSpPr>
            <a:xfrm>
              <a:off x="9525" y="5410200"/>
              <a:ext cx="2171701" cy="1168400"/>
              <a:chOff x="9525" y="5410200"/>
              <a:chExt cx="2171701" cy="1168400"/>
            </a:xfrm>
            <a:solidFill>
              <a:schemeClr val="tx2">
                <a:lumMod val="75000"/>
                <a:lumOff val="25000"/>
              </a:schemeClr>
            </a:solidFill>
          </p:grpSpPr>
          <p:sp>
            <p:nvSpPr>
              <p:cNvPr id="268" name="Freeform 135"/>
              <p:cNvSpPr>
                <a:spLocks/>
              </p:cNvSpPr>
              <p:nvPr/>
            </p:nvSpPr>
            <p:spPr bwMode="auto">
              <a:xfrm>
                <a:off x="1104900" y="6526213"/>
                <a:ext cx="38100" cy="23813"/>
              </a:xfrm>
              <a:custGeom>
                <a:avLst/>
                <a:gdLst>
                  <a:gd name="T0" fmla="*/ 60 w 120"/>
                  <a:gd name="T1" fmla="*/ 18 h 77"/>
                  <a:gd name="T2" fmla="*/ 120 w 120"/>
                  <a:gd name="T3" fmla="*/ 7 h 77"/>
                  <a:gd name="T4" fmla="*/ 108 w 120"/>
                  <a:gd name="T5" fmla="*/ 77 h 77"/>
                  <a:gd name="T6" fmla="*/ 21 w 120"/>
                  <a:gd name="T7" fmla="*/ 66 h 77"/>
                  <a:gd name="T8" fmla="*/ 0 w 120"/>
                  <a:gd name="T9" fmla="*/ 23 h 77"/>
                  <a:gd name="T10" fmla="*/ 10 w 120"/>
                  <a:gd name="T11" fmla="*/ 0 h 77"/>
                  <a:gd name="T12" fmla="*/ 60 w 120"/>
                  <a:gd name="T13" fmla="*/ 18 h 77"/>
                </a:gdLst>
                <a:ahLst/>
                <a:cxnLst>
                  <a:cxn ang="0">
                    <a:pos x="T0" y="T1"/>
                  </a:cxn>
                  <a:cxn ang="0">
                    <a:pos x="T2" y="T3"/>
                  </a:cxn>
                  <a:cxn ang="0">
                    <a:pos x="T4" y="T5"/>
                  </a:cxn>
                  <a:cxn ang="0">
                    <a:pos x="T6" y="T7"/>
                  </a:cxn>
                  <a:cxn ang="0">
                    <a:pos x="T8" y="T9"/>
                  </a:cxn>
                  <a:cxn ang="0">
                    <a:pos x="T10" y="T11"/>
                  </a:cxn>
                  <a:cxn ang="0">
                    <a:pos x="T12" y="T13"/>
                  </a:cxn>
                </a:cxnLst>
                <a:rect l="0" t="0" r="r" b="b"/>
                <a:pathLst>
                  <a:path w="120" h="77">
                    <a:moveTo>
                      <a:pt x="60" y="18"/>
                    </a:moveTo>
                    <a:lnTo>
                      <a:pt x="120" y="7"/>
                    </a:lnTo>
                    <a:lnTo>
                      <a:pt x="108" y="77"/>
                    </a:lnTo>
                    <a:lnTo>
                      <a:pt x="21" y="66"/>
                    </a:lnTo>
                    <a:lnTo>
                      <a:pt x="0" y="23"/>
                    </a:lnTo>
                    <a:lnTo>
                      <a:pt x="10" y="0"/>
                    </a:lnTo>
                    <a:lnTo>
                      <a:pt x="60" y="1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9" name="Freeform 136"/>
              <p:cNvSpPr>
                <a:spLocks/>
              </p:cNvSpPr>
              <p:nvPr/>
            </p:nvSpPr>
            <p:spPr bwMode="auto">
              <a:xfrm>
                <a:off x="1173163" y="6565900"/>
                <a:ext cx="7938" cy="12700"/>
              </a:xfrm>
              <a:custGeom>
                <a:avLst/>
                <a:gdLst>
                  <a:gd name="T0" fmla="*/ 0 w 27"/>
                  <a:gd name="T1" fmla="*/ 11 h 40"/>
                  <a:gd name="T2" fmla="*/ 1 w 27"/>
                  <a:gd name="T3" fmla="*/ 36 h 40"/>
                  <a:gd name="T4" fmla="*/ 27 w 27"/>
                  <a:gd name="T5" fmla="*/ 40 h 40"/>
                  <a:gd name="T6" fmla="*/ 17 w 27"/>
                  <a:gd name="T7" fmla="*/ 0 h 40"/>
                  <a:gd name="T8" fmla="*/ 0 w 27"/>
                  <a:gd name="T9" fmla="*/ 11 h 40"/>
                </a:gdLst>
                <a:ahLst/>
                <a:cxnLst>
                  <a:cxn ang="0">
                    <a:pos x="T0" y="T1"/>
                  </a:cxn>
                  <a:cxn ang="0">
                    <a:pos x="T2" y="T3"/>
                  </a:cxn>
                  <a:cxn ang="0">
                    <a:pos x="T4" y="T5"/>
                  </a:cxn>
                  <a:cxn ang="0">
                    <a:pos x="T6" y="T7"/>
                  </a:cxn>
                  <a:cxn ang="0">
                    <a:pos x="T8" y="T9"/>
                  </a:cxn>
                </a:cxnLst>
                <a:rect l="0" t="0" r="r" b="b"/>
                <a:pathLst>
                  <a:path w="27" h="40">
                    <a:moveTo>
                      <a:pt x="0" y="11"/>
                    </a:moveTo>
                    <a:lnTo>
                      <a:pt x="1" y="36"/>
                    </a:lnTo>
                    <a:lnTo>
                      <a:pt x="27" y="40"/>
                    </a:lnTo>
                    <a:lnTo>
                      <a:pt x="17" y="0"/>
                    </a:lnTo>
                    <a:lnTo>
                      <a:pt x="0" y="1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0" name="Freeform 137"/>
              <p:cNvSpPr>
                <a:spLocks/>
              </p:cNvSpPr>
              <p:nvPr/>
            </p:nvSpPr>
            <p:spPr bwMode="auto">
              <a:xfrm>
                <a:off x="1163638" y="6502400"/>
                <a:ext cx="9525" cy="4763"/>
              </a:xfrm>
              <a:custGeom>
                <a:avLst/>
                <a:gdLst>
                  <a:gd name="T0" fmla="*/ 0 w 30"/>
                  <a:gd name="T1" fmla="*/ 0 h 14"/>
                  <a:gd name="T2" fmla="*/ 20 w 30"/>
                  <a:gd name="T3" fmla="*/ 14 h 14"/>
                  <a:gd name="T4" fmla="*/ 30 w 30"/>
                  <a:gd name="T5" fmla="*/ 0 h 14"/>
                  <a:gd name="T6" fmla="*/ 0 w 30"/>
                  <a:gd name="T7" fmla="*/ 0 h 14"/>
                </a:gdLst>
                <a:ahLst/>
                <a:cxnLst>
                  <a:cxn ang="0">
                    <a:pos x="T0" y="T1"/>
                  </a:cxn>
                  <a:cxn ang="0">
                    <a:pos x="T2" y="T3"/>
                  </a:cxn>
                  <a:cxn ang="0">
                    <a:pos x="T4" y="T5"/>
                  </a:cxn>
                  <a:cxn ang="0">
                    <a:pos x="T6" y="T7"/>
                  </a:cxn>
                </a:cxnLst>
                <a:rect l="0" t="0" r="r" b="b"/>
                <a:pathLst>
                  <a:path w="30" h="14">
                    <a:moveTo>
                      <a:pt x="0" y="0"/>
                    </a:moveTo>
                    <a:lnTo>
                      <a:pt x="20" y="14"/>
                    </a:lnTo>
                    <a:lnTo>
                      <a:pt x="30" y="0"/>
                    </a:lnTo>
                    <a:lnTo>
                      <a:pt x="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1" name="Freeform 138"/>
              <p:cNvSpPr>
                <a:spLocks/>
              </p:cNvSpPr>
              <p:nvPr/>
            </p:nvSpPr>
            <p:spPr bwMode="auto">
              <a:xfrm>
                <a:off x="284163" y="5942013"/>
                <a:ext cx="61913" cy="17463"/>
              </a:xfrm>
              <a:custGeom>
                <a:avLst/>
                <a:gdLst>
                  <a:gd name="T0" fmla="*/ 169 w 194"/>
                  <a:gd name="T1" fmla="*/ 0 h 52"/>
                  <a:gd name="T2" fmla="*/ 77 w 194"/>
                  <a:gd name="T3" fmla="*/ 22 h 52"/>
                  <a:gd name="T4" fmla="*/ 3 w 194"/>
                  <a:gd name="T5" fmla="*/ 1 h 52"/>
                  <a:gd name="T6" fmla="*/ 0 w 194"/>
                  <a:gd name="T7" fmla="*/ 21 h 52"/>
                  <a:gd name="T8" fmla="*/ 81 w 194"/>
                  <a:gd name="T9" fmla="*/ 52 h 52"/>
                  <a:gd name="T10" fmla="*/ 160 w 194"/>
                  <a:gd name="T11" fmla="*/ 46 h 52"/>
                  <a:gd name="T12" fmla="*/ 194 w 194"/>
                  <a:gd name="T13" fmla="*/ 26 h 52"/>
                  <a:gd name="T14" fmla="*/ 169 w 194"/>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52">
                    <a:moveTo>
                      <a:pt x="169" y="0"/>
                    </a:moveTo>
                    <a:lnTo>
                      <a:pt x="77" y="22"/>
                    </a:lnTo>
                    <a:lnTo>
                      <a:pt x="3" y="1"/>
                    </a:lnTo>
                    <a:lnTo>
                      <a:pt x="0" y="21"/>
                    </a:lnTo>
                    <a:lnTo>
                      <a:pt x="81" y="52"/>
                    </a:lnTo>
                    <a:lnTo>
                      <a:pt x="160" y="46"/>
                    </a:lnTo>
                    <a:lnTo>
                      <a:pt x="194" y="26"/>
                    </a:lnTo>
                    <a:lnTo>
                      <a:pt x="169"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2" name="Freeform 139"/>
              <p:cNvSpPr>
                <a:spLocks/>
              </p:cNvSpPr>
              <p:nvPr/>
            </p:nvSpPr>
            <p:spPr bwMode="auto">
              <a:xfrm>
                <a:off x="344488" y="6042025"/>
                <a:ext cx="14288" cy="11113"/>
              </a:xfrm>
              <a:custGeom>
                <a:avLst/>
                <a:gdLst>
                  <a:gd name="T0" fmla="*/ 0 w 46"/>
                  <a:gd name="T1" fmla="*/ 31 h 33"/>
                  <a:gd name="T2" fmla="*/ 37 w 46"/>
                  <a:gd name="T3" fmla="*/ 33 h 33"/>
                  <a:gd name="T4" fmla="*/ 46 w 46"/>
                  <a:gd name="T5" fmla="*/ 0 h 33"/>
                  <a:gd name="T6" fmla="*/ 10 w 46"/>
                  <a:gd name="T7" fmla="*/ 1 h 33"/>
                  <a:gd name="T8" fmla="*/ 0 w 46"/>
                  <a:gd name="T9" fmla="*/ 31 h 33"/>
                </a:gdLst>
                <a:ahLst/>
                <a:cxnLst>
                  <a:cxn ang="0">
                    <a:pos x="T0" y="T1"/>
                  </a:cxn>
                  <a:cxn ang="0">
                    <a:pos x="T2" y="T3"/>
                  </a:cxn>
                  <a:cxn ang="0">
                    <a:pos x="T4" y="T5"/>
                  </a:cxn>
                  <a:cxn ang="0">
                    <a:pos x="T6" y="T7"/>
                  </a:cxn>
                  <a:cxn ang="0">
                    <a:pos x="T8" y="T9"/>
                  </a:cxn>
                </a:cxnLst>
                <a:rect l="0" t="0" r="r" b="b"/>
                <a:pathLst>
                  <a:path w="46" h="33">
                    <a:moveTo>
                      <a:pt x="0" y="31"/>
                    </a:moveTo>
                    <a:lnTo>
                      <a:pt x="37" y="33"/>
                    </a:lnTo>
                    <a:lnTo>
                      <a:pt x="46" y="0"/>
                    </a:lnTo>
                    <a:lnTo>
                      <a:pt x="10" y="1"/>
                    </a:lnTo>
                    <a:lnTo>
                      <a:pt x="0" y="3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3" name="Freeform 140"/>
              <p:cNvSpPr>
                <a:spLocks/>
              </p:cNvSpPr>
              <p:nvPr/>
            </p:nvSpPr>
            <p:spPr bwMode="auto">
              <a:xfrm>
                <a:off x="133350" y="5826125"/>
                <a:ext cx="33338" cy="23813"/>
              </a:xfrm>
              <a:custGeom>
                <a:avLst/>
                <a:gdLst>
                  <a:gd name="T0" fmla="*/ 0 w 101"/>
                  <a:gd name="T1" fmla="*/ 31 h 72"/>
                  <a:gd name="T2" fmla="*/ 45 w 101"/>
                  <a:gd name="T3" fmla="*/ 64 h 72"/>
                  <a:gd name="T4" fmla="*/ 95 w 101"/>
                  <a:gd name="T5" fmla="*/ 72 h 72"/>
                  <a:gd name="T6" fmla="*/ 101 w 101"/>
                  <a:gd name="T7" fmla="*/ 19 h 72"/>
                  <a:gd name="T8" fmla="*/ 53 w 101"/>
                  <a:gd name="T9" fmla="*/ 0 h 72"/>
                  <a:gd name="T10" fmla="*/ 0 w 101"/>
                  <a:gd name="T11" fmla="*/ 31 h 72"/>
                </a:gdLst>
                <a:ahLst/>
                <a:cxnLst>
                  <a:cxn ang="0">
                    <a:pos x="T0" y="T1"/>
                  </a:cxn>
                  <a:cxn ang="0">
                    <a:pos x="T2" y="T3"/>
                  </a:cxn>
                  <a:cxn ang="0">
                    <a:pos x="T4" y="T5"/>
                  </a:cxn>
                  <a:cxn ang="0">
                    <a:pos x="T6" y="T7"/>
                  </a:cxn>
                  <a:cxn ang="0">
                    <a:pos x="T8" y="T9"/>
                  </a:cxn>
                  <a:cxn ang="0">
                    <a:pos x="T10" y="T11"/>
                  </a:cxn>
                </a:cxnLst>
                <a:rect l="0" t="0" r="r" b="b"/>
                <a:pathLst>
                  <a:path w="101" h="72">
                    <a:moveTo>
                      <a:pt x="0" y="31"/>
                    </a:moveTo>
                    <a:lnTo>
                      <a:pt x="45" y="64"/>
                    </a:lnTo>
                    <a:lnTo>
                      <a:pt x="95" y="72"/>
                    </a:lnTo>
                    <a:lnTo>
                      <a:pt x="101" y="19"/>
                    </a:lnTo>
                    <a:lnTo>
                      <a:pt x="53" y="0"/>
                    </a:lnTo>
                    <a:lnTo>
                      <a:pt x="0" y="3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4" name="Freeform 141"/>
              <p:cNvSpPr>
                <a:spLocks/>
              </p:cNvSpPr>
              <p:nvPr/>
            </p:nvSpPr>
            <p:spPr bwMode="auto">
              <a:xfrm>
                <a:off x="57150" y="5842000"/>
                <a:ext cx="38100" cy="19050"/>
              </a:xfrm>
              <a:custGeom>
                <a:avLst/>
                <a:gdLst>
                  <a:gd name="T0" fmla="*/ 34 w 121"/>
                  <a:gd name="T1" fmla="*/ 0 h 58"/>
                  <a:gd name="T2" fmla="*/ 0 w 121"/>
                  <a:gd name="T3" fmla="*/ 17 h 58"/>
                  <a:gd name="T4" fmla="*/ 55 w 121"/>
                  <a:gd name="T5" fmla="*/ 56 h 58"/>
                  <a:gd name="T6" fmla="*/ 118 w 121"/>
                  <a:gd name="T7" fmla="*/ 58 h 58"/>
                  <a:gd name="T8" fmla="*/ 121 w 121"/>
                  <a:gd name="T9" fmla="*/ 35 h 58"/>
                  <a:gd name="T10" fmla="*/ 87 w 121"/>
                  <a:gd name="T11" fmla="*/ 13 h 58"/>
                  <a:gd name="T12" fmla="*/ 34 w 121"/>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21" h="58">
                    <a:moveTo>
                      <a:pt x="34" y="0"/>
                    </a:moveTo>
                    <a:lnTo>
                      <a:pt x="0" y="17"/>
                    </a:lnTo>
                    <a:lnTo>
                      <a:pt x="55" y="56"/>
                    </a:lnTo>
                    <a:lnTo>
                      <a:pt x="118" y="58"/>
                    </a:lnTo>
                    <a:lnTo>
                      <a:pt x="121" y="35"/>
                    </a:lnTo>
                    <a:lnTo>
                      <a:pt x="87" y="13"/>
                    </a:lnTo>
                    <a:lnTo>
                      <a:pt x="34"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5" name="Freeform 142"/>
              <p:cNvSpPr>
                <a:spLocks/>
              </p:cNvSpPr>
              <p:nvPr/>
            </p:nvSpPr>
            <p:spPr bwMode="auto">
              <a:xfrm>
                <a:off x="9525" y="5851525"/>
                <a:ext cx="22225" cy="17463"/>
              </a:xfrm>
              <a:custGeom>
                <a:avLst/>
                <a:gdLst>
                  <a:gd name="T0" fmla="*/ 0 w 71"/>
                  <a:gd name="T1" fmla="*/ 14 h 53"/>
                  <a:gd name="T2" fmla="*/ 4 w 71"/>
                  <a:gd name="T3" fmla="*/ 50 h 53"/>
                  <a:gd name="T4" fmla="*/ 61 w 71"/>
                  <a:gd name="T5" fmla="*/ 53 h 53"/>
                  <a:gd name="T6" fmla="*/ 71 w 71"/>
                  <a:gd name="T7" fmla="*/ 36 h 53"/>
                  <a:gd name="T8" fmla="*/ 33 w 71"/>
                  <a:gd name="T9" fmla="*/ 0 h 53"/>
                  <a:gd name="T10" fmla="*/ 0 w 71"/>
                  <a:gd name="T11" fmla="*/ 14 h 53"/>
                </a:gdLst>
                <a:ahLst/>
                <a:cxnLst>
                  <a:cxn ang="0">
                    <a:pos x="T0" y="T1"/>
                  </a:cxn>
                  <a:cxn ang="0">
                    <a:pos x="T2" y="T3"/>
                  </a:cxn>
                  <a:cxn ang="0">
                    <a:pos x="T4" y="T5"/>
                  </a:cxn>
                  <a:cxn ang="0">
                    <a:pos x="T6" y="T7"/>
                  </a:cxn>
                  <a:cxn ang="0">
                    <a:pos x="T8" y="T9"/>
                  </a:cxn>
                  <a:cxn ang="0">
                    <a:pos x="T10" y="T11"/>
                  </a:cxn>
                </a:cxnLst>
                <a:rect l="0" t="0" r="r" b="b"/>
                <a:pathLst>
                  <a:path w="71" h="53">
                    <a:moveTo>
                      <a:pt x="0" y="14"/>
                    </a:moveTo>
                    <a:lnTo>
                      <a:pt x="4" y="50"/>
                    </a:lnTo>
                    <a:lnTo>
                      <a:pt x="61" y="53"/>
                    </a:lnTo>
                    <a:lnTo>
                      <a:pt x="71" y="36"/>
                    </a:lnTo>
                    <a:lnTo>
                      <a:pt x="33" y="0"/>
                    </a:lnTo>
                    <a:lnTo>
                      <a:pt x="0" y="1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6" name="Freeform 143"/>
              <p:cNvSpPr>
                <a:spLocks/>
              </p:cNvSpPr>
              <p:nvPr/>
            </p:nvSpPr>
            <p:spPr bwMode="auto">
              <a:xfrm>
                <a:off x="34925" y="5868988"/>
                <a:ext cx="25400" cy="12700"/>
              </a:xfrm>
              <a:custGeom>
                <a:avLst/>
                <a:gdLst>
                  <a:gd name="T0" fmla="*/ 0 w 81"/>
                  <a:gd name="T1" fmla="*/ 6 h 42"/>
                  <a:gd name="T2" fmla="*/ 10 w 81"/>
                  <a:gd name="T3" fmla="*/ 23 h 42"/>
                  <a:gd name="T4" fmla="*/ 58 w 81"/>
                  <a:gd name="T5" fmla="*/ 42 h 42"/>
                  <a:gd name="T6" fmla="*/ 81 w 81"/>
                  <a:gd name="T7" fmla="*/ 15 h 42"/>
                  <a:gd name="T8" fmla="*/ 27 w 81"/>
                  <a:gd name="T9" fmla="*/ 0 h 42"/>
                  <a:gd name="T10" fmla="*/ 0 w 81"/>
                  <a:gd name="T11" fmla="*/ 6 h 42"/>
                </a:gdLst>
                <a:ahLst/>
                <a:cxnLst>
                  <a:cxn ang="0">
                    <a:pos x="T0" y="T1"/>
                  </a:cxn>
                  <a:cxn ang="0">
                    <a:pos x="T2" y="T3"/>
                  </a:cxn>
                  <a:cxn ang="0">
                    <a:pos x="T4" y="T5"/>
                  </a:cxn>
                  <a:cxn ang="0">
                    <a:pos x="T6" y="T7"/>
                  </a:cxn>
                  <a:cxn ang="0">
                    <a:pos x="T8" y="T9"/>
                  </a:cxn>
                  <a:cxn ang="0">
                    <a:pos x="T10" y="T11"/>
                  </a:cxn>
                </a:cxnLst>
                <a:rect l="0" t="0" r="r" b="b"/>
                <a:pathLst>
                  <a:path w="81" h="42">
                    <a:moveTo>
                      <a:pt x="0" y="6"/>
                    </a:moveTo>
                    <a:lnTo>
                      <a:pt x="10" y="23"/>
                    </a:lnTo>
                    <a:lnTo>
                      <a:pt x="58" y="42"/>
                    </a:lnTo>
                    <a:lnTo>
                      <a:pt x="81" y="15"/>
                    </a:lnTo>
                    <a:lnTo>
                      <a:pt x="27" y="0"/>
                    </a:lnTo>
                    <a:lnTo>
                      <a:pt x="0" y="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77" name="Freeform 144"/>
              <p:cNvSpPr>
                <a:spLocks/>
              </p:cNvSpPr>
              <p:nvPr/>
            </p:nvSpPr>
            <p:spPr bwMode="auto">
              <a:xfrm>
                <a:off x="1868488" y="5410200"/>
                <a:ext cx="312738" cy="623888"/>
              </a:xfrm>
              <a:custGeom>
                <a:avLst/>
                <a:gdLst>
                  <a:gd name="T0" fmla="*/ 895 w 983"/>
                  <a:gd name="T1" fmla="*/ 88 h 1963"/>
                  <a:gd name="T2" fmla="*/ 659 w 983"/>
                  <a:gd name="T3" fmla="*/ 123 h 1963"/>
                  <a:gd name="T4" fmla="*/ 522 w 983"/>
                  <a:gd name="T5" fmla="*/ 84 h 1963"/>
                  <a:gd name="T6" fmla="*/ 419 w 983"/>
                  <a:gd name="T7" fmla="*/ 96 h 1963"/>
                  <a:gd name="T8" fmla="*/ 395 w 983"/>
                  <a:gd name="T9" fmla="*/ 0 h 1963"/>
                  <a:gd name="T10" fmla="*/ 282 w 983"/>
                  <a:gd name="T11" fmla="*/ 41 h 1963"/>
                  <a:gd name="T12" fmla="*/ 200 w 983"/>
                  <a:gd name="T13" fmla="*/ 190 h 1963"/>
                  <a:gd name="T14" fmla="*/ 231 w 983"/>
                  <a:gd name="T15" fmla="*/ 618 h 1963"/>
                  <a:gd name="T16" fmla="*/ 141 w 983"/>
                  <a:gd name="T17" fmla="*/ 971 h 1963"/>
                  <a:gd name="T18" fmla="*/ 52 w 983"/>
                  <a:gd name="T19" fmla="*/ 1105 h 1963"/>
                  <a:gd name="T20" fmla="*/ 0 w 983"/>
                  <a:gd name="T21" fmla="*/ 1314 h 1963"/>
                  <a:gd name="T22" fmla="*/ 37 w 983"/>
                  <a:gd name="T23" fmla="*/ 1337 h 1963"/>
                  <a:gd name="T24" fmla="*/ 114 w 983"/>
                  <a:gd name="T25" fmla="*/ 1333 h 1963"/>
                  <a:gd name="T26" fmla="*/ 133 w 983"/>
                  <a:gd name="T27" fmla="*/ 1277 h 1963"/>
                  <a:gd name="T28" fmla="*/ 236 w 983"/>
                  <a:gd name="T29" fmla="*/ 1215 h 1963"/>
                  <a:gd name="T30" fmla="*/ 193 w 983"/>
                  <a:gd name="T31" fmla="*/ 1272 h 1963"/>
                  <a:gd name="T32" fmla="*/ 111 w 983"/>
                  <a:gd name="T33" fmla="*/ 1347 h 1963"/>
                  <a:gd name="T34" fmla="*/ 101 w 983"/>
                  <a:gd name="T35" fmla="*/ 1380 h 1963"/>
                  <a:gd name="T36" fmla="*/ 131 w 983"/>
                  <a:gd name="T37" fmla="*/ 1433 h 1963"/>
                  <a:gd name="T38" fmla="*/ 238 w 983"/>
                  <a:gd name="T39" fmla="*/ 1391 h 1963"/>
                  <a:gd name="T40" fmla="*/ 234 w 983"/>
                  <a:gd name="T41" fmla="*/ 1415 h 1963"/>
                  <a:gd name="T42" fmla="*/ 229 w 983"/>
                  <a:gd name="T43" fmla="*/ 1502 h 1963"/>
                  <a:gd name="T44" fmla="*/ 224 w 983"/>
                  <a:gd name="T45" fmla="*/ 1767 h 1963"/>
                  <a:gd name="T46" fmla="*/ 179 w 983"/>
                  <a:gd name="T47" fmla="*/ 1926 h 1963"/>
                  <a:gd name="T48" fmla="*/ 180 w 983"/>
                  <a:gd name="T49" fmla="*/ 1963 h 1963"/>
                  <a:gd name="T50" fmla="*/ 319 w 983"/>
                  <a:gd name="T51" fmla="*/ 1912 h 1963"/>
                  <a:gd name="T52" fmla="*/ 453 w 983"/>
                  <a:gd name="T53" fmla="*/ 1937 h 1963"/>
                  <a:gd name="T54" fmla="*/ 566 w 983"/>
                  <a:gd name="T55" fmla="*/ 1950 h 1963"/>
                  <a:gd name="T56" fmla="*/ 624 w 983"/>
                  <a:gd name="T57" fmla="*/ 1787 h 1963"/>
                  <a:gd name="T58" fmla="*/ 759 w 983"/>
                  <a:gd name="T59" fmla="*/ 1560 h 1963"/>
                  <a:gd name="T60" fmla="*/ 701 w 983"/>
                  <a:gd name="T61" fmla="*/ 1450 h 1963"/>
                  <a:gd name="T62" fmla="*/ 682 w 983"/>
                  <a:gd name="T63" fmla="*/ 1135 h 1963"/>
                  <a:gd name="T64" fmla="*/ 803 w 983"/>
                  <a:gd name="T65" fmla="*/ 876 h 1963"/>
                  <a:gd name="T66" fmla="*/ 821 w 983"/>
                  <a:gd name="T67" fmla="*/ 619 h 1963"/>
                  <a:gd name="T68" fmla="*/ 795 w 983"/>
                  <a:gd name="T69" fmla="*/ 438 h 1963"/>
                  <a:gd name="T70" fmla="*/ 938 w 983"/>
                  <a:gd name="T71" fmla="*/ 277 h 1963"/>
                  <a:gd name="T72" fmla="*/ 910 w 983"/>
                  <a:gd name="T73" fmla="*/ 151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1963">
                    <a:moveTo>
                      <a:pt x="910" y="151"/>
                    </a:moveTo>
                    <a:lnTo>
                      <a:pt x="895" y="88"/>
                    </a:lnTo>
                    <a:lnTo>
                      <a:pt x="732" y="67"/>
                    </a:lnTo>
                    <a:lnTo>
                      <a:pt x="659" y="123"/>
                    </a:lnTo>
                    <a:lnTo>
                      <a:pt x="629" y="87"/>
                    </a:lnTo>
                    <a:lnTo>
                      <a:pt x="522" y="84"/>
                    </a:lnTo>
                    <a:lnTo>
                      <a:pt x="453" y="116"/>
                    </a:lnTo>
                    <a:lnTo>
                      <a:pt x="419" y="96"/>
                    </a:lnTo>
                    <a:lnTo>
                      <a:pt x="425" y="49"/>
                    </a:lnTo>
                    <a:lnTo>
                      <a:pt x="395" y="0"/>
                    </a:lnTo>
                    <a:lnTo>
                      <a:pt x="345" y="0"/>
                    </a:lnTo>
                    <a:lnTo>
                      <a:pt x="282" y="41"/>
                    </a:lnTo>
                    <a:lnTo>
                      <a:pt x="198" y="116"/>
                    </a:lnTo>
                    <a:lnTo>
                      <a:pt x="200" y="190"/>
                    </a:lnTo>
                    <a:lnTo>
                      <a:pt x="256" y="445"/>
                    </a:lnTo>
                    <a:lnTo>
                      <a:pt x="231" y="618"/>
                    </a:lnTo>
                    <a:lnTo>
                      <a:pt x="173" y="925"/>
                    </a:lnTo>
                    <a:lnTo>
                      <a:pt x="141" y="971"/>
                    </a:lnTo>
                    <a:lnTo>
                      <a:pt x="134" y="1018"/>
                    </a:lnTo>
                    <a:lnTo>
                      <a:pt x="52" y="1105"/>
                    </a:lnTo>
                    <a:lnTo>
                      <a:pt x="53" y="1218"/>
                    </a:lnTo>
                    <a:lnTo>
                      <a:pt x="0" y="1314"/>
                    </a:lnTo>
                    <a:lnTo>
                      <a:pt x="10" y="1328"/>
                    </a:lnTo>
                    <a:lnTo>
                      <a:pt x="37" y="1337"/>
                    </a:lnTo>
                    <a:lnTo>
                      <a:pt x="57" y="1327"/>
                    </a:lnTo>
                    <a:lnTo>
                      <a:pt x="114" y="1333"/>
                    </a:lnTo>
                    <a:lnTo>
                      <a:pt x="107" y="1310"/>
                    </a:lnTo>
                    <a:lnTo>
                      <a:pt x="133" y="1277"/>
                    </a:lnTo>
                    <a:lnTo>
                      <a:pt x="173" y="1260"/>
                    </a:lnTo>
                    <a:lnTo>
                      <a:pt x="236" y="1215"/>
                    </a:lnTo>
                    <a:lnTo>
                      <a:pt x="233" y="1235"/>
                    </a:lnTo>
                    <a:lnTo>
                      <a:pt x="193" y="1272"/>
                    </a:lnTo>
                    <a:lnTo>
                      <a:pt x="164" y="1339"/>
                    </a:lnTo>
                    <a:lnTo>
                      <a:pt x="111" y="1347"/>
                    </a:lnTo>
                    <a:lnTo>
                      <a:pt x="81" y="1350"/>
                    </a:lnTo>
                    <a:lnTo>
                      <a:pt x="101" y="1380"/>
                    </a:lnTo>
                    <a:lnTo>
                      <a:pt x="95" y="1453"/>
                    </a:lnTo>
                    <a:lnTo>
                      <a:pt x="131" y="1433"/>
                    </a:lnTo>
                    <a:lnTo>
                      <a:pt x="181" y="1392"/>
                    </a:lnTo>
                    <a:lnTo>
                      <a:pt x="238" y="1391"/>
                    </a:lnTo>
                    <a:lnTo>
                      <a:pt x="258" y="1435"/>
                    </a:lnTo>
                    <a:lnTo>
                      <a:pt x="234" y="1415"/>
                    </a:lnTo>
                    <a:lnTo>
                      <a:pt x="194" y="1441"/>
                    </a:lnTo>
                    <a:lnTo>
                      <a:pt x="229" y="1502"/>
                    </a:lnTo>
                    <a:lnTo>
                      <a:pt x="203" y="1621"/>
                    </a:lnTo>
                    <a:lnTo>
                      <a:pt x="224" y="1767"/>
                    </a:lnTo>
                    <a:lnTo>
                      <a:pt x="212" y="1840"/>
                    </a:lnTo>
                    <a:lnTo>
                      <a:pt x="179" y="1926"/>
                    </a:lnTo>
                    <a:lnTo>
                      <a:pt x="153" y="1953"/>
                    </a:lnTo>
                    <a:lnTo>
                      <a:pt x="180" y="1963"/>
                    </a:lnTo>
                    <a:lnTo>
                      <a:pt x="239" y="1950"/>
                    </a:lnTo>
                    <a:lnTo>
                      <a:pt x="319" y="1912"/>
                    </a:lnTo>
                    <a:lnTo>
                      <a:pt x="386" y="1932"/>
                    </a:lnTo>
                    <a:lnTo>
                      <a:pt x="453" y="1937"/>
                    </a:lnTo>
                    <a:lnTo>
                      <a:pt x="500" y="1954"/>
                    </a:lnTo>
                    <a:lnTo>
                      <a:pt x="566" y="1950"/>
                    </a:lnTo>
                    <a:lnTo>
                      <a:pt x="636" y="1903"/>
                    </a:lnTo>
                    <a:lnTo>
                      <a:pt x="624" y="1787"/>
                    </a:lnTo>
                    <a:lnTo>
                      <a:pt x="670" y="1663"/>
                    </a:lnTo>
                    <a:lnTo>
                      <a:pt x="759" y="1560"/>
                    </a:lnTo>
                    <a:lnTo>
                      <a:pt x="766" y="1533"/>
                    </a:lnTo>
                    <a:lnTo>
                      <a:pt x="701" y="1450"/>
                    </a:lnTo>
                    <a:lnTo>
                      <a:pt x="749" y="1238"/>
                    </a:lnTo>
                    <a:lnTo>
                      <a:pt x="682" y="1135"/>
                    </a:lnTo>
                    <a:lnTo>
                      <a:pt x="651" y="1019"/>
                    </a:lnTo>
                    <a:lnTo>
                      <a:pt x="803" y="876"/>
                    </a:lnTo>
                    <a:lnTo>
                      <a:pt x="785" y="750"/>
                    </a:lnTo>
                    <a:lnTo>
                      <a:pt x="821" y="619"/>
                    </a:lnTo>
                    <a:lnTo>
                      <a:pt x="786" y="517"/>
                    </a:lnTo>
                    <a:lnTo>
                      <a:pt x="795" y="438"/>
                    </a:lnTo>
                    <a:lnTo>
                      <a:pt x="855" y="347"/>
                    </a:lnTo>
                    <a:lnTo>
                      <a:pt x="938" y="277"/>
                    </a:lnTo>
                    <a:lnTo>
                      <a:pt x="983" y="194"/>
                    </a:lnTo>
                    <a:lnTo>
                      <a:pt x="910" y="151"/>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48" name="Freeform 164"/>
            <p:cNvSpPr>
              <a:spLocks/>
            </p:cNvSpPr>
            <p:nvPr/>
          </p:nvSpPr>
          <p:spPr bwMode="auto">
            <a:xfrm>
              <a:off x="2568575" y="4437063"/>
              <a:ext cx="22225" cy="14288"/>
            </a:xfrm>
            <a:custGeom>
              <a:avLst/>
              <a:gdLst>
                <a:gd name="T0" fmla="*/ 23 w 70"/>
                <a:gd name="T1" fmla="*/ 0 h 43"/>
                <a:gd name="T2" fmla="*/ 0 w 70"/>
                <a:gd name="T3" fmla="*/ 20 h 43"/>
                <a:gd name="T4" fmla="*/ 6 w 70"/>
                <a:gd name="T5" fmla="*/ 43 h 43"/>
                <a:gd name="T6" fmla="*/ 36 w 70"/>
                <a:gd name="T7" fmla="*/ 30 h 43"/>
                <a:gd name="T8" fmla="*/ 60 w 70"/>
                <a:gd name="T9" fmla="*/ 40 h 43"/>
                <a:gd name="T10" fmla="*/ 70 w 70"/>
                <a:gd name="T11" fmla="*/ 30 h 43"/>
                <a:gd name="T12" fmla="*/ 53 w 70"/>
                <a:gd name="T13" fmla="*/ 3 h 43"/>
                <a:gd name="T14" fmla="*/ 23 w 70"/>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3">
                  <a:moveTo>
                    <a:pt x="23" y="0"/>
                  </a:moveTo>
                  <a:lnTo>
                    <a:pt x="0" y="20"/>
                  </a:lnTo>
                  <a:lnTo>
                    <a:pt x="6" y="43"/>
                  </a:lnTo>
                  <a:lnTo>
                    <a:pt x="36" y="30"/>
                  </a:lnTo>
                  <a:lnTo>
                    <a:pt x="60" y="40"/>
                  </a:lnTo>
                  <a:lnTo>
                    <a:pt x="70" y="30"/>
                  </a:lnTo>
                  <a:lnTo>
                    <a:pt x="53" y="3"/>
                  </a:lnTo>
                  <a:lnTo>
                    <a:pt x="23" y="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49" name="Freeform 168"/>
            <p:cNvSpPr>
              <a:spLocks/>
            </p:cNvSpPr>
            <p:nvPr/>
          </p:nvSpPr>
          <p:spPr bwMode="auto">
            <a:xfrm>
              <a:off x="2538413" y="4419600"/>
              <a:ext cx="11113" cy="6350"/>
            </a:xfrm>
            <a:custGeom>
              <a:avLst/>
              <a:gdLst>
                <a:gd name="T0" fmla="*/ 3 w 36"/>
                <a:gd name="T1" fmla="*/ 20 h 20"/>
                <a:gd name="T2" fmla="*/ 26 w 36"/>
                <a:gd name="T3" fmla="*/ 19 h 20"/>
                <a:gd name="T4" fmla="*/ 36 w 36"/>
                <a:gd name="T5" fmla="*/ 6 h 20"/>
                <a:gd name="T6" fmla="*/ 0 w 36"/>
                <a:gd name="T7" fmla="*/ 0 h 20"/>
                <a:gd name="T8" fmla="*/ 3 w 36"/>
                <a:gd name="T9" fmla="*/ 20 h 20"/>
              </a:gdLst>
              <a:ahLst/>
              <a:cxnLst>
                <a:cxn ang="0">
                  <a:pos x="T0" y="T1"/>
                </a:cxn>
                <a:cxn ang="0">
                  <a:pos x="T2" y="T3"/>
                </a:cxn>
                <a:cxn ang="0">
                  <a:pos x="T4" y="T5"/>
                </a:cxn>
                <a:cxn ang="0">
                  <a:pos x="T6" y="T7"/>
                </a:cxn>
                <a:cxn ang="0">
                  <a:pos x="T8" y="T9"/>
                </a:cxn>
              </a:cxnLst>
              <a:rect l="0" t="0" r="r" b="b"/>
              <a:pathLst>
                <a:path w="36" h="20">
                  <a:moveTo>
                    <a:pt x="3" y="20"/>
                  </a:moveTo>
                  <a:lnTo>
                    <a:pt x="26" y="19"/>
                  </a:lnTo>
                  <a:lnTo>
                    <a:pt x="36" y="6"/>
                  </a:lnTo>
                  <a:lnTo>
                    <a:pt x="0" y="0"/>
                  </a:lnTo>
                  <a:lnTo>
                    <a:pt x="3" y="2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50" name="Freeform 171"/>
            <p:cNvSpPr>
              <a:spLocks/>
            </p:cNvSpPr>
            <p:nvPr/>
          </p:nvSpPr>
          <p:spPr bwMode="auto">
            <a:xfrm>
              <a:off x="2311400" y="3652838"/>
              <a:ext cx="44450" cy="53975"/>
            </a:xfrm>
            <a:custGeom>
              <a:avLst/>
              <a:gdLst>
                <a:gd name="T0" fmla="*/ 120 w 140"/>
                <a:gd name="T1" fmla="*/ 0 h 170"/>
                <a:gd name="T2" fmla="*/ 66 w 140"/>
                <a:gd name="T3" fmla="*/ 27 h 170"/>
                <a:gd name="T4" fmla="*/ 34 w 140"/>
                <a:gd name="T5" fmla="*/ 114 h 170"/>
                <a:gd name="T6" fmla="*/ 0 w 140"/>
                <a:gd name="T7" fmla="*/ 144 h 170"/>
                <a:gd name="T8" fmla="*/ 0 w 140"/>
                <a:gd name="T9" fmla="*/ 170 h 170"/>
                <a:gd name="T10" fmla="*/ 27 w 140"/>
                <a:gd name="T11" fmla="*/ 157 h 170"/>
                <a:gd name="T12" fmla="*/ 74 w 140"/>
                <a:gd name="T13" fmla="*/ 159 h 170"/>
                <a:gd name="T14" fmla="*/ 107 w 140"/>
                <a:gd name="T15" fmla="*/ 129 h 170"/>
                <a:gd name="T16" fmla="*/ 123 w 140"/>
                <a:gd name="T17" fmla="*/ 79 h 170"/>
                <a:gd name="T18" fmla="*/ 116 w 140"/>
                <a:gd name="T19" fmla="*/ 43 h 170"/>
                <a:gd name="T20" fmla="*/ 140 w 140"/>
                <a:gd name="T21" fmla="*/ 7 h 170"/>
                <a:gd name="T22" fmla="*/ 120 w 140"/>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70">
                  <a:moveTo>
                    <a:pt x="120" y="0"/>
                  </a:moveTo>
                  <a:lnTo>
                    <a:pt x="66" y="27"/>
                  </a:lnTo>
                  <a:lnTo>
                    <a:pt x="34" y="114"/>
                  </a:lnTo>
                  <a:lnTo>
                    <a:pt x="0" y="144"/>
                  </a:lnTo>
                  <a:lnTo>
                    <a:pt x="0" y="170"/>
                  </a:lnTo>
                  <a:lnTo>
                    <a:pt x="27" y="157"/>
                  </a:lnTo>
                  <a:lnTo>
                    <a:pt x="74" y="159"/>
                  </a:lnTo>
                  <a:lnTo>
                    <a:pt x="107" y="129"/>
                  </a:lnTo>
                  <a:lnTo>
                    <a:pt x="123" y="79"/>
                  </a:lnTo>
                  <a:lnTo>
                    <a:pt x="116" y="43"/>
                  </a:lnTo>
                  <a:lnTo>
                    <a:pt x="140" y="7"/>
                  </a:lnTo>
                  <a:lnTo>
                    <a:pt x="120" y="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51" name="Group 50"/>
            <p:cNvGrpSpPr/>
            <p:nvPr/>
          </p:nvGrpSpPr>
          <p:grpSpPr>
            <a:xfrm>
              <a:off x="2003425" y="2506663"/>
              <a:ext cx="935038" cy="1830388"/>
              <a:chOff x="2003425" y="2506663"/>
              <a:chExt cx="935038" cy="1830388"/>
            </a:xfrm>
            <a:solidFill>
              <a:schemeClr val="tx2">
                <a:lumMod val="75000"/>
                <a:lumOff val="25000"/>
              </a:schemeClr>
            </a:solidFill>
          </p:grpSpPr>
          <p:sp>
            <p:nvSpPr>
              <p:cNvPr id="235" name="Freeform 166"/>
              <p:cNvSpPr>
                <a:spLocks/>
              </p:cNvSpPr>
              <p:nvPr/>
            </p:nvSpPr>
            <p:spPr bwMode="auto">
              <a:xfrm>
                <a:off x="2003425" y="3519488"/>
                <a:ext cx="241300" cy="188913"/>
              </a:xfrm>
              <a:custGeom>
                <a:avLst/>
                <a:gdLst>
                  <a:gd name="T0" fmla="*/ 712 w 761"/>
                  <a:gd name="T1" fmla="*/ 419 h 595"/>
                  <a:gd name="T2" fmla="*/ 742 w 761"/>
                  <a:gd name="T3" fmla="*/ 432 h 595"/>
                  <a:gd name="T4" fmla="*/ 761 w 761"/>
                  <a:gd name="T5" fmla="*/ 409 h 595"/>
                  <a:gd name="T6" fmla="*/ 744 w 761"/>
                  <a:gd name="T7" fmla="*/ 352 h 595"/>
                  <a:gd name="T8" fmla="*/ 751 w 761"/>
                  <a:gd name="T9" fmla="*/ 322 h 595"/>
                  <a:gd name="T10" fmla="*/ 711 w 761"/>
                  <a:gd name="T11" fmla="*/ 289 h 595"/>
                  <a:gd name="T12" fmla="*/ 674 w 761"/>
                  <a:gd name="T13" fmla="*/ 289 h 595"/>
                  <a:gd name="T14" fmla="*/ 624 w 761"/>
                  <a:gd name="T15" fmla="*/ 326 h 595"/>
                  <a:gd name="T16" fmla="*/ 607 w 761"/>
                  <a:gd name="T17" fmla="*/ 356 h 595"/>
                  <a:gd name="T18" fmla="*/ 594 w 761"/>
                  <a:gd name="T19" fmla="*/ 324 h 595"/>
                  <a:gd name="T20" fmla="*/ 630 w 761"/>
                  <a:gd name="T21" fmla="*/ 279 h 595"/>
                  <a:gd name="T22" fmla="*/ 663 w 761"/>
                  <a:gd name="T23" fmla="*/ 253 h 595"/>
                  <a:gd name="T24" fmla="*/ 666 w 761"/>
                  <a:gd name="T25" fmla="*/ 236 h 595"/>
                  <a:gd name="T26" fmla="*/ 636 w 761"/>
                  <a:gd name="T27" fmla="*/ 207 h 595"/>
                  <a:gd name="T28" fmla="*/ 596 w 761"/>
                  <a:gd name="T29" fmla="*/ 131 h 595"/>
                  <a:gd name="T30" fmla="*/ 558 w 761"/>
                  <a:gd name="T31" fmla="*/ 29 h 595"/>
                  <a:gd name="T32" fmla="*/ 518 w 761"/>
                  <a:gd name="T33" fmla="*/ 2 h 595"/>
                  <a:gd name="T34" fmla="*/ 377 w 761"/>
                  <a:gd name="T35" fmla="*/ 0 h 595"/>
                  <a:gd name="T36" fmla="*/ 344 w 761"/>
                  <a:gd name="T37" fmla="*/ 26 h 595"/>
                  <a:gd name="T38" fmla="*/ 302 w 761"/>
                  <a:gd name="T39" fmla="*/ 48 h 595"/>
                  <a:gd name="T40" fmla="*/ 288 w 761"/>
                  <a:gd name="T41" fmla="*/ 34 h 595"/>
                  <a:gd name="T42" fmla="*/ 262 w 761"/>
                  <a:gd name="T43" fmla="*/ 78 h 595"/>
                  <a:gd name="T44" fmla="*/ 215 w 761"/>
                  <a:gd name="T45" fmla="*/ 108 h 595"/>
                  <a:gd name="T46" fmla="*/ 189 w 761"/>
                  <a:gd name="T47" fmla="*/ 123 h 595"/>
                  <a:gd name="T48" fmla="*/ 191 w 761"/>
                  <a:gd name="T49" fmla="*/ 179 h 595"/>
                  <a:gd name="T50" fmla="*/ 156 w 761"/>
                  <a:gd name="T51" fmla="*/ 208 h 595"/>
                  <a:gd name="T52" fmla="*/ 106 w 761"/>
                  <a:gd name="T53" fmla="*/ 212 h 595"/>
                  <a:gd name="T54" fmla="*/ 68 w 761"/>
                  <a:gd name="T55" fmla="*/ 250 h 595"/>
                  <a:gd name="T56" fmla="*/ 73 w 761"/>
                  <a:gd name="T57" fmla="*/ 342 h 595"/>
                  <a:gd name="T58" fmla="*/ 0 w 761"/>
                  <a:gd name="T59" fmla="*/ 373 h 595"/>
                  <a:gd name="T60" fmla="*/ 3 w 761"/>
                  <a:gd name="T61" fmla="*/ 451 h 595"/>
                  <a:gd name="T62" fmla="*/ 110 w 761"/>
                  <a:gd name="T63" fmla="*/ 567 h 595"/>
                  <a:gd name="T64" fmla="*/ 190 w 761"/>
                  <a:gd name="T65" fmla="*/ 555 h 595"/>
                  <a:gd name="T66" fmla="*/ 260 w 761"/>
                  <a:gd name="T67" fmla="*/ 436 h 595"/>
                  <a:gd name="T68" fmla="*/ 327 w 761"/>
                  <a:gd name="T69" fmla="*/ 430 h 595"/>
                  <a:gd name="T70" fmla="*/ 393 w 761"/>
                  <a:gd name="T71" fmla="*/ 567 h 595"/>
                  <a:gd name="T72" fmla="*/ 433 w 761"/>
                  <a:gd name="T73" fmla="*/ 595 h 595"/>
                  <a:gd name="T74" fmla="*/ 497 w 761"/>
                  <a:gd name="T75" fmla="*/ 570 h 595"/>
                  <a:gd name="T76" fmla="*/ 526 w 761"/>
                  <a:gd name="T77" fmla="*/ 582 h 595"/>
                  <a:gd name="T78" fmla="*/ 629 w 761"/>
                  <a:gd name="T79" fmla="*/ 586 h 595"/>
                  <a:gd name="T80" fmla="*/ 629 w 761"/>
                  <a:gd name="T81" fmla="*/ 542 h 595"/>
                  <a:gd name="T82" fmla="*/ 639 w 761"/>
                  <a:gd name="T83" fmla="*/ 526 h 595"/>
                  <a:gd name="T84" fmla="*/ 695 w 761"/>
                  <a:gd name="T85" fmla="*/ 518 h 595"/>
                  <a:gd name="T86" fmla="*/ 715 w 761"/>
                  <a:gd name="T87" fmla="*/ 484 h 595"/>
                  <a:gd name="T88" fmla="*/ 722 w 761"/>
                  <a:gd name="T89" fmla="*/ 452 h 595"/>
                  <a:gd name="T90" fmla="*/ 695 w 761"/>
                  <a:gd name="T91" fmla="*/ 442 h 595"/>
                  <a:gd name="T92" fmla="*/ 687 w 761"/>
                  <a:gd name="T93" fmla="*/ 368 h 595"/>
                  <a:gd name="T94" fmla="*/ 704 w 761"/>
                  <a:gd name="T95" fmla="*/ 358 h 595"/>
                  <a:gd name="T96" fmla="*/ 712 w 761"/>
                  <a:gd name="T97" fmla="*/ 4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1" h="595">
                    <a:moveTo>
                      <a:pt x="712" y="419"/>
                    </a:moveTo>
                    <a:lnTo>
                      <a:pt x="742" y="432"/>
                    </a:lnTo>
                    <a:lnTo>
                      <a:pt x="761" y="409"/>
                    </a:lnTo>
                    <a:lnTo>
                      <a:pt x="744" y="352"/>
                    </a:lnTo>
                    <a:lnTo>
                      <a:pt x="751" y="322"/>
                    </a:lnTo>
                    <a:lnTo>
                      <a:pt x="711" y="289"/>
                    </a:lnTo>
                    <a:lnTo>
                      <a:pt x="674" y="289"/>
                    </a:lnTo>
                    <a:lnTo>
                      <a:pt x="624" y="326"/>
                    </a:lnTo>
                    <a:lnTo>
                      <a:pt x="607" y="356"/>
                    </a:lnTo>
                    <a:lnTo>
                      <a:pt x="594" y="324"/>
                    </a:lnTo>
                    <a:lnTo>
                      <a:pt x="630" y="279"/>
                    </a:lnTo>
                    <a:lnTo>
                      <a:pt x="663" y="253"/>
                    </a:lnTo>
                    <a:lnTo>
                      <a:pt x="666" y="236"/>
                    </a:lnTo>
                    <a:lnTo>
                      <a:pt x="636" y="207"/>
                    </a:lnTo>
                    <a:lnTo>
                      <a:pt x="596" y="131"/>
                    </a:lnTo>
                    <a:lnTo>
                      <a:pt x="558" y="29"/>
                    </a:lnTo>
                    <a:lnTo>
                      <a:pt x="518" y="2"/>
                    </a:lnTo>
                    <a:lnTo>
                      <a:pt x="377" y="0"/>
                    </a:lnTo>
                    <a:lnTo>
                      <a:pt x="344" y="26"/>
                    </a:lnTo>
                    <a:lnTo>
                      <a:pt x="302" y="48"/>
                    </a:lnTo>
                    <a:lnTo>
                      <a:pt x="288" y="34"/>
                    </a:lnTo>
                    <a:lnTo>
                      <a:pt x="262" y="78"/>
                    </a:lnTo>
                    <a:lnTo>
                      <a:pt x="215" y="108"/>
                    </a:lnTo>
                    <a:lnTo>
                      <a:pt x="189" y="123"/>
                    </a:lnTo>
                    <a:lnTo>
                      <a:pt x="191" y="179"/>
                    </a:lnTo>
                    <a:lnTo>
                      <a:pt x="156" y="208"/>
                    </a:lnTo>
                    <a:lnTo>
                      <a:pt x="106" y="212"/>
                    </a:lnTo>
                    <a:lnTo>
                      <a:pt x="68" y="250"/>
                    </a:lnTo>
                    <a:lnTo>
                      <a:pt x="73" y="342"/>
                    </a:lnTo>
                    <a:lnTo>
                      <a:pt x="0" y="373"/>
                    </a:lnTo>
                    <a:lnTo>
                      <a:pt x="3" y="451"/>
                    </a:lnTo>
                    <a:lnTo>
                      <a:pt x="110" y="567"/>
                    </a:lnTo>
                    <a:lnTo>
                      <a:pt x="190" y="555"/>
                    </a:lnTo>
                    <a:lnTo>
                      <a:pt x="260" y="436"/>
                    </a:lnTo>
                    <a:lnTo>
                      <a:pt x="327" y="430"/>
                    </a:lnTo>
                    <a:lnTo>
                      <a:pt x="393" y="567"/>
                    </a:lnTo>
                    <a:lnTo>
                      <a:pt x="433" y="595"/>
                    </a:lnTo>
                    <a:lnTo>
                      <a:pt x="497" y="570"/>
                    </a:lnTo>
                    <a:lnTo>
                      <a:pt x="526" y="582"/>
                    </a:lnTo>
                    <a:lnTo>
                      <a:pt x="629" y="586"/>
                    </a:lnTo>
                    <a:lnTo>
                      <a:pt x="629" y="542"/>
                    </a:lnTo>
                    <a:lnTo>
                      <a:pt x="639" y="526"/>
                    </a:lnTo>
                    <a:lnTo>
                      <a:pt x="695" y="518"/>
                    </a:lnTo>
                    <a:lnTo>
                      <a:pt x="715" y="484"/>
                    </a:lnTo>
                    <a:lnTo>
                      <a:pt x="722" y="452"/>
                    </a:lnTo>
                    <a:lnTo>
                      <a:pt x="695" y="442"/>
                    </a:lnTo>
                    <a:lnTo>
                      <a:pt x="687" y="368"/>
                    </a:lnTo>
                    <a:lnTo>
                      <a:pt x="704" y="358"/>
                    </a:lnTo>
                    <a:lnTo>
                      <a:pt x="712" y="419"/>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6" name="Freeform 145"/>
              <p:cNvSpPr>
                <a:spLocks/>
              </p:cNvSpPr>
              <p:nvPr/>
            </p:nvSpPr>
            <p:spPr bwMode="auto">
              <a:xfrm>
                <a:off x="2465388" y="2790825"/>
                <a:ext cx="23813" cy="22225"/>
              </a:xfrm>
              <a:custGeom>
                <a:avLst/>
                <a:gdLst>
                  <a:gd name="T0" fmla="*/ 64 w 73"/>
                  <a:gd name="T1" fmla="*/ 73 h 73"/>
                  <a:gd name="T2" fmla="*/ 73 w 73"/>
                  <a:gd name="T3" fmla="*/ 49 h 73"/>
                  <a:gd name="T4" fmla="*/ 39 w 73"/>
                  <a:gd name="T5" fmla="*/ 20 h 73"/>
                  <a:gd name="T6" fmla="*/ 46 w 73"/>
                  <a:gd name="T7" fmla="*/ 0 h 73"/>
                  <a:gd name="T8" fmla="*/ 19 w 73"/>
                  <a:gd name="T9" fmla="*/ 7 h 73"/>
                  <a:gd name="T10" fmla="*/ 0 w 73"/>
                  <a:gd name="T11" fmla="*/ 34 h 73"/>
                  <a:gd name="T12" fmla="*/ 32 w 73"/>
                  <a:gd name="T13" fmla="*/ 41 h 73"/>
                  <a:gd name="T14" fmla="*/ 64 w 7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64" y="73"/>
                    </a:moveTo>
                    <a:lnTo>
                      <a:pt x="73" y="49"/>
                    </a:lnTo>
                    <a:lnTo>
                      <a:pt x="39" y="20"/>
                    </a:lnTo>
                    <a:lnTo>
                      <a:pt x="46" y="0"/>
                    </a:lnTo>
                    <a:lnTo>
                      <a:pt x="19" y="7"/>
                    </a:lnTo>
                    <a:lnTo>
                      <a:pt x="0" y="34"/>
                    </a:lnTo>
                    <a:lnTo>
                      <a:pt x="32" y="41"/>
                    </a:lnTo>
                    <a:lnTo>
                      <a:pt x="64" y="7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7" name="Freeform 146"/>
              <p:cNvSpPr>
                <a:spLocks/>
              </p:cNvSpPr>
              <p:nvPr/>
            </p:nvSpPr>
            <p:spPr bwMode="auto">
              <a:xfrm>
                <a:off x="2462213" y="2817813"/>
                <a:ext cx="15875" cy="11113"/>
              </a:xfrm>
              <a:custGeom>
                <a:avLst/>
                <a:gdLst>
                  <a:gd name="T0" fmla="*/ 50 w 50"/>
                  <a:gd name="T1" fmla="*/ 9 h 36"/>
                  <a:gd name="T2" fmla="*/ 7 w 50"/>
                  <a:gd name="T3" fmla="*/ 0 h 36"/>
                  <a:gd name="T4" fmla="*/ 0 w 50"/>
                  <a:gd name="T5" fmla="*/ 16 h 36"/>
                  <a:gd name="T6" fmla="*/ 20 w 50"/>
                  <a:gd name="T7" fmla="*/ 36 h 36"/>
                  <a:gd name="T8" fmla="*/ 50 w 50"/>
                  <a:gd name="T9" fmla="*/ 9 h 36"/>
                </a:gdLst>
                <a:ahLst/>
                <a:cxnLst>
                  <a:cxn ang="0">
                    <a:pos x="T0" y="T1"/>
                  </a:cxn>
                  <a:cxn ang="0">
                    <a:pos x="T2" y="T3"/>
                  </a:cxn>
                  <a:cxn ang="0">
                    <a:pos x="T4" y="T5"/>
                  </a:cxn>
                  <a:cxn ang="0">
                    <a:pos x="T6" y="T7"/>
                  </a:cxn>
                  <a:cxn ang="0">
                    <a:pos x="T8" y="T9"/>
                  </a:cxn>
                </a:cxnLst>
                <a:rect l="0" t="0" r="r" b="b"/>
                <a:pathLst>
                  <a:path w="50" h="36">
                    <a:moveTo>
                      <a:pt x="50" y="9"/>
                    </a:moveTo>
                    <a:lnTo>
                      <a:pt x="7" y="0"/>
                    </a:lnTo>
                    <a:lnTo>
                      <a:pt x="0" y="16"/>
                    </a:lnTo>
                    <a:lnTo>
                      <a:pt x="20" y="36"/>
                    </a:lnTo>
                    <a:lnTo>
                      <a:pt x="50" y="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8" name="Freeform 147"/>
              <p:cNvSpPr>
                <a:spLocks/>
              </p:cNvSpPr>
              <p:nvPr/>
            </p:nvSpPr>
            <p:spPr bwMode="auto">
              <a:xfrm>
                <a:off x="2471738" y="2881313"/>
                <a:ext cx="15875" cy="19050"/>
              </a:xfrm>
              <a:custGeom>
                <a:avLst/>
                <a:gdLst>
                  <a:gd name="T0" fmla="*/ 0 w 47"/>
                  <a:gd name="T1" fmla="*/ 13 h 56"/>
                  <a:gd name="T2" fmla="*/ 7 w 47"/>
                  <a:gd name="T3" fmla="*/ 43 h 56"/>
                  <a:gd name="T4" fmla="*/ 27 w 47"/>
                  <a:gd name="T5" fmla="*/ 56 h 56"/>
                  <a:gd name="T6" fmla="*/ 47 w 47"/>
                  <a:gd name="T7" fmla="*/ 20 h 56"/>
                  <a:gd name="T8" fmla="*/ 29 w 47"/>
                  <a:gd name="T9" fmla="*/ 0 h 56"/>
                  <a:gd name="T10" fmla="*/ 0 w 47"/>
                  <a:gd name="T11" fmla="*/ 13 h 56"/>
                </a:gdLst>
                <a:ahLst/>
                <a:cxnLst>
                  <a:cxn ang="0">
                    <a:pos x="T0" y="T1"/>
                  </a:cxn>
                  <a:cxn ang="0">
                    <a:pos x="T2" y="T3"/>
                  </a:cxn>
                  <a:cxn ang="0">
                    <a:pos x="T4" y="T5"/>
                  </a:cxn>
                  <a:cxn ang="0">
                    <a:pos x="T6" y="T7"/>
                  </a:cxn>
                  <a:cxn ang="0">
                    <a:pos x="T8" y="T9"/>
                  </a:cxn>
                  <a:cxn ang="0">
                    <a:pos x="T10" y="T11"/>
                  </a:cxn>
                </a:cxnLst>
                <a:rect l="0" t="0" r="r" b="b"/>
                <a:pathLst>
                  <a:path w="47" h="56">
                    <a:moveTo>
                      <a:pt x="0" y="13"/>
                    </a:moveTo>
                    <a:lnTo>
                      <a:pt x="7" y="43"/>
                    </a:lnTo>
                    <a:lnTo>
                      <a:pt x="27" y="56"/>
                    </a:lnTo>
                    <a:lnTo>
                      <a:pt x="47" y="20"/>
                    </a:lnTo>
                    <a:lnTo>
                      <a:pt x="29" y="0"/>
                    </a:lnTo>
                    <a:lnTo>
                      <a:pt x="0" y="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9" name="Freeform 148"/>
              <p:cNvSpPr>
                <a:spLocks/>
              </p:cNvSpPr>
              <p:nvPr/>
            </p:nvSpPr>
            <p:spPr bwMode="auto">
              <a:xfrm>
                <a:off x="2433638" y="2827338"/>
                <a:ext cx="79375" cy="44450"/>
              </a:xfrm>
              <a:custGeom>
                <a:avLst/>
                <a:gdLst>
                  <a:gd name="T0" fmla="*/ 60 w 247"/>
                  <a:gd name="T1" fmla="*/ 116 h 142"/>
                  <a:gd name="T2" fmla="*/ 84 w 247"/>
                  <a:gd name="T3" fmla="*/ 136 h 142"/>
                  <a:gd name="T4" fmla="*/ 164 w 247"/>
                  <a:gd name="T5" fmla="*/ 85 h 142"/>
                  <a:gd name="T6" fmla="*/ 184 w 247"/>
                  <a:gd name="T7" fmla="*/ 142 h 142"/>
                  <a:gd name="T8" fmla="*/ 231 w 247"/>
                  <a:gd name="T9" fmla="*/ 131 h 142"/>
                  <a:gd name="T10" fmla="*/ 247 w 247"/>
                  <a:gd name="T11" fmla="*/ 88 h 142"/>
                  <a:gd name="T12" fmla="*/ 204 w 247"/>
                  <a:gd name="T13" fmla="*/ 102 h 142"/>
                  <a:gd name="T14" fmla="*/ 184 w 247"/>
                  <a:gd name="T15" fmla="*/ 85 h 142"/>
                  <a:gd name="T16" fmla="*/ 154 w 247"/>
                  <a:gd name="T17" fmla="*/ 58 h 142"/>
                  <a:gd name="T18" fmla="*/ 104 w 247"/>
                  <a:gd name="T19" fmla="*/ 100 h 142"/>
                  <a:gd name="T20" fmla="*/ 84 w 247"/>
                  <a:gd name="T21" fmla="*/ 73 h 142"/>
                  <a:gd name="T22" fmla="*/ 94 w 247"/>
                  <a:gd name="T23" fmla="*/ 36 h 142"/>
                  <a:gd name="T24" fmla="*/ 76 w 247"/>
                  <a:gd name="T25" fmla="*/ 9 h 142"/>
                  <a:gd name="T26" fmla="*/ 26 w 247"/>
                  <a:gd name="T27" fmla="*/ 0 h 142"/>
                  <a:gd name="T28" fmla="*/ 0 w 247"/>
                  <a:gd name="T29" fmla="*/ 77 h 142"/>
                  <a:gd name="T30" fmla="*/ 27 w 247"/>
                  <a:gd name="T31" fmla="*/ 113 h 142"/>
                  <a:gd name="T32" fmla="*/ 60 w 247"/>
                  <a:gd name="T33"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42">
                    <a:moveTo>
                      <a:pt x="60" y="116"/>
                    </a:moveTo>
                    <a:lnTo>
                      <a:pt x="84" y="136"/>
                    </a:lnTo>
                    <a:lnTo>
                      <a:pt x="164" y="85"/>
                    </a:lnTo>
                    <a:lnTo>
                      <a:pt x="184" y="142"/>
                    </a:lnTo>
                    <a:lnTo>
                      <a:pt x="231" y="131"/>
                    </a:lnTo>
                    <a:lnTo>
                      <a:pt x="247" y="88"/>
                    </a:lnTo>
                    <a:lnTo>
                      <a:pt x="204" y="102"/>
                    </a:lnTo>
                    <a:lnTo>
                      <a:pt x="184" y="85"/>
                    </a:lnTo>
                    <a:lnTo>
                      <a:pt x="154" y="58"/>
                    </a:lnTo>
                    <a:lnTo>
                      <a:pt x="104" y="100"/>
                    </a:lnTo>
                    <a:lnTo>
                      <a:pt x="84" y="73"/>
                    </a:lnTo>
                    <a:lnTo>
                      <a:pt x="94" y="36"/>
                    </a:lnTo>
                    <a:lnTo>
                      <a:pt x="76" y="9"/>
                    </a:lnTo>
                    <a:lnTo>
                      <a:pt x="26" y="0"/>
                    </a:lnTo>
                    <a:lnTo>
                      <a:pt x="0" y="77"/>
                    </a:lnTo>
                    <a:lnTo>
                      <a:pt x="27" y="113"/>
                    </a:lnTo>
                    <a:lnTo>
                      <a:pt x="60" y="11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0" name="Freeform 149"/>
              <p:cNvSpPr>
                <a:spLocks/>
              </p:cNvSpPr>
              <p:nvPr/>
            </p:nvSpPr>
            <p:spPr bwMode="auto">
              <a:xfrm>
                <a:off x="2435225" y="2865438"/>
                <a:ext cx="25400" cy="25400"/>
              </a:xfrm>
              <a:custGeom>
                <a:avLst/>
                <a:gdLst>
                  <a:gd name="T0" fmla="*/ 0 w 81"/>
                  <a:gd name="T1" fmla="*/ 20 h 82"/>
                  <a:gd name="T2" fmla="*/ 0 w 81"/>
                  <a:gd name="T3" fmla="*/ 50 h 82"/>
                  <a:gd name="T4" fmla="*/ 41 w 81"/>
                  <a:gd name="T5" fmla="*/ 82 h 82"/>
                  <a:gd name="T6" fmla="*/ 81 w 81"/>
                  <a:gd name="T7" fmla="*/ 59 h 82"/>
                  <a:gd name="T8" fmla="*/ 33 w 81"/>
                  <a:gd name="T9" fmla="*/ 0 h 82"/>
                  <a:gd name="T10" fmla="*/ 0 w 81"/>
                  <a:gd name="T11" fmla="*/ 20 h 82"/>
                </a:gdLst>
                <a:ahLst/>
                <a:cxnLst>
                  <a:cxn ang="0">
                    <a:pos x="T0" y="T1"/>
                  </a:cxn>
                  <a:cxn ang="0">
                    <a:pos x="T2" y="T3"/>
                  </a:cxn>
                  <a:cxn ang="0">
                    <a:pos x="T4" y="T5"/>
                  </a:cxn>
                  <a:cxn ang="0">
                    <a:pos x="T6" y="T7"/>
                  </a:cxn>
                  <a:cxn ang="0">
                    <a:pos x="T8" y="T9"/>
                  </a:cxn>
                  <a:cxn ang="0">
                    <a:pos x="T10" y="T11"/>
                  </a:cxn>
                </a:cxnLst>
                <a:rect l="0" t="0" r="r" b="b"/>
                <a:pathLst>
                  <a:path w="81" h="82">
                    <a:moveTo>
                      <a:pt x="0" y="20"/>
                    </a:moveTo>
                    <a:lnTo>
                      <a:pt x="0" y="50"/>
                    </a:lnTo>
                    <a:lnTo>
                      <a:pt x="41" y="82"/>
                    </a:lnTo>
                    <a:lnTo>
                      <a:pt x="81" y="59"/>
                    </a:lnTo>
                    <a:lnTo>
                      <a:pt x="33" y="0"/>
                    </a:lnTo>
                    <a:lnTo>
                      <a:pt x="0" y="2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1" name="Freeform 150"/>
              <p:cNvSpPr>
                <a:spLocks/>
              </p:cNvSpPr>
              <p:nvPr/>
            </p:nvSpPr>
            <p:spPr bwMode="auto">
              <a:xfrm>
                <a:off x="2124075" y="3273425"/>
                <a:ext cx="22225" cy="15875"/>
              </a:xfrm>
              <a:custGeom>
                <a:avLst/>
                <a:gdLst>
                  <a:gd name="T0" fmla="*/ 14 w 66"/>
                  <a:gd name="T1" fmla="*/ 24 h 50"/>
                  <a:gd name="T2" fmla="*/ 0 w 66"/>
                  <a:gd name="T3" fmla="*/ 50 h 50"/>
                  <a:gd name="T4" fmla="*/ 34 w 66"/>
                  <a:gd name="T5" fmla="*/ 44 h 50"/>
                  <a:gd name="T6" fmla="*/ 66 w 66"/>
                  <a:gd name="T7" fmla="*/ 3 h 50"/>
                  <a:gd name="T8" fmla="*/ 47 w 66"/>
                  <a:gd name="T9" fmla="*/ 0 h 50"/>
                  <a:gd name="T10" fmla="*/ 14 w 66"/>
                  <a:gd name="T11" fmla="*/ 24 h 50"/>
                </a:gdLst>
                <a:ahLst/>
                <a:cxnLst>
                  <a:cxn ang="0">
                    <a:pos x="T0" y="T1"/>
                  </a:cxn>
                  <a:cxn ang="0">
                    <a:pos x="T2" y="T3"/>
                  </a:cxn>
                  <a:cxn ang="0">
                    <a:pos x="T4" y="T5"/>
                  </a:cxn>
                  <a:cxn ang="0">
                    <a:pos x="T6" y="T7"/>
                  </a:cxn>
                  <a:cxn ang="0">
                    <a:pos x="T8" y="T9"/>
                  </a:cxn>
                  <a:cxn ang="0">
                    <a:pos x="T10" y="T11"/>
                  </a:cxn>
                </a:cxnLst>
                <a:rect l="0" t="0" r="r" b="b"/>
                <a:pathLst>
                  <a:path w="66" h="50">
                    <a:moveTo>
                      <a:pt x="14" y="24"/>
                    </a:moveTo>
                    <a:lnTo>
                      <a:pt x="0" y="50"/>
                    </a:lnTo>
                    <a:lnTo>
                      <a:pt x="34" y="44"/>
                    </a:lnTo>
                    <a:lnTo>
                      <a:pt x="66" y="3"/>
                    </a:lnTo>
                    <a:lnTo>
                      <a:pt x="47" y="0"/>
                    </a:lnTo>
                    <a:lnTo>
                      <a:pt x="14" y="2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2" name="Freeform 151"/>
              <p:cNvSpPr>
                <a:spLocks/>
              </p:cNvSpPr>
              <p:nvPr/>
            </p:nvSpPr>
            <p:spPr bwMode="auto">
              <a:xfrm>
                <a:off x="2111375" y="3095625"/>
                <a:ext cx="103188" cy="125413"/>
              </a:xfrm>
              <a:custGeom>
                <a:avLst/>
                <a:gdLst>
                  <a:gd name="T0" fmla="*/ 193 w 325"/>
                  <a:gd name="T1" fmla="*/ 139 h 394"/>
                  <a:gd name="T2" fmla="*/ 186 w 325"/>
                  <a:gd name="T3" fmla="*/ 46 h 394"/>
                  <a:gd name="T4" fmla="*/ 125 w 325"/>
                  <a:gd name="T5" fmla="*/ 0 h 394"/>
                  <a:gd name="T6" fmla="*/ 99 w 325"/>
                  <a:gd name="T7" fmla="*/ 30 h 394"/>
                  <a:gd name="T8" fmla="*/ 130 w 325"/>
                  <a:gd name="T9" fmla="*/ 99 h 394"/>
                  <a:gd name="T10" fmla="*/ 76 w 325"/>
                  <a:gd name="T11" fmla="*/ 83 h 394"/>
                  <a:gd name="T12" fmla="*/ 55 w 325"/>
                  <a:gd name="T13" fmla="*/ 37 h 394"/>
                  <a:gd name="T14" fmla="*/ 50 w 325"/>
                  <a:gd name="T15" fmla="*/ 67 h 394"/>
                  <a:gd name="T16" fmla="*/ 63 w 325"/>
                  <a:gd name="T17" fmla="*/ 120 h 394"/>
                  <a:gd name="T18" fmla="*/ 50 w 325"/>
                  <a:gd name="T19" fmla="*/ 130 h 394"/>
                  <a:gd name="T20" fmla="*/ 23 w 325"/>
                  <a:gd name="T21" fmla="*/ 110 h 394"/>
                  <a:gd name="T22" fmla="*/ 0 w 325"/>
                  <a:gd name="T23" fmla="*/ 137 h 394"/>
                  <a:gd name="T24" fmla="*/ 14 w 325"/>
                  <a:gd name="T25" fmla="*/ 170 h 394"/>
                  <a:gd name="T26" fmla="*/ 37 w 325"/>
                  <a:gd name="T27" fmla="*/ 206 h 394"/>
                  <a:gd name="T28" fmla="*/ 78 w 325"/>
                  <a:gd name="T29" fmla="*/ 216 h 394"/>
                  <a:gd name="T30" fmla="*/ 76 w 325"/>
                  <a:gd name="T31" fmla="*/ 176 h 394"/>
                  <a:gd name="T32" fmla="*/ 114 w 325"/>
                  <a:gd name="T33" fmla="*/ 203 h 394"/>
                  <a:gd name="T34" fmla="*/ 121 w 325"/>
                  <a:gd name="T35" fmla="*/ 246 h 394"/>
                  <a:gd name="T36" fmla="*/ 118 w 325"/>
                  <a:gd name="T37" fmla="*/ 268 h 394"/>
                  <a:gd name="T38" fmla="*/ 151 w 325"/>
                  <a:gd name="T39" fmla="*/ 309 h 394"/>
                  <a:gd name="T40" fmla="*/ 161 w 325"/>
                  <a:gd name="T41" fmla="*/ 332 h 394"/>
                  <a:gd name="T42" fmla="*/ 185 w 325"/>
                  <a:gd name="T43" fmla="*/ 322 h 394"/>
                  <a:gd name="T44" fmla="*/ 231 w 325"/>
                  <a:gd name="T45" fmla="*/ 321 h 394"/>
                  <a:gd name="T46" fmla="*/ 226 w 325"/>
                  <a:gd name="T47" fmla="*/ 374 h 394"/>
                  <a:gd name="T48" fmla="*/ 229 w 325"/>
                  <a:gd name="T49" fmla="*/ 394 h 394"/>
                  <a:gd name="T50" fmla="*/ 256 w 325"/>
                  <a:gd name="T51" fmla="*/ 378 h 394"/>
                  <a:gd name="T52" fmla="*/ 281 w 325"/>
                  <a:gd name="T53" fmla="*/ 321 h 394"/>
                  <a:gd name="T54" fmla="*/ 325 w 325"/>
                  <a:gd name="T55" fmla="*/ 287 h 394"/>
                  <a:gd name="T56" fmla="*/ 317 w 325"/>
                  <a:gd name="T57" fmla="*/ 257 h 394"/>
                  <a:gd name="T58" fmla="*/ 235 w 325"/>
                  <a:gd name="T59" fmla="*/ 277 h 394"/>
                  <a:gd name="T60" fmla="*/ 240 w 325"/>
                  <a:gd name="T61" fmla="*/ 238 h 394"/>
                  <a:gd name="T62" fmla="*/ 225 w 325"/>
                  <a:gd name="T63" fmla="*/ 238 h 394"/>
                  <a:gd name="T64" fmla="*/ 217 w 325"/>
                  <a:gd name="T65" fmla="*/ 185 h 394"/>
                  <a:gd name="T66" fmla="*/ 183 w 325"/>
                  <a:gd name="T67" fmla="*/ 169 h 394"/>
                  <a:gd name="T68" fmla="*/ 193 w 325"/>
                  <a:gd name="T69" fmla="*/ 1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394">
                    <a:moveTo>
                      <a:pt x="193" y="139"/>
                    </a:moveTo>
                    <a:lnTo>
                      <a:pt x="186" y="46"/>
                    </a:lnTo>
                    <a:lnTo>
                      <a:pt x="125" y="0"/>
                    </a:lnTo>
                    <a:lnTo>
                      <a:pt x="99" y="30"/>
                    </a:lnTo>
                    <a:lnTo>
                      <a:pt x="130" y="99"/>
                    </a:lnTo>
                    <a:lnTo>
                      <a:pt x="76" y="83"/>
                    </a:lnTo>
                    <a:lnTo>
                      <a:pt x="55" y="37"/>
                    </a:lnTo>
                    <a:lnTo>
                      <a:pt x="50" y="67"/>
                    </a:lnTo>
                    <a:lnTo>
                      <a:pt x="63" y="120"/>
                    </a:lnTo>
                    <a:lnTo>
                      <a:pt x="50" y="130"/>
                    </a:lnTo>
                    <a:lnTo>
                      <a:pt x="23" y="110"/>
                    </a:lnTo>
                    <a:lnTo>
                      <a:pt x="0" y="137"/>
                    </a:lnTo>
                    <a:lnTo>
                      <a:pt x="14" y="170"/>
                    </a:lnTo>
                    <a:lnTo>
                      <a:pt x="37" y="206"/>
                    </a:lnTo>
                    <a:lnTo>
                      <a:pt x="78" y="216"/>
                    </a:lnTo>
                    <a:lnTo>
                      <a:pt x="76" y="176"/>
                    </a:lnTo>
                    <a:lnTo>
                      <a:pt x="114" y="203"/>
                    </a:lnTo>
                    <a:lnTo>
                      <a:pt x="121" y="246"/>
                    </a:lnTo>
                    <a:lnTo>
                      <a:pt x="118" y="268"/>
                    </a:lnTo>
                    <a:lnTo>
                      <a:pt x="151" y="309"/>
                    </a:lnTo>
                    <a:lnTo>
                      <a:pt x="161" y="332"/>
                    </a:lnTo>
                    <a:lnTo>
                      <a:pt x="185" y="322"/>
                    </a:lnTo>
                    <a:lnTo>
                      <a:pt x="231" y="321"/>
                    </a:lnTo>
                    <a:lnTo>
                      <a:pt x="226" y="374"/>
                    </a:lnTo>
                    <a:lnTo>
                      <a:pt x="229" y="394"/>
                    </a:lnTo>
                    <a:lnTo>
                      <a:pt x="256" y="378"/>
                    </a:lnTo>
                    <a:lnTo>
                      <a:pt x="281" y="321"/>
                    </a:lnTo>
                    <a:lnTo>
                      <a:pt x="325" y="287"/>
                    </a:lnTo>
                    <a:lnTo>
                      <a:pt x="317" y="257"/>
                    </a:lnTo>
                    <a:lnTo>
                      <a:pt x="235" y="277"/>
                    </a:lnTo>
                    <a:lnTo>
                      <a:pt x="240" y="238"/>
                    </a:lnTo>
                    <a:lnTo>
                      <a:pt x="225" y="238"/>
                    </a:lnTo>
                    <a:lnTo>
                      <a:pt x="217" y="185"/>
                    </a:lnTo>
                    <a:lnTo>
                      <a:pt x="183" y="169"/>
                    </a:lnTo>
                    <a:lnTo>
                      <a:pt x="193" y="13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3" name="Freeform 152"/>
              <p:cNvSpPr>
                <a:spLocks/>
              </p:cNvSpPr>
              <p:nvPr/>
            </p:nvSpPr>
            <p:spPr bwMode="auto">
              <a:xfrm>
                <a:off x="2184400" y="3144838"/>
                <a:ext cx="6350" cy="22225"/>
              </a:xfrm>
              <a:custGeom>
                <a:avLst/>
                <a:gdLst>
                  <a:gd name="T0" fmla="*/ 10 w 24"/>
                  <a:gd name="T1" fmla="*/ 70 h 70"/>
                  <a:gd name="T2" fmla="*/ 24 w 24"/>
                  <a:gd name="T3" fmla="*/ 33 h 70"/>
                  <a:gd name="T4" fmla="*/ 17 w 24"/>
                  <a:gd name="T5" fmla="*/ 6 h 70"/>
                  <a:gd name="T6" fmla="*/ 0 w 24"/>
                  <a:gd name="T7" fmla="*/ 0 h 70"/>
                  <a:gd name="T8" fmla="*/ 0 w 24"/>
                  <a:gd name="T9" fmla="*/ 40 h 70"/>
                  <a:gd name="T10" fmla="*/ 10 w 24"/>
                  <a:gd name="T11" fmla="*/ 70 h 70"/>
                </a:gdLst>
                <a:ahLst/>
                <a:cxnLst>
                  <a:cxn ang="0">
                    <a:pos x="T0" y="T1"/>
                  </a:cxn>
                  <a:cxn ang="0">
                    <a:pos x="T2" y="T3"/>
                  </a:cxn>
                  <a:cxn ang="0">
                    <a:pos x="T4" y="T5"/>
                  </a:cxn>
                  <a:cxn ang="0">
                    <a:pos x="T6" y="T7"/>
                  </a:cxn>
                  <a:cxn ang="0">
                    <a:pos x="T8" y="T9"/>
                  </a:cxn>
                  <a:cxn ang="0">
                    <a:pos x="T10" y="T11"/>
                  </a:cxn>
                </a:cxnLst>
                <a:rect l="0" t="0" r="r" b="b"/>
                <a:pathLst>
                  <a:path w="24" h="70">
                    <a:moveTo>
                      <a:pt x="10" y="70"/>
                    </a:moveTo>
                    <a:lnTo>
                      <a:pt x="24" y="33"/>
                    </a:lnTo>
                    <a:lnTo>
                      <a:pt x="17" y="6"/>
                    </a:lnTo>
                    <a:lnTo>
                      <a:pt x="0" y="0"/>
                    </a:lnTo>
                    <a:lnTo>
                      <a:pt x="0" y="40"/>
                    </a:lnTo>
                    <a:lnTo>
                      <a:pt x="10" y="7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4" name="Freeform 153"/>
              <p:cNvSpPr>
                <a:spLocks/>
              </p:cNvSpPr>
              <p:nvPr/>
            </p:nvSpPr>
            <p:spPr bwMode="auto">
              <a:xfrm>
                <a:off x="2159000" y="3276600"/>
                <a:ext cx="61913" cy="71438"/>
              </a:xfrm>
              <a:custGeom>
                <a:avLst/>
                <a:gdLst>
                  <a:gd name="T0" fmla="*/ 106 w 193"/>
                  <a:gd name="T1" fmla="*/ 76 h 223"/>
                  <a:gd name="T2" fmla="*/ 58 w 193"/>
                  <a:gd name="T3" fmla="*/ 0 h 223"/>
                  <a:gd name="T4" fmla="*/ 28 w 193"/>
                  <a:gd name="T5" fmla="*/ 10 h 223"/>
                  <a:gd name="T6" fmla="*/ 39 w 193"/>
                  <a:gd name="T7" fmla="*/ 37 h 223"/>
                  <a:gd name="T8" fmla="*/ 2 w 193"/>
                  <a:gd name="T9" fmla="*/ 30 h 223"/>
                  <a:gd name="T10" fmla="*/ 12 w 193"/>
                  <a:gd name="T11" fmla="*/ 67 h 223"/>
                  <a:gd name="T12" fmla="*/ 56 w 193"/>
                  <a:gd name="T13" fmla="*/ 89 h 223"/>
                  <a:gd name="T14" fmla="*/ 99 w 193"/>
                  <a:gd name="T15" fmla="*/ 86 h 223"/>
                  <a:gd name="T16" fmla="*/ 83 w 193"/>
                  <a:gd name="T17" fmla="*/ 120 h 223"/>
                  <a:gd name="T18" fmla="*/ 56 w 193"/>
                  <a:gd name="T19" fmla="*/ 123 h 223"/>
                  <a:gd name="T20" fmla="*/ 47 w 193"/>
                  <a:gd name="T21" fmla="*/ 146 h 223"/>
                  <a:gd name="T22" fmla="*/ 83 w 193"/>
                  <a:gd name="T23" fmla="*/ 150 h 223"/>
                  <a:gd name="T24" fmla="*/ 84 w 193"/>
                  <a:gd name="T25" fmla="*/ 166 h 223"/>
                  <a:gd name="T26" fmla="*/ 37 w 193"/>
                  <a:gd name="T27" fmla="*/ 163 h 223"/>
                  <a:gd name="T28" fmla="*/ 0 w 193"/>
                  <a:gd name="T29" fmla="*/ 196 h 223"/>
                  <a:gd name="T30" fmla="*/ 24 w 193"/>
                  <a:gd name="T31" fmla="*/ 223 h 223"/>
                  <a:gd name="T32" fmla="*/ 67 w 193"/>
                  <a:gd name="T33" fmla="*/ 222 h 223"/>
                  <a:gd name="T34" fmla="*/ 90 w 193"/>
                  <a:gd name="T35" fmla="*/ 205 h 223"/>
                  <a:gd name="T36" fmla="*/ 137 w 193"/>
                  <a:gd name="T37" fmla="*/ 189 h 223"/>
                  <a:gd name="T38" fmla="*/ 144 w 193"/>
                  <a:gd name="T39" fmla="*/ 209 h 223"/>
                  <a:gd name="T40" fmla="*/ 193 w 193"/>
                  <a:gd name="T41" fmla="*/ 165 h 223"/>
                  <a:gd name="T42" fmla="*/ 150 w 193"/>
                  <a:gd name="T43" fmla="*/ 135 h 223"/>
                  <a:gd name="T44" fmla="*/ 160 w 193"/>
                  <a:gd name="T45" fmla="*/ 98 h 223"/>
                  <a:gd name="T46" fmla="*/ 106 w 193"/>
                  <a:gd name="T47" fmla="*/ 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23">
                    <a:moveTo>
                      <a:pt x="106" y="76"/>
                    </a:moveTo>
                    <a:lnTo>
                      <a:pt x="58" y="0"/>
                    </a:lnTo>
                    <a:lnTo>
                      <a:pt x="28" y="10"/>
                    </a:lnTo>
                    <a:lnTo>
                      <a:pt x="39" y="37"/>
                    </a:lnTo>
                    <a:lnTo>
                      <a:pt x="2" y="30"/>
                    </a:lnTo>
                    <a:lnTo>
                      <a:pt x="12" y="67"/>
                    </a:lnTo>
                    <a:lnTo>
                      <a:pt x="56" y="89"/>
                    </a:lnTo>
                    <a:lnTo>
                      <a:pt x="99" y="86"/>
                    </a:lnTo>
                    <a:lnTo>
                      <a:pt x="83" y="120"/>
                    </a:lnTo>
                    <a:lnTo>
                      <a:pt x="56" y="123"/>
                    </a:lnTo>
                    <a:lnTo>
                      <a:pt x="47" y="146"/>
                    </a:lnTo>
                    <a:lnTo>
                      <a:pt x="83" y="150"/>
                    </a:lnTo>
                    <a:lnTo>
                      <a:pt x="84" y="166"/>
                    </a:lnTo>
                    <a:lnTo>
                      <a:pt x="37" y="163"/>
                    </a:lnTo>
                    <a:lnTo>
                      <a:pt x="0" y="196"/>
                    </a:lnTo>
                    <a:lnTo>
                      <a:pt x="24" y="223"/>
                    </a:lnTo>
                    <a:lnTo>
                      <a:pt x="67" y="222"/>
                    </a:lnTo>
                    <a:lnTo>
                      <a:pt x="90" y="205"/>
                    </a:lnTo>
                    <a:lnTo>
                      <a:pt x="137" y="189"/>
                    </a:lnTo>
                    <a:lnTo>
                      <a:pt x="144" y="209"/>
                    </a:lnTo>
                    <a:lnTo>
                      <a:pt x="193" y="165"/>
                    </a:lnTo>
                    <a:lnTo>
                      <a:pt x="150" y="135"/>
                    </a:lnTo>
                    <a:lnTo>
                      <a:pt x="160" y="98"/>
                    </a:lnTo>
                    <a:lnTo>
                      <a:pt x="106" y="7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5" name="Freeform 154"/>
              <p:cNvSpPr>
                <a:spLocks/>
              </p:cNvSpPr>
              <p:nvPr/>
            </p:nvSpPr>
            <p:spPr bwMode="auto">
              <a:xfrm>
                <a:off x="2603500" y="2551113"/>
                <a:ext cx="25400" cy="46038"/>
              </a:xfrm>
              <a:custGeom>
                <a:avLst/>
                <a:gdLst>
                  <a:gd name="T0" fmla="*/ 26 w 79"/>
                  <a:gd name="T1" fmla="*/ 143 h 143"/>
                  <a:gd name="T2" fmla="*/ 50 w 79"/>
                  <a:gd name="T3" fmla="*/ 90 h 143"/>
                  <a:gd name="T4" fmla="*/ 79 w 79"/>
                  <a:gd name="T5" fmla="*/ 63 h 143"/>
                  <a:gd name="T6" fmla="*/ 75 w 79"/>
                  <a:gd name="T7" fmla="*/ 0 h 143"/>
                  <a:gd name="T8" fmla="*/ 32 w 79"/>
                  <a:gd name="T9" fmla="*/ 4 h 143"/>
                  <a:gd name="T10" fmla="*/ 19 w 79"/>
                  <a:gd name="T11" fmla="*/ 47 h 143"/>
                  <a:gd name="T12" fmla="*/ 39 w 79"/>
                  <a:gd name="T13" fmla="*/ 80 h 143"/>
                  <a:gd name="T14" fmla="*/ 0 w 79"/>
                  <a:gd name="T15" fmla="*/ 130 h 143"/>
                  <a:gd name="T16" fmla="*/ 26 w 7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43">
                    <a:moveTo>
                      <a:pt x="26" y="143"/>
                    </a:moveTo>
                    <a:lnTo>
                      <a:pt x="50" y="90"/>
                    </a:lnTo>
                    <a:lnTo>
                      <a:pt x="79" y="63"/>
                    </a:lnTo>
                    <a:lnTo>
                      <a:pt x="75" y="0"/>
                    </a:lnTo>
                    <a:lnTo>
                      <a:pt x="32" y="4"/>
                    </a:lnTo>
                    <a:lnTo>
                      <a:pt x="19" y="47"/>
                    </a:lnTo>
                    <a:lnTo>
                      <a:pt x="39" y="80"/>
                    </a:lnTo>
                    <a:lnTo>
                      <a:pt x="0" y="130"/>
                    </a:lnTo>
                    <a:lnTo>
                      <a:pt x="26" y="14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6" name="Freeform 155"/>
              <p:cNvSpPr>
                <a:spLocks/>
              </p:cNvSpPr>
              <p:nvPr/>
            </p:nvSpPr>
            <p:spPr bwMode="auto">
              <a:xfrm>
                <a:off x="2638425" y="2532063"/>
                <a:ext cx="17463" cy="39688"/>
              </a:xfrm>
              <a:custGeom>
                <a:avLst/>
                <a:gdLst>
                  <a:gd name="T0" fmla="*/ 40 w 54"/>
                  <a:gd name="T1" fmla="*/ 109 h 126"/>
                  <a:gd name="T2" fmla="*/ 54 w 54"/>
                  <a:gd name="T3" fmla="*/ 82 h 126"/>
                  <a:gd name="T4" fmla="*/ 49 w 54"/>
                  <a:gd name="T5" fmla="*/ 22 h 126"/>
                  <a:gd name="T6" fmla="*/ 22 w 54"/>
                  <a:gd name="T7" fmla="*/ 0 h 126"/>
                  <a:gd name="T8" fmla="*/ 12 w 54"/>
                  <a:gd name="T9" fmla="*/ 23 h 126"/>
                  <a:gd name="T10" fmla="*/ 0 w 54"/>
                  <a:gd name="T11" fmla="*/ 89 h 126"/>
                  <a:gd name="T12" fmla="*/ 7 w 54"/>
                  <a:gd name="T13" fmla="*/ 126 h 126"/>
                  <a:gd name="T14" fmla="*/ 40 w 54"/>
                  <a:gd name="T15" fmla="*/ 10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6">
                    <a:moveTo>
                      <a:pt x="40" y="109"/>
                    </a:moveTo>
                    <a:lnTo>
                      <a:pt x="54" y="82"/>
                    </a:lnTo>
                    <a:lnTo>
                      <a:pt x="49" y="22"/>
                    </a:lnTo>
                    <a:lnTo>
                      <a:pt x="22" y="0"/>
                    </a:lnTo>
                    <a:lnTo>
                      <a:pt x="12" y="23"/>
                    </a:lnTo>
                    <a:lnTo>
                      <a:pt x="0" y="89"/>
                    </a:lnTo>
                    <a:lnTo>
                      <a:pt x="7" y="126"/>
                    </a:lnTo>
                    <a:lnTo>
                      <a:pt x="40" y="10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7" name="Freeform 156"/>
              <p:cNvSpPr>
                <a:spLocks/>
              </p:cNvSpPr>
              <p:nvPr/>
            </p:nvSpPr>
            <p:spPr bwMode="auto">
              <a:xfrm>
                <a:off x="2660650" y="2533650"/>
                <a:ext cx="7938" cy="12700"/>
              </a:xfrm>
              <a:custGeom>
                <a:avLst/>
                <a:gdLst>
                  <a:gd name="T0" fmla="*/ 4 w 27"/>
                  <a:gd name="T1" fmla="*/ 40 h 40"/>
                  <a:gd name="T2" fmla="*/ 27 w 27"/>
                  <a:gd name="T3" fmla="*/ 0 h 40"/>
                  <a:gd name="T4" fmla="*/ 0 w 27"/>
                  <a:gd name="T5" fmla="*/ 6 h 40"/>
                  <a:gd name="T6" fmla="*/ 4 w 27"/>
                  <a:gd name="T7" fmla="*/ 40 h 40"/>
                </a:gdLst>
                <a:ahLst/>
                <a:cxnLst>
                  <a:cxn ang="0">
                    <a:pos x="T0" y="T1"/>
                  </a:cxn>
                  <a:cxn ang="0">
                    <a:pos x="T2" y="T3"/>
                  </a:cxn>
                  <a:cxn ang="0">
                    <a:pos x="T4" y="T5"/>
                  </a:cxn>
                  <a:cxn ang="0">
                    <a:pos x="T6" y="T7"/>
                  </a:cxn>
                </a:cxnLst>
                <a:rect l="0" t="0" r="r" b="b"/>
                <a:pathLst>
                  <a:path w="27" h="40">
                    <a:moveTo>
                      <a:pt x="4" y="40"/>
                    </a:moveTo>
                    <a:lnTo>
                      <a:pt x="27" y="0"/>
                    </a:lnTo>
                    <a:lnTo>
                      <a:pt x="0" y="6"/>
                    </a:lnTo>
                    <a:lnTo>
                      <a:pt x="4" y="4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8" name="Freeform 157"/>
              <p:cNvSpPr>
                <a:spLocks/>
              </p:cNvSpPr>
              <p:nvPr/>
            </p:nvSpPr>
            <p:spPr bwMode="auto">
              <a:xfrm>
                <a:off x="2646363" y="2506663"/>
                <a:ext cx="14288" cy="22225"/>
              </a:xfrm>
              <a:custGeom>
                <a:avLst/>
                <a:gdLst>
                  <a:gd name="T0" fmla="*/ 49 w 49"/>
                  <a:gd name="T1" fmla="*/ 26 h 66"/>
                  <a:gd name="T2" fmla="*/ 26 w 49"/>
                  <a:gd name="T3" fmla="*/ 0 h 66"/>
                  <a:gd name="T4" fmla="*/ 0 w 49"/>
                  <a:gd name="T5" fmla="*/ 47 h 66"/>
                  <a:gd name="T6" fmla="*/ 24 w 49"/>
                  <a:gd name="T7" fmla="*/ 66 h 66"/>
                  <a:gd name="T8" fmla="*/ 49 w 49"/>
                  <a:gd name="T9" fmla="*/ 26 h 66"/>
                </a:gdLst>
                <a:ahLst/>
                <a:cxnLst>
                  <a:cxn ang="0">
                    <a:pos x="T0" y="T1"/>
                  </a:cxn>
                  <a:cxn ang="0">
                    <a:pos x="T2" y="T3"/>
                  </a:cxn>
                  <a:cxn ang="0">
                    <a:pos x="T4" y="T5"/>
                  </a:cxn>
                  <a:cxn ang="0">
                    <a:pos x="T6" y="T7"/>
                  </a:cxn>
                  <a:cxn ang="0">
                    <a:pos x="T8" y="T9"/>
                  </a:cxn>
                </a:cxnLst>
                <a:rect l="0" t="0" r="r" b="b"/>
                <a:pathLst>
                  <a:path w="49" h="66">
                    <a:moveTo>
                      <a:pt x="49" y="26"/>
                    </a:moveTo>
                    <a:lnTo>
                      <a:pt x="26" y="0"/>
                    </a:lnTo>
                    <a:lnTo>
                      <a:pt x="0" y="47"/>
                    </a:lnTo>
                    <a:lnTo>
                      <a:pt x="24" y="66"/>
                    </a:lnTo>
                    <a:lnTo>
                      <a:pt x="49" y="2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49" name="Freeform 158"/>
              <p:cNvSpPr>
                <a:spLocks/>
              </p:cNvSpPr>
              <p:nvPr/>
            </p:nvSpPr>
            <p:spPr bwMode="auto">
              <a:xfrm>
                <a:off x="2500313" y="2816225"/>
                <a:ext cx="14288" cy="11113"/>
              </a:xfrm>
              <a:custGeom>
                <a:avLst/>
                <a:gdLst>
                  <a:gd name="T0" fmla="*/ 41 w 47"/>
                  <a:gd name="T1" fmla="*/ 0 h 33"/>
                  <a:gd name="T2" fmla="*/ 0 w 47"/>
                  <a:gd name="T3" fmla="*/ 21 h 33"/>
                  <a:gd name="T4" fmla="*/ 47 w 47"/>
                  <a:gd name="T5" fmla="*/ 33 h 33"/>
                  <a:gd name="T6" fmla="*/ 41 w 47"/>
                  <a:gd name="T7" fmla="*/ 0 h 33"/>
                </a:gdLst>
                <a:ahLst/>
                <a:cxnLst>
                  <a:cxn ang="0">
                    <a:pos x="T0" y="T1"/>
                  </a:cxn>
                  <a:cxn ang="0">
                    <a:pos x="T2" y="T3"/>
                  </a:cxn>
                  <a:cxn ang="0">
                    <a:pos x="T4" y="T5"/>
                  </a:cxn>
                  <a:cxn ang="0">
                    <a:pos x="T6" y="T7"/>
                  </a:cxn>
                </a:cxnLst>
                <a:rect l="0" t="0" r="r" b="b"/>
                <a:pathLst>
                  <a:path w="47" h="33">
                    <a:moveTo>
                      <a:pt x="41" y="0"/>
                    </a:moveTo>
                    <a:lnTo>
                      <a:pt x="0" y="21"/>
                    </a:lnTo>
                    <a:lnTo>
                      <a:pt x="47" y="33"/>
                    </a:lnTo>
                    <a:lnTo>
                      <a:pt x="41"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0" name="Freeform 159"/>
              <p:cNvSpPr>
                <a:spLocks/>
              </p:cNvSpPr>
              <p:nvPr/>
            </p:nvSpPr>
            <p:spPr bwMode="auto">
              <a:xfrm>
                <a:off x="2486025" y="2835275"/>
                <a:ext cx="14288" cy="7938"/>
              </a:xfrm>
              <a:custGeom>
                <a:avLst/>
                <a:gdLst>
                  <a:gd name="T0" fmla="*/ 20 w 43"/>
                  <a:gd name="T1" fmla="*/ 27 h 27"/>
                  <a:gd name="T2" fmla="*/ 43 w 43"/>
                  <a:gd name="T3" fmla="*/ 0 h 27"/>
                  <a:gd name="T4" fmla="*/ 0 w 43"/>
                  <a:gd name="T5" fmla="*/ 11 h 27"/>
                  <a:gd name="T6" fmla="*/ 20 w 43"/>
                  <a:gd name="T7" fmla="*/ 27 h 27"/>
                </a:gdLst>
                <a:ahLst/>
                <a:cxnLst>
                  <a:cxn ang="0">
                    <a:pos x="T0" y="T1"/>
                  </a:cxn>
                  <a:cxn ang="0">
                    <a:pos x="T2" y="T3"/>
                  </a:cxn>
                  <a:cxn ang="0">
                    <a:pos x="T4" y="T5"/>
                  </a:cxn>
                  <a:cxn ang="0">
                    <a:pos x="T6" y="T7"/>
                  </a:cxn>
                </a:cxnLst>
                <a:rect l="0" t="0" r="r" b="b"/>
                <a:pathLst>
                  <a:path w="43" h="27">
                    <a:moveTo>
                      <a:pt x="20" y="27"/>
                    </a:moveTo>
                    <a:lnTo>
                      <a:pt x="43" y="0"/>
                    </a:lnTo>
                    <a:lnTo>
                      <a:pt x="0" y="11"/>
                    </a:lnTo>
                    <a:lnTo>
                      <a:pt x="20" y="2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1" name="Freeform 160"/>
              <p:cNvSpPr>
                <a:spLocks/>
              </p:cNvSpPr>
              <p:nvPr/>
            </p:nvSpPr>
            <p:spPr bwMode="auto">
              <a:xfrm>
                <a:off x="2501900" y="2792413"/>
                <a:ext cx="25400" cy="22225"/>
              </a:xfrm>
              <a:custGeom>
                <a:avLst/>
                <a:gdLst>
                  <a:gd name="T0" fmla="*/ 76 w 76"/>
                  <a:gd name="T1" fmla="*/ 0 h 71"/>
                  <a:gd name="T2" fmla="*/ 36 w 76"/>
                  <a:gd name="T3" fmla="*/ 1 h 71"/>
                  <a:gd name="T4" fmla="*/ 2 w 76"/>
                  <a:gd name="T5" fmla="*/ 31 h 71"/>
                  <a:gd name="T6" fmla="*/ 0 w 76"/>
                  <a:gd name="T7" fmla="*/ 71 h 71"/>
                  <a:gd name="T8" fmla="*/ 63 w 76"/>
                  <a:gd name="T9" fmla="*/ 23 h 71"/>
                  <a:gd name="T10" fmla="*/ 76 w 76"/>
                  <a:gd name="T11" fmla="*/ 0 h 71"/>
                </a:gdLst>
                <a:ahLst/>
                <a:cxnLst>
                  <a:cxn ang="0">
                    <a:pos x="T0" y="T1"/>
                  </a:cxn>
                  <a:cxn ang="0">
                    <a:pos x="T2" y="T3"/>
                  </a:cxn>
                  <a:cxn ang="0">
                    <a:pos x="T4" y="T5"/>
                  </a:cxn>
                  <a:cxn ang="0">
                    <a:pos x="T6" y="T7"/>
                  </a:cxn>
                  <a:cxn ang="0">
                    <a:pos x="T8" y="T9"/>
                  </a:cxn>
                  <a:cxn ang="0">
                    <a:pos x="T10" y="T11"/>
                  </a:cxn>
                </a:cxnLst>
                <a:rect l="0" t="0" r="r" b="b"/>
                <a:pathLst>
                  <a:path w="76" h="71">
                    <a:moveTo>
                      <a:pt x="76" y="0"/>
                    </a:moveTo>
                    <a:lnTo>
                      <a:pt x="36" y="1"/>
                    </a:lnTo>
                    <a:lnTo>
                      <a:pt x="2" y="31"/>
                    </a:lnTo>
                    <a:lnTo>
                      <a:pt x="0" y="71"/>
                    </a:lnTo>
                    <a:lnTo>
                      <a:pt x="63" y="23"/>
                    </a:lnTo>
                    <a:lnTo>
                      <a:pt x="76"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2" name="Freeform 161"/>
              <p:cNvSpPr>
                <a:spLocks/>
              </p:cNvSpPr>
              <p:nvPr/>
            </p:nvSpPr>
            <p:spPr bwMode="auto">
              <a:xfrm>
                <a:off x="2593975" y="2576513"/>
                <a:ext cx="66675" cy="112713"/>
              </a:xfrm>
              <a:custGeom>
                <a:avLst/>
                <a:gdLst>
                  <a:gd name="T0" fmla="*/ 100 w 209"/>
                  <a:gd name="T1" fmla="*/ 152 h 355"/>
                  <a:gd name="T2" fmla="*/ 127 w 209"/>
                  <a:gd name="T3" fmla="*/ 156 h 355"/>
                  <a:gd name="T4" fmla="*/ 130 w 209"/>
                  <a:gd name="T5" fmla="*/ 179 h 355"/>
                  <a:gd name="T6" fmla="*/ 123 w 209"/>
                  <a:gd name="T7" fmla="*/ 255 h 355"/>
                  <a:gd name="T8" fmla="*/ 88 w 209"/>
                  <a:gd name="T9" fmla="*/ 332 h 355"/>
                  <a:gd name="T10" fmla="*/ 124 w 209"/>
                  <a:gd name="T11" fmla="*/ 355 h 355"/>
                  <a:gd name="T12" fmla="*/ 141 w 209"/>
                  <a:gd name="T13" fmla="*/ 308 h 355"/>
                  <a:gd name="T14" fmla="*/ 170 w 209"/>
                  <a:gd name="T15" fmla="*/ 265 h 355"/>
                  <a:gd name="T16" fmla="*/ 170 w 209"/>
                  <a:gd name="T17" fmla="*/ 195 h 355"/>
                  <a:gd name="T18" fmla="*/ 187 w 209"/>
                  <a:gd name="T19" fmla="*/ 168 h 355"/>
                  <a:gd name="T20" fmla="*/ 200 w 209"/>
                  <a:gd name="T21" fmla="*/ 185 h 355"/>
                  <a:gd name="T22" fmla="*/ 209 w 209"/>
                  <a:gd name="T23" fmla="*/ 158 h 355"/>
                  <a:gd name="T24" fmla="*/ 152 w 209"/>
                  <a:gd name="T25" fmla="*/ 129 h 355"/>
                  <a:gd name="T26" fmla="*/ 156 w 209"/>
                  <a:gd name="T27" fmla="*/ 105 h 355"/>
                  <a:gd name="T28" fmla="*/ 179 w 209"/>
                  <a:gd name="T29" fmla="*/ 92 h 355"/>
                  <a:gd name="T30" fmla="*/ 156 w 209"/>
                  <a:gd name="T31" fmla="*/ 45 h 355"/>
                  <a:gd name="T32" fmla="*/ 185 w 209"/>
                  <a:gd name="T33" fmla="*/ 25 h 355"/>
                  <a:gd name="T34" fmla="*/ 161 w 209"/>
                  <a:gd name="T35" fmla="*/ 6 h 355"/>
                  <a:gd name="T36" fmla="*/ 131 w 209"/>
                  <a:gd name="T37" fmla="*/ 20 h 355"/>
                  <a:gd name="T38" fmla="*/ 111 w 209"/>
                  <a:gd name="T39" fmla="*/ 0 h 355"/>
                  <a:gd name="T40" fmla="*/ 95 w 209"/>
                  <a:gd name="T41" fmla="*/ 23 h 355"/>
                  <a:gd name="T42" fmla="*/ 82 w 209"/>
                  <a:gd name="T43" fmla="*/ 70 h 355"/>
                  <a:gd name="T44" fmla="*/ 95 w 209"/>
                  <a:gd name="T45" fmla="*/ 93 h 355"/>
                  <a:gd name="T46" fmla="*/ 89 w 209"/>
                  <a:gd name="T47" fmla="*/ 113 h 355"/>
                  <a:gd name="T48" fmla="*/ 72 w 209"/>
                  <a:gd name="T49" fmla="*/ 93 h 355"/>
                  <a:gd name="T50" fmla="*/ 3 w 209"/>
                  <a:gd name="T51" fmla="*/ 113 h 355"/>
                  <a:gd name="T52" fmla="*/ 0 w 209"/>
                  <a:gd name="T53" fmla="*/ 147 h 355"/>
                  <a:gd name="T54" fmla="*/ 63 w 209"/>
                  <a:gd name="T55" fmla="*/ 202 h 355"/>
                  <a:gd name="T56" fmla="*/ 100 w 209"/>
                  <a:gd name="T57" fmla="*/ 1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355">
                    <a:moveTo>
                      <a:pt x="100" y="152"/>
                    </a:moveTo>
                    <a:lnTo>
                      <a:pt x="127" y="156"/>
                    </a:lnTo>
                    <a:lnTo>
                      <a:pt x="130" y="179"/>
                    </a:lnTo>
                    <a:lnTo>
                      <a:pt x="123" y="255"/>
                    </a:lnTo>
                    <a:lnTo>
                      <a:pt x="88" y="332"/>
                    </a:lnTo>
                    <a:lnTo>
                      <a:pt x="124" y="355"/>
                    </a:lnTo>
                    <a:lnTo>
                      <a:pt x="141" y="308"/>
                    </a:lnTo>
                    <a:lnTo>
                      <a:pt x="170" y="265"/>
                    </a:lnTo>
                    <a:lnTo>
                      <a:pt x="170" y="195"/>
                    </a:lnTo>
                    <a:lnTo>
                      <a:pt x="187" y="168"/>
                    </a:lnTo>
                    <a:lnTo>
                      <a:pt x="200" y="185"/>
                    </a:lnTo>
                    <a:lnTo>
                      <a:pt x="209" y="158"/>
                    </a:lnTo>
                    <a:lnTo>
                      <a:pt x="152" y="129"/>
                    </a:lnTo>
                    <a:lnTo>
                      <a:pt x="156" y="105"/>
                    </a:lnTo>
                    <a:lnTo>
                      <a:pt x="179" y="92"/>
                    </a:lnTo>
                    <a:lnTo>
                      <a:pt x="156" y="45"/>
                    </a:lnTo>
                    <a:lnTo>
                      <a:pt x="185" y="25"/>
                    </a:lnTo>
                    <a:lnTo>
                      <a:pt x="161" y="6"/>
                    </a:lnTo>
                    <a:lnTo>
                      <a:pt x="131" y="20"/>
                    </a:lnTo>
                    <a:lnTo>
                      <a:pt x="111" y="0"/>
                    </a:lnTo>
                    <a:lnTo>
                      <a:pt x="95" y="23"/>
                    </a:lnTo>
                    <a:lnTo>
                      <a:pt x="82" y="70"/>
                    </a:lnTo>
                    <a:lnTo>
                      <a:pt x="95" y="93"/>
                    </a:lnTo>
                    <a:lnTo>
                      <a:pt x="89" y="113"/>
                    </a:lnTo>
                    <a:lnTo>
                      <a:pt x="72" y="93"/>
                    </a:lnTo>
                    <a:lnTo>
                      <a:pt x="3" y="113"/>
                    </a:lnTo>
                    <a:lnTo>
                      <a:pt x="0" y="147"/>
                    </a:lnTo>
                    <a:lnTo>
                      <a:pt x="63" y="202"/>
                    </a:lnTo>
                    <a:lnTo>
                      <a:pt x="100" y="15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3" name="Freeform 162"/>
              <p:cNvSpPr>
                <a:spLocks/>
              </p:cNvSpPr>
              <p:nvPr/>
            </p:nvSpPr>
            <p:spPr bwMode="auto">
              <a:xfrm>
                <a:off x="2141538" y="3402013"/>
                <a:ext cx="47625" cy="57150"/>
              </a:xfrm>
              <a:custGeom>
                <a:avLst/>
                <a:gdLst>
                  <a:gd name="T0" fmla="*/ 60 w 149"/>
                  <a:gd name="T1" fmla="*/ 174 h 182"/>
                  <a:gd name="T2" fmla="*/ 93 w 149"/>
                  <a:gd name="T3" fmla="*/ 182 h 182"/>
                  <a:gd name="T4" fmla="*/ 110 w 149"/>
                  <a:gd name="T5" fmla="*/ 152 h 182"/>
                  <a:gd name="T6" fmla="*/ 149 w 149"/>
                  <a:gd name="T7" fmla="*/ 122 h 182"/>
                  <a:gd name="T8" fmla="*/ 132 w 149"/>
                  <a:gd name="T9" fmla="*/ 77 h 182"/>
                  <a:gd name="T10" fmla="*/ 132 w 149"/>
                  <a:gd name="T11" fmla="*/ 37 h 182"/>
                  <a:gd name="T12" fmla="*/ 106 w 149"/>
                  <a:gd name="T13" fmla="*/ 0 h 182"/>
                  <a:gd name="T14" fmla="*/ 76 w 149"/>
                  <a:gd name="T15" fmla="*/ 27 h 182"/>
                  <a:gd name="T16" fmla="*/ 55 w 149"/>
                  <a:gd name="T17" fmla="*/ 53 h 182"/>
                  <a:gd name="T18" fmla="*/ 29 w 149"/>
                  <a:gd name="T19" fmla="*/ 34 h 182"/>
                  <a:gd name="T20" fmla="*/ 0 w 149"/>
                  <a:gd name="T21" fmla="*/ 101 h 182"/>
                  <a:gd name="T22" fmla="*/ 3 w 149"/>
                  <a:gd name="T23" fmla="*/ 140 h 182"/>
                  <a:gd name="T24" fmla="*/ 16 w 149"/>
                  <a:gd name="T25" fmla="*/ 120 h 182"/>
                  <a:gd name="T26" fmla="*/ 42 w 149"/>
                  <a:gd name="T27" fmla="*/ 90 h 182"/>
                  <a:gd name="T28" fmla="*/ 72 w 149"/>
                  <a:gd name="T29" fmla="*/ 90 h 182"/>
                  <a:gd name="T30" fmla="*/ 53 w 149"/>
                  <a:gd name="T31" fmla="*/ 143 h 182"/>
                  <a:gd name="T32" fmla="*/ 60 w 149"/>
                  <a:gd name="T33"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82">
                    <a:moveTo>
                      <a:pt x="60" y="174"/>
                    </a:moveTo>
                    <a:lnTo>
                      <a:pt x="93" y="182"/>
                    </a:lnTo>
                    <a:lnTo>
                      <a:pt x="110" y="152"/>
                    </a:lnTo>
                    <a:lnTo>
                      <a:pt x="149" y="122"/>
                    </a:lnTo>
                    <a:lnTo>
                      <a:pt x="132" y="77"/>
                    </a:lnTo>
                    <a:lnTo>
                      <a:pt x="132" y="37"/>
                    </a:lnTo>
                    <a:lnTo>
                      <a:pt x="106" y="0"/>
                    </a:lnTo>
                    <a:lnTo>
                      <a:pt x="76" y="27"/>
                    </a:lnTo>
                    <a:lnTo>
                      <a:pt x="55" y="53"/>
                    </a:lnTo>
                    <a:lnTo>
                      <a:pt x="29" y="34"/>
                    </a:lnTo>
                    <a:lnTo>
                      <a:pt x="0" y="101"/>
                    </a:lnTo>
                    <a:lnTo>
                      <a:pt x="3" y="140"/>
                    </a:lnTo>
                    <a:lnTo>
                      <a:pt x="16" y="120"/>
                    </a:lnTo>
                    <a:lnTo>
                      <a:pt x="42" y="90"/>
                    </a:lnTo>
                    <a:lnTo>
                      <a:pt x="72" y="90"/>
                    </a:lnTo>
                    <a:lnTo>
                      <a:pt x="53" y="143"/>
                    </a:lnTo>
                    <a:lnTo>
                      <a:pt x="60" y="17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4" name="Freeform 163"/>
              <p:cNvSpPr>
                <a:spLocks/>
              </p:cNvSpPr>
              <p:nvPr/>
            </p:nvSpPr>
            <p:spPr bwMode="auto">
              <a:xfrm>
                <a:off x="2614613" y="4216400"/>
                <a:ext cx="55563" cy="33338"/>
              </a:xfrm>
              <a:custGeom>
                <a:avLst/>
                <a:gdLst>
                  <a:gd name="T0" fmla="*/ 101 w 174"/>
                  <a:gd name="T1" fmla="*/ 13 h 102"/>
                  <a:gd name="T2" fmla="*/ 84 w 174"/>
                  <a:gd name="T3" fmla="*/ 0 h 102"/>
                  <a:gd name="T4" fmla="*/ 14 w 174"/>
                  <a:gd name="T5" fmla="*/ 53 h 102"/>
                  <a:gd name="T6" fmla="*/ 0 w 174"/>
                  <a:gd name="T7" fmla="*/ 63 h 102"/>
                  <a:gd name="T8" fmla="*/ 44 w 174"/>
                  <a:gd name="T9" fmla="*/ 63 h 102"/>
                  <a:gd name="T10" fmla="*/ 121 w 174"/>
                  <a:gd name="T11" fmla="*/ 102 h 102"/>
                  <a:gd name="T12" fmla="*/ 144 w 174"/>
                  <a:gd name="T13" fmla="*/ 95 h 102"/>
                  <a:gd name="T14" fmla="*/ 168 w 174"/>
                  <a:gd name="T15" fmla="*/ 72 h 102"/>
                  <a:gd name="T16" fmla="*/ 174 w 174"/>
                  <a:gd name="T17" fmla="*/ 49 h 102"/>
                  <a:gd name="T18" fmla="*/ 157 w 174"/>
                  <a:gd name="T19" fmla="*/ 25 h 102"/>
                  <a:gd name="T20" fmla="*/ 101 w 174"/>
                  <a:gd name="T2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02">
                    <a:moveTo>
                      <a:pt x="101" y="13"/>
                    </a:moveTo>
                    <a:lnTo>
                      <a:pt x="84" y="0"/>
                    </a:lnTo>
                    <a:lnTo>
                      <a:pt x="14" y="53"/>
                    </a:lnTo>
                    <a:lnTo>
                      <a:pt x="0" y="63"/>
                    </a:lnTo>
                    <a:lnTo>
                      <a:pt x="44" y="63"/>
                    </a:lnTo>
                    <a:lnTo>
                      <a:pt x="121" y="102"/>
                    </a:lnTo>
                    <a:lnTo>
                      <a:pt x="144" y="95"/>
                    </a:lnTo>
                    <a:lnTo>
                      <a:pt x="168" y="72"/>
                    </a:lnTo>
                    <a:lnTo>
                      <a:pt x="174" y="49"/>
                    </a:lnTo>
                    <a:lnTo>
                      <a:pt x="157" y="25"/>
                    </a:lnTo>
                    <a:lnTo>
                      <a:pt x="101" y="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5" name="Freeform 165"/>
              <p:cNvSpPr>
                <a:spLocks/>
              </p:cNvSpPr>
              <p:nvPr/>
            </p:nvSpPr>
            <p:spPr bwMode="auto">
              <a:xfrm>
                <a:off x="2057400" y="3133725"/>
                <a:ext cx="20638" cy="14288"/>
              </a:xfrm>
              <a:custGeom>
                <a:avLst/>
                <a:gdLst>
                  <a:gd name="T0" fmla="*/ 30 w 63"/>
                  <a:gd name="T1" fmla="*/ 0 h 47"/>
                  <a:gd name="T2" fmla="*/ 3 w 63"/>
                  <a:gd name="T3" fmla="*/ 4 h 47"/>
                  <a:gd name="T4" fmla="*/ 0 w 63"/>
                  <a:gd name="T5" fmla="*/ 28 h 47"/>
                  <a:gd name="T6" fmla="*/ 23 w 63"/>
                  <a:gd name="T7" fmla="*/ 40 h 47"/>
                  <a:gd name="T8" fmla="*/ 46 w 63"/>
                  <a:gd name="T9" fmla="*/ 47 h 47"/>
                  <a:gd name="T10" fmla="*/ 63 w 63"/>
                  <a:gd name="T11" fmla="*/ 17 h 47"/>
                  <a:gd name="T12" fmla="*/ 30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30" y="0"/>
                    </a:moveTo>
                    <a:lnTo>
                      <a:pt x="3" y="4"/>
                    </a:lnTo>
                    <a:lnTo>
                      <a:pt x="0" y="28"/>
                    </a:lnTo>
                    <a:lnTo>
                      <a:pt x="23" y="40"/>
                    </a:lnTo>
                    <a:lnTo>
                      <a:pt x="46" y="47"/>
                    </a:lnTo>
                    <a:lnTo>
                      <a:pt x="63" y="17"/>
                    </a:lnTo>
                    <a:lnTo>
                      <a:pt x="3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6" name="Freeform 169"/>
              <p:cNvSpPr>
                <a:spLocks/>
              </p:cNvSpPr>
              <p:nvPr/>
            </p:nvSpPr>
            <p:spPr bwMode="auto">
              <a:xfrm>
                <a:off x="2170113" y="2919413"/>
                <a:ext cx="768350" cy="1417638"/>
              </a:xfrm>
              <a:custGeom>
                <a:avLst/>
                <a:gdLst>
                  <a:gd name="T0" fmla="*/ 1971 w 2422"/>
                  <a:gd name="T1" fmla="*/ 3120 h 4462"/>
                  <a:gd name="T2" fmla="*/ 1851 w 2422"/>
                  <a:gd name="T3" fmla="*/ 2723 h 4462"/>
                  <a:gd name="T4" fmla="*/ 1744 w 2422"/>
                  <a:gd name="T5" fmla="*/ 2651 h 4462"/>
                  <a:gd name="T6" fmla="*/ 1835 w 2422"/>
                  <a:gd name="T7" fmla="*/ 2435 h 4462"/>
                  <a:gd name="T8" fmla="*/ 1493 w 2422"/>
                  <a:gd name="T9" fmla="*/ 2229 h 4462"/>
                  <a:gd name="T10" fmla="*/ 1393 w 2422"/>
                  <a:gd name="T11" fmla="*/ 1814 h 4462"/>
                  <a:gd name="T12" fmla="*/ 1311 w 2422"/>
                  <a:gd name="T13" fmla="*/ 1643 h 4462"/>
                  <a:gd name="T14" fmla="*/ 954 w 2422"/>
                  <a:gd name="T15" fmla="*/ 1490 h 4462"/>
                  <a:gd name="T16" fmla="*/ 889 w 2422"/>
                  <a:gd name="T17" fmla="*/ 1438 h 4462"/>
                  <a:gd name="T18" fmla="*/ 1018 w 2422"/>
                  <a:gd name="T19" fmla="*/ 1287 h 4462"/>
                  <a:gd name="T20" fmla="*/ 1071 w 2422"/>
                  <a:gd name="T21" fmla="*/ 1163 h 4462"/>
                  <a:gd name="T22" fmla="*/ 1284 w 2422"/>
                  <a:gd name="T23" fmla="*/ 554 h 4462"/>
                  <a:gd name="T24" fmla="*/ 821 w 2422"/>
                  <a:gd name="T25" fmla="*/ 548 h 4462"/>
                  <a:gd name="T26" fmla="*/ 519 w 2422"/>
                  <a:gd name="T27" fmla="*/ 644 h 4462"/>
                  <a:gd name="T28" fmla="*/ 522 w 2422"/>
                  <a:gd name="T29" fmla="*/ 584 h 4462"/>
                  <a:gd name="T30" fmla="*/ 607 w 2422"/>
                  <a:gd name="T31" fmla="*/ 434 h 4462"/>
                  <a:gd name="T32" fmla="*/ 923 w 2422"/>
                  <a:gd name="T33" fmla="*/ 83 h 4462"/>
                  <a:gd name="T34" fmla="*/ 527 w 2422"/>
                  <a:gd name="T35" fmla="*/ 76 h 4462"/>
                  <a:gd name="T36" fmla="*/ 301 w 2422"/>
                  <a:gd name="T37" fmla="*/ 132 h 4462"/>
                  <a:gd name="T38" fmla="*/ 273 w 2422"/>
                  <a:gd name="T39" fmla="*/ 335 h 4462"/>
                  <a:gd name="T40" fmla="*/ 247 w 2422"/>
                  <a:gd name="T41" fmla="*/ 454 h 4462"/>
                  <a:gd name="T42" fmla="*/ 176 w 2422"/>
                  <a:gd name="T43" fmla="*/ 663 h 4462"/>
                  <a:gd name="T44" fmla="*/ 234 w 2422"/>
                  <a:gd name="T45" fmla="*/ 789 h 4462"/>
                  <a:gd name="T46" fmla="*/ 102 w 2422"/>
                  <a:gd name="T47" fmla="*/ 986 h 4462"/>
                  <a:gd name="T48" fmla="*/ 78 w 2422"/>
                  <a:gd name="T49" fmla="*/ 1089 h 4462"/>
                  <a:gd name="T50" fmla="*/ 247 w 2422"/>
                  <a:gd name="T51" fmla="*/ 1111 h 4462"/>
                  <a:gd name="T52" fmla="*/ 252 w 2422"/>
                  <a:gd name="T53" fmla="*/ 1250 h 4462"/>
                  <a:gd name="T54" fmla="*/ 190 w 2422"/>
                  <a:gd name="T55" fmla="*/ 1483 h 4462"/>
                  <a:gd name="T56" fmla="*/ 123 w 2422"/>
                  <a:gd name="T57" fmla="*/ 1855 h 4462"/>
                  <a:gd name="T58" fmla="*/ 230 w 2422"/>
                  <a:gd name="T59" fmla="*/ 1477 h 4462"/>
                  <a:gd name="T60" fmla="*/ 347 w 2422"/>
                  <a:gd name="T61" fmla="*/ 1502 h 4462"/>
                  <a:gd name="T62" fmla="*/ 430 w 2422"/>
                  <a:gd name="T63" fmla="*/ 1491 h 4462"/>
                  <a:gd name="T64" fmla="*/ 357 w 2422"/>
                  <a:gd name="T65" fmla="*/ 1973 h 4462"/>
                  <a:gd name="T66" fmla="*/ 430 w 2422"/>
                  <a:gd name="T67" fmla="*/ 2195 h 4462"/>
                  <a:gd name="T68" fmla="*/ 556 w 2422"/>
                  <a:gd name="T69" fmla="*/ 2067 h 4462"/>
                  <a:gd name="T70" fmla="*/ 831 w 2422"/>
                  <a:gd name="T71" fmla="*/ 1972 h 4462"/>
                  <a:gd name="T72" fmla="*/ 845 w 2422"/>
                  <a:gd name="T73" fmla="*/ 2108 h 4462"/>
                  <a:gd name="T74" fmla="*/ 939 w 2422"/>
                  <a:gd name="T75" fmla="*/ 2443 h 4462"/>
                  <a:gd name="T76" fmla="*/ 1033 w 2422"/>
                  <a:gd name="T77" fmla="*/ 2538 h 4462"/>
                  <a:gd name="T78" fmla="*/ 1046 w 2422"/>
                  <a:gd name="T79" fmla="*/ 2842 h 4462"/>
                  <a:gd name="T80" fmla="*/ 827 w 2422"/>
                  <a:gd name="T81" fmla="*/ 2885 h 4462"/>
                  <a:gd name="T82" fmla="*/ 409 w 2422"/>
                  <a:gd name="T83" fmla="*/ 3134 h 4462"/>
                  <a:gd name="T84" fmla="*/ 632 w 2422"/>
                  <a:gd name="T85" fmla="*/ 3085 h 4462"/>
                  <a:gd name="T86" fmla="*/ 435 w 2422"/>
                  <a:gd name="T87" fmla="*/ 3505 h 4462"/>
                  <a:gd name="T88" fmla="*/ 353 w 2422"/>
                  <a:gd name="T89" fmla="*/ 3659 h 4462"/>
                  <a:gd name="T90" fmla="*/ 600 w 2422"/>
                  <a:gd name="T91" fmla="*/ 3717 h 4462"/>
                  <a:gd name="T92" fmla="*/ 1110 w 2422"/>
                  <a:gd name="T93" fmla="*/ 3652 h 4462"/>
                  <a:gd name="T94" fmla="*/ 755 w 2422"/>
                  <a:gd name="T95" fmla="*/ 3871 h 4462"/>
                  <a:gd name="T96" fmla="*/ 421 w 2422"/>
                  <a:gd name="T97" fmla="*/ 4163 h 4462"/>
                  <a:gd name="T98" fmla="*/ 331 w 2422"/>
                  <a:gd name="T99" fmla="*/ 4446 h 4462"/>
                  <a:gd name="T100" fmla="*/ 773 w 2422"/>
                  <a:gd name="T101" fmla="*/ 4335 h 4462"/>
                  <a:gd name="T102" fmla="*/ 1211 w 2422"/>
                  <a:gd name="T103" fmla="*/ 4176 h 4462"/>
                  <a:gd name="T104" fmla="*/ 1461 w 2422"/>
                  <a:gd name="T105" fmla="*/ 4074 h 4462"/>
                  <a:gd name="T106" fmla="*/ 1617 w 2422"/>
                  <a:gd name="T107" fmla="*/ 4062 h 4462"/>
                  <a:gd name="T108" fmla="*/ 2292 w 2422"/>
                  <a:gd name="T109" fmla="*/ 3927 h 4462"/>
                  <a:gd name="T110" fmla="*/ 2058 w 2422"/>
                  <a:gd name="T111" fmla="*/ 3833 h 4462"/>
                  <a:gd name="T112" fmla="*/ 2106 w 2422"/>
                  <a:gd name="T113" fmla="*/ 3613 h 4462"/>
                  <a:gd name="T114" fmla="*/ 2265 w 2422"/>
                  <a:gd name="T115" fmla="*/ 3492 h 4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2" h="4462">
                    <a:moveTo>
                      <a:pt x="2351" y="3110"/>
                    </a:moveTo>
                    <a:lnTo>
                      <a:pt x="2314" y="3051"/>
                    </a:lnTo>
                    <a:lnTo>
                      <a:pt x="2170" y="3025"/>
                    </a:lnTo>
                    <a:lnTo>
                      <a:pt x="2103" y="3013"/>
                    </a:lnTo>
                    <a:lnTo>
                      <a:pt x="2060" y="3020"/>
                    </a:lnTo>
                    <a:lnTo>
                      <a:pt x="2013" y="3030"/>
                    </a:lnTo>
                    <a:lnTo>
                      <a:pt x="2001" y="3066"/>
                    </a:lnTo>
                    <a:lnTo>
                      <a:pt x="1988" y="3113"/>
                    </a:lnTo>
                    <a:lnTo>
                      <a:pt x="1971" y="3120"/>
                    </a:lnTo>
                    <a:lnTo>
                      <a:pt x="1914" y="3098"/>
                    </a:lnTo>
                    <a:lnTo>
                      <a:pt x="1887" y="3064"/>
                    </a:lnTo>
                    <a:lnTo>
                      <a:pt x="1914" y="3004"/>
                    </a:lnTo>
                    <a:lnTo>
                      <a:pt x="1956" y="2964"/>
                    </a:lnTo>
                    <a:lnTo>
                      <a:pt x="1980" y="2927"/>
                    </a:lnTo>
                    <a:lnTo>
                      <a:pt x="1972" y="2841"/>
                    </a:lnTo>
                    <a:lnTo>
                      <a:pt x="1945" y="2795"/>
                    </a:lnTo>
                    <a:lnTo>
                      <a:pt x="1897" y="2746"/>
                    </a:lnTo>
                    <a:lnTo>
                      <a:pt x="1851" y="2723"/>
                    </a:lnTo>
                    <a:lnTo>
                      <a:pt x="1827" y="2690"/>
                    </a:lnTo>
                    <a:lnTo>
                      <a:pt x="1787" y="2693"/>
                    </a:lnTo>
                    <a:lnTo>
                      <a:pt x="1747" y="2691"/>
                    </a:lnTo>
                    <a:lnTo>
                      <a:pt x="1720" y="2668"/>
                    </a:lnTo>
                    <a:lnTo>
                      <a:pt x="1680" y="2668"/>
                    </a:lnTo>
                    <a:lnTo>
                      <a:pt x="1638" y="2672"/>
                    </a:lnTo>
                    <a:lnTo>
                      <a:pt x="1647" y="2652"/>
                    </a:lnTo>
                    <a:lnTo>
                      <a:pt x="1690" y="2654"/>
                    </a:lnTo>
                    <a:lnTo>
                      <a:pt x="1744" y="2651"/>
                    </a:lnTo>
                    <a:lnTo>
                      <a:pt x="1794" y="2680"/>
                    </a:lnTo>
                    <a:lnTo>
                      <a:pt x="1837" y="2680"/>
                    </a:lnTo>
                    <a:lnTo>
                      <a:pt x="1854" y="2693"/>
                    </a:lnTo>
                    <a:lnTo>
                      <a:pt x="1917" y="2682"/>
                    </a:lnTo>
                    <a:lnTo>
                      <a:pt x="1951" y="2719"/>
                    </a:lnTo>
                    <a:lnTo>
                      <a:pt x="1931" y="2665"/>
                    </a:lnTo>
                    <a:lnTo>
                      <a:pt x="1856" y="2593"/>
                    </a:lnTo>
                    <a:lnTo>
                      <a:pt x="1808" y="2471"/>
                    </a:lnTo>
                    <a:lnTo>
                      <a:pt x="1835" y="2435"/>
                    </a:lnTo>
                    <a:lnTo>
                      <a:pt x="1775" y="2395"/>
                    </a:lnTo>
                    <a:lnTo>
                      <a:pt x="1740" y="2319"/>
                    </a:lnTo>
                    <a:lnTo>
                      <a:pt x="1663" y="2250"/>
                    </a:lnTo>
                    <a:lnTo>
                      <a:pt x="1613" y="2214"/>
                    </a:lnTo>
                    <a:lnTo>
                      <a:pt x="1586" y="2187"/>
                    </a:lnTo>
                    <a:lnTo>
                      <a:pt x="1556" y="2187"/>
                    </a:lnTo>
                    <a:lnTo>
                      <a:pt x="1546" y="2204"/>
                    </a:lnTo>
                    <a:lnTo>
                      <a:pt x="1513" y="2209"/>
                    </a:lnTo>
                    <a:lnTo>
                      <a:pt x="1493" y="2229"/>
                    </a:lnTo>
                    <a:lnTo>
                      <a:pt x="1513" y="2178"/>
                    </a:lnTo>
                    <a:lnTo>
                      <a:pt x="1533" y="2142"/>
                    </a:lnTo>
                    <a:lnTo>
                      <a:pt x="1505" y="2108"/>
                    </a:lnTo>
                    <a:lnTo>
                      <a:pt x="1488" y="2086"/>
                    </a:lnTo>
                    <a:lnTo>
                      <a:pt x="1448" y="2069"/>
                    </a:lnTo>
                    <a:lnTo>
                      <a:pt x="1458" y="2049"/>
                    </a:lnTo>
                    <a:lnTo>
                      <a:pt x="1427" y="1980"/>
                    </a:lnTo>
                    <a:lnTo>
                      <a:pt x="1414" y="1864"/>
                    </a:lnTo>
                    <a:lnTo>
                      <a:pt x="1393" y="1814"/>
                    </a:lnTo>
                    <a:lnTo>
                      <a:pt x="1359" y="1799"/>
                    </a:lnTo>
                    <a:lnTo>
                      <a:pt x="1373" y="1772"/>
                    </a:lnTo>
                    <a:lnTo>
                      <a:pt x="1406" y="1754"/>
                    </a:lnTo>
                    <a:lnTo>
                      <a:pt x="1368" y="1675"/>
                    </a:lnTo>
                    <a:lnTo>
                      <a:pt x="1368" y="1675"/>
                    </a:lnTo>
                    <a:lnTo>
                      <a:pt x="1342" y="1663"/>
                    </a:lnTo>
                    <a:lnTo>
                      <a:pt x="1323" y="1651"/>
                    </a:lnTo>
                    <a:lnTo>
                      <a:pt x="1316" y="1647"/>
                    </a:lnTo>
                    <a:lnTo>
                      <a:pt x="1311" y="1643"/>
                    </a:lnTo>
                    <a:lnTo>
                      <a:pt x="1311" y="1643"/>
                    </a:lnTo>
                    <a:lnTo>
                      <a:pt x="1237" y="1537"/>
                    </a:lnTo>
                    <a:lnTo>
                      <a:pt x="1180" y="1514"/>
                    </a:lnTo>
                    <a:lnTo>
                      <a:pt x="1133" y="1498"/>
                    </a:lnTo>
                    <a:lnTo>
                      <a:pt x="1100" y="1462"/>
                    </a:lnTo>
                    <a:lnTo>
                      <a:pt x="1063" y="1442"/>
                    </a:lnTo>
                    <a:lnTo>
                      <a:pt x="1026" y="1440"/>
                    </a:lnTo>
                    <a:lnTo>
                      <a:pt x="980" y="1483"/>
                    </a:lnTo>
                    <a:lnTo>
                      <a:pt x="954" y="1490"/>
                    </a:lnTo>
                    <a:lnTo>
                      <a:pt x="883" y="1483"/>
                    </a:lnTo>
                    <a:lnTo>
                      <a:pt x="833" y="1468"/>
                    </a:lnTo>
                    <a:lnTo>
                      <a:pt x="796" y="1454"/>
                    </a:lnTo>
                    <a:lnTo>
                      <a:pt x="746" y="1449"/>
                    </a:lnTo>
                    <a:lnTo>
                      <a:pt x="700" y="1455"/>
                    </a:lnTo>
                    <a:lnTo>
                      <a:pt x="700" y="1439"/>
                    </a:lnTo>
                    <a:lnTo>
                      <a:pt x="776" y="1432"/>
                    </a:lnTo>
                    <a:lnTo>
                      <a:pt x="857" y="1431"/>
                    </a:lnTo>
                    <a:lnTo>
                      <a:pt x="889" y="1438"/>
                    </a:lnTo>
                    <a:lnTo>
                      <a:pt x="936" y="1416"/>
                    </a:lnTo>
                    <a:lnTo>
                      <a:pt x="959" y="1386"/>
                    </a:lnTo>
                    <a:lnTo>
                      <a:pt x="969" y="1357"/>
                    </a:lnTo>
                    <a:lnTo>
                      <a:pt x="1006" y="1360"/>
                    </a:lnTo>
                    <a:lnTo>
                      <a:pt x="1048" y="1360"/>
                    </a:lnTo>
                    <a:lnTo>
                      <a:pt x="1062" y="1340"/>
                    </a:lnTo>
                    <a:lnTo>
                      <a:pt x="1065" y="1323"/>
                    </a:lnTo>
                    <a:lnTo>
                      <a:pt x="1055" y="1299"/>
                    </a:lnTo>
                    <a:lnTo>
                      <a:pt x="1018" y="1287"/>
                    </a:lnTo>
                    <a:lnTo>
                      <a:pt x="1025" y="1267"/>
                    </a:lnTo>
                    <a:lnTo>
                      <a:pt x="998" y="1250"/>
                    </a:lnTo>
                    <a:lnTo>
                      <a:pt x="958" y="1254"/>
                    </a:lnTo>
                    <a:lnTo>
                      <a:pt x="928" y="1274"/>
                    </a:lnTo>
                    <a:lnTo>
                      <a:pt x="921" y="1258"/>
                    </a:lnTo>
                    <a:lnTo>
                      <a:pt x="961" y="1220"/>
                    </a:lnTo>
                    <a:lnTo>
                      <a:pt x="1032" y="1244"/>
                    </a:lnTo>
                    <a:lnTo>
                      <a:pt x="1057" y="1200"/>
                    </a:lnTo>
                    <a:lnTo>
                      <a:pt x="1071" y="1163"/>
                    </a:lnTo>
                    <a:lnTo>
                      <a:pt x="1116" y="1133"/>
                    </a:lnTo>
                    <a:lnTo>
                      <a:pt x="1120" y="1090"/>
                    </a:lnTo>
                    <a:lnTo>
                      <a:pt x="1170" y="1057"/>
                    </a:lnTo>
                    <a:lnTo>
                      <a:pt x="1179" y="990"/>
                    </a:lnTo>
                    <a:lnTo>
                      <a:pt x="1224" y="896"/>
                    </a:lnTo>
                    <a:lnTo>
                      <a:pt x="1237" y="804"/>
                    </a:lnTo>
                    <a:lnTo>
                      <a:pt x="1300" y="720"/>
                    </a:lnTo>
                    <a:lnTo>
                      <a:pt x="1306" y="614"/>
                    </a:lnTo>
                    <a:lnTo>
                      <a:pt x="1284" y="554"/>
                    </a:lnTo>
                    <a:lnTo>
                      <a:pt x="1244" y="541"/>
                    </a:lnTo>
                    <a:lnTo>
                      <a:pt x="1168" y="538"/>
                    </a:lnTo>
                    <a:lnTo>
                      <a:pt x="1095" y="546"/>
                    </a:lnTo>
                    <a:lnTo>
                      <a:pt x="1055" y="526"/>
                    </a:lnTo>
                    <a:lnTo>
                      <a:pt x="995" y="543"/>
                    </a:lnTo>
                    <a:lnTo>
                      <a:pt x="961" y="561"/>
                    </a:lnTo>
                    <a:lnTo>
                      <a:pt x="921" y="547"/>
                    </a:lnTo>
                    <a:lnTo>
                      <a:pt x="868" y="528"/>
                    </a:lnTo>
                    <a:lnTo>
                      <a:pt x="821" y="548"/>
                    </a:lnTo>
                    <a:lnTo>
                      <a:pt x="795" y="569"/>
                    </a:lnTo>
                    <a:lnTo>
                      <a:pt x="762" y="579"/>
                    </a:lnTo>
                    <a:lnTo>
                      <a:pt x="715" y="583"/>
                    </a:lnTo>
                    <a:lnTo>
                      <a:pt x="702" y="596"/>
                    </a:lnTo>
                    <a:lnTo>
                      <a:pt x="632" y="610"/>
                    </a:lnTo>
                    <a:lnTo>
                      <a:pt x="649" y="630"/>
                    </a:lnTo>
                    <a:lnTo>
                      <a:pt x="596" y="673"/>
                    </a:lnTo>
                    <a:lnTo>
                      <a:pt x="572" y="677"/>
                    </a:lnTo>
                    <a:lnTo>
                      <a:pt x="519" y="644"/>
                    </a:lnTo>
                    <a:lnTo>
                      <a:pt x="529" y="634"/>
                    </a:lnTo>
                    <a:lnTo>
                      <a:pt x="549" y="638"/>
                    </a:lnTo>
                    <a:lnTo>
                      <a:pt x="583" y="630"/>
                    </a:lnTo>
                    <a:lnTo>
                      <a:pt x="615" y="613"/>
                    </a:lnTo>
                    <a:lnTo>
                      <a:pt x="632" y="546"/>
                    </a:lnTo>
                    <a:lnTo>
                      <a:pt x="615" y="547"/>
                    </a:lnTo>
                    <a:lnTo>
                      <a:pt x="565" y="567"/>
                    </a:lnTo>
                    <a:lnTo>
                      <a:pt x="526" y="597"/>
                    </a:lnTo>
                    <a:lnTo>
                      <a:pt x="522" y="584"/>
                    </a:lnTo>
                    <a:lnTo>
                      <a:pt x="565" y="534"/>
                    </a:lnTo>
                    <a:lnTo>
                      <a:pt x="650" y="501"/>
                    </a:lnTo>
                    <a:lnTo>
                      <a:pt x="668" y="523"/>
                    </a:lnTo>
                    <a:lnTo>
                      <a:pt x="721" y="453"/>
                    </a:lnTo>
                    <a:lnTo>
                      <a:pt x="704" y="446"/>
                    </a:lnTo>
                    <a:lnTo>
                      <a:pt x="614" y="474"/>
                    </a:lnTo>
                    <a:lnTo>
                      <a:pt x="604" y="457"/>
                    </a:lnTo>
                    <a:lnTo>
                      <a:pt x="557" y="448"/>
                    </a:lnTo>
                    <a:lnTo>
                      <a:pt x="607" y="434"/>
                    </a:lnTo>
                    <a:lnTo>
                      <a:pt x="630" y="437"/>
                    </a:lnTo>
                    <a:lnTo>
                      <a:pt x="683" y="384"/>
                    </a:lnTo>
                    <a:lnTo>
                      <a:pt x="686" y="360"/>
                    </a:lnTo>
                    <a:lnTo>
                      <a:pt x="730" y="340"/>
                    </a:lnTo>
                    <a:lnTo>
                      <a:pt x="759" y="293"/>
                    </a:lnTo>
                    <a:lnTo>
                      <a:pt x="861" y="203"/>
                    </a:lnTo>
                    <a:lnTo>
                      <a:pt x="928" y="162"/>
                    </a:lnTo>
                    <a:lnTo>
                      <a:pt x="957" y="89"/>
                    </a:lnTo>
                    <a:lnTo>
                      <a:pt x="923" y="83"/>
                    </a:lnTo>
                    <a:lnTo>
                      <a:pt x="910" y="59"/>
                    </a:lnTo>
                    <a:lnTo>
                      <a:pt x="917" y="23"/>
                    </a:lnTo>
                    <a:lnTo>
                      <a:pt x="893" y="0"/>
                    </a:lnTo>
                    <a:lnTo>
                      <a:pt x="770" y="35"/>
                    </a:lnTo>
                    <a:lnTo>
                      <a:pt x="721" y="68"/>
                    </a:lnTo>
                    <a:lnTo>
                      <a:pt x="671" y="38"/>
                    </a:lnTo>
                    <a:lnTo>
                      <a:pt x="590" y="69"/>
                    </a:lnTo>
                    <a:lnTo>
                      <a:pt x="550" y="89"/>
                    </a:lnTo>
                    <a:lnTo>
                      <a:pt x="527" y="76"/>
                    </a:lnTo>
                    <a:lnTo>
                      <a:pt x="497" y="54"/>
                    </a:lnTo>
                    <a:lnTo>
                      <a:pt x="473" y="54"/>
                    </a:lnTo>
                    <a:lnTo>
                      <a:pt x="463" y="74"/>
                    </a:lnTo>
                    <a:lnTo>
                      <a:pt x="427" y="44"/>
                    </a:lnTo>
                    <a:lnTo>
                      <a:pt x="396" y="25"/>
                    </a:lnTo>
                    <a:lnTo>
                      <a:pt x="363" y="38"/>
                    </a:lnTo>
                    <a:lnTo>
                      <a:pt x="347" y="38"/>
                    </a:lnTo>
                    <a:lnTo>
                      <a:pt x="341" y="78"/>
                    </a:lnTo>
                    <a:lnTo>
                      <a:pt x="301" y="132"/>
                    </a:lnTo>
                    <a:lnTo>
                      <a:pt x="298" y="169"/>
                    </a:lnTo>
                    <a:lnTo>
                      <a:pt x="305" y="204"/>
                    </a:lnTo>
                    <a:lnTo>
                      <a:pt x="362" y="234"/>
                    </a:lnTo>
                    <a:lnTo>
                      <a:pt x="362" y="253"/>
                    </a:lnTo>
                    <a:lnTo>
                      <a:pt x="315" y="224"/>
                    </a:lnTo>
                    <a:lnTo>
                      <a:pt x="282" y="244"/>
                    </a:lnTo>
                    <a:lnTo>
                      <a:pt x="253" y="271"/>
                    </a:lnTo>
                    <a:lnTo>
                      <a:pt x="279" y="318"/>
                    </a:lnTo>
                    <a:lnTo>
                      <a:pt x="273" y="335"/>
                    </a:lnTo>
                    <a:lnTo>
                      <a:pt x="243" y="318"/>
                    </a:lnTo>
                    <a:lnTo>
                      <a:pt x="219" y="325"/>
                    </a:lnTo>
                    <a:lnTo>
                      <a:pt x="219" y="345"/>
                    </a:lnTo>
                    <a:lnTo>
                      <a:pt x="264" y="381"/>
                    </a:lnTo>
                    <a:lnTo>
                      <a:pt x="297" y="437"/>
                    </a:lnTo>
                    <a:lnTo>
                      <a:pt x="284" y="450"/>
                    </a:lnTo>
                    <a:lnTo>
                      <a:pt x="244" y="424"/>
                    </a:lnTo>
                    <a:lnTo>
                      <a:pt x="234" y="437"/>
                    </a:lnTo>
                    <a:lnTo>
                      <a:pt x="247" y="454"/>
                    </a:lnTo>
                    <a:lnTo>
                      <a:pt x="174" y="452"/>
                    </a:lnTo>
                    <a:lnTo>
                      <a:pt x="133" y="452"/>
                    </a:lnTo>
                    <a:lnTo>
                      <a:pt x="105" y="482"/>
                    </a:lnTo>
                    <a:lnTo>
                      <a:pt x="151" y="544"/>
                    </a:lnTo>
                    <a:lnTo>
                      <a:pt x="125" y="548"/>
                    </a:lnTo>
                    <a:lnTo>
                      <a:pt x="111" y="569"/>
                    </a:lnTo>
                    <a:lnTo>
                      <a:pt x="172" y="644"/>
                    </a:lnTo>
                    <a:lnTo>
                      <a:pt x="213" y="660"/>
                    </a:lnTo>
                    <a:lnTo>
                      <a:pt x="176" y="663"/>
                    </a:lnTo>
                    <a:lnTo>
                      <a:pt x="119" y="631"/>
                    </a:lnTo>
                    <a:lnTo>
                      <a:pt x="92" y="644"/>
                    </a:lnTo>
                    <a:lnTo>
                      <a:pt x="107" y="711"/>
                    </a:lnTo>
                    <a:lnTo>
                      <a:pt x="150" y="770"/>
                    </a:lnTo>
                    <a:lnTo>
                      <a:pt x="187" y="720"/>
                    </a:lnTo>
                    <a:lnTo>
                      <a:pt x="187" y="747"/>
                    </a:lnTo>
                    <a:lnTo>
                      <a:pt x="256" y="722"/>
                    </a:lnTo>
                    <a:lnTo>
                      <a:pt x="180" y="770"/>
                    </a:lnTo>
                    <a:lnTo>
                      <a:pt x="234" y="789"/>
                    </a:lnTo>
                    <a:lnTo>
                      <a:pt x="230" y="806"/>
                    </a:lnTo>
                    <a:lnTo>
                      <a:pt x="177" y="816"/>
                    </a:lnTo>
                    <a:lnTo>
                      <a:pt x="158" y="843"/>
                    </a:lnTo>
                    <a:lnTo>
                      <a:pt x="205" y="896"/>
                    </a:lnTo>
                    <a:lnTo>
                      <a:pt x="165" y="876"/>
                    </a:lnTo>
                    <a:lnTo>
                      <a:pt x="118" y="906"/>
                    </a:lnTo>
                    <a:lnTo>
                      <a:pt x="178" y="936"/>
                    </a:lnTo>
                    <a:lnTo>
                      <a:pt x="115" y="944"/>
                    </a:lnTo>
                    <a:lnTo>
                      <a:pt x="102" y="986"/>
                    </a:lnTo>
                    <a:lnTo>
                      <a:pt x="132" y="1025"/>
                    </a:lnTo>
                    <a:lnTo>
                      <a:pt x="127" y="1062"/>
                    </a:lnTo>
                    <a:lnTo>
                      <a:pt x="100" y="1065"/>
                    </a:lnTo>
                    <a:lnTo>
                      <a:pt x="67" y="1057"/>
                    </a:lnTo>
                    <a:lnTo>
                      <a:pt x="3" y="1070"/>
                    </a:lnTo>
                    <a:lnTo>
                      <a:pt x="0" y="1093"/>
                    </a:lnTo>
                    <a:lnTo>
                      <a:pt x="50" y="1117"/>
                    </a:lnTo>
                    <a:lnTo>
                      <a:pt x="76" y="1108"/>
                    </a:lnTo>
                    <a:lnTo>
                      <a:pt x="78" y="1089"/>
                    </a:lnTo>
                    <a:lnTo>
                      <a:pt x="130" y="1096"/>
                    </a:lnTo>
                    <a:lnTo>
                      <a:pt x="81" y="1112"/>
                    </a:lnTo>
                    <a:lnTo>
                      <a:pt x="77" y="1152"/>
                    </a:lnTo>
                    <a:lnTo>
                      <a:pt x="117" y="1176"/>
                    </a:lnTo>
                    <a:lnTo>
                      <a:pt x="148" y="1211"/>
                    </a:lnTo>
                    <a:lnTo>
                      <a:pt x="185" y="1215"/>
                    </a:lnTo>
                    <a:lnTo>
                      <a:pt x="200" y="1188"/>
                    </a:lnTo>
                    <a:lnTo>
                      <a:pt x="247" y="1155"/>
                    </a:lnTo>
                    <a:lnTo>
                      <a:pt x="247" y="1111"/>
                    </a:lnTo>
                    <a:lnTo>
                      <a:pt x="283" y="1084"/>
                    </a:lnTo>
                    <a:lnTo>
                      <a:pt x="317" y="1042"/>
                    </a:lnTo>
                    <a:lnTo>
                      <a:pt x="410" y="928"/>
                    </a:lnTo>
                    <a:lnTo>
                      <a:pt x="289" y="1087"/>
                    </a:lnTo>
                    <a:lnTo>
                      <a:pt x="303" y="1120"/>
                    </a:lnTo>
                    <a:lnTo>
                      <a:pt x="291" y="1147"/>
                    </a:lnTo>
                    <a:lnTo>
                      <a:pt x="301" y="1167"/>
                    </a:lnTo>
                    <a:lnTo>
                      <a:pt x="247" y="1210"/>
                    </a:lnTo>
                    <a:lnTo>
                      <a:pt x="252" y="1250"/>
                    </a:lnTo>
                    <a:lnTo>
                      <a:pt x="235" y="1244"/>
                    </a:lnTo>
                    <a:lnTo>
                      <a:pt x="238" y="1274"/>
                    </a:lnTo>
                    <a:lnTo>
                      <a:pt x="188" y="1284"/>
                    </a:lnTo>
                    <a:lnTo>
                      <a:pt x="188" y="1321"/>
                    </a:lnTo>
                    <a:lnTo>
                      <a:pt x="226" y="1364"/>
                    </a:lnTo>
                    <a:lnTo>
                      <a:pt x="209" y="1400"/>
                    </a:lnTo>
                    <a:lnTo>
                      <a:pt x="182" y="1440"/>
                    </a:lnTo>
                    <a:lnTo>
                      <a:pt x="160" y="1490"/>
                    </a:lnTo>
                    <a:lnTo>
                      <a:pt x="190" y="1483"/>
                    </a:lnTo>
                    <a:lnTo>
                      <a:pt x="177" y="1547"/>
                    </a:lnTo>
                    <a:lnTo>
                      <a:pt x="155" y="1577"/>
                    </a:lnTo>
                    <a:lnTo>
                      <a:pt x="161" y="1600"/>
                    </a:lnTo>
                    <a:lnTo>
                      <a:pt x="195" y="1589"/>
                    </a:lnTo>
                    <a:lnTo>
                      <a:pt x="195" y="1612"/>
                    </a:lnTo>
                    <a:lnTo>
                      <a:pt x="162" y="1693"/>
                    </a:lnTo>
                    <a:lnTo>
                      <a:pt x="129" y="1760"/>
                    </a:lnTo>
                    <a:lnTo>
                      <a:pt x="110" y="1810"/>
                    </a:lnTo>
                    <a:lnTo>
                      <a:pt x="123" y="1855"/>
                    </a:lnTo>
                    <a:lnTo>
                      <a:pt x="160" y="1855"/>
                    </a:lnTo>
                    <a:lnTo>
                      <a:pt x="194" y="1839"/>
                    </a:lnTo>
                    <a:lnTo>
                      <a:pt x="213" y="1775"/>
                    </a:lnTo>
                    <a:lnTo>
                      <a:pt x="223" y="1722"/>
                    </a:lnTo>
                    <a:lnTo>
                      <a:pt x="242" y="1626"/>
                    </a:lnTo>
                    <a:lnTo>
                      <a:pt x="267" y="1589"/>
                    </a:lnTo>
                    <a:lnTo>
                      <a:pt x="277" y="1539"/>
                    </a:lnTo>
                    <a:lnTo>
                      <a:pt x="254" y="1509"/>
                    </a:lnTo>
                    <a:lnTo>
                      <a:pt x="230" y="1477"/>
                    </a:lnTo>
                    <a:lnTo>
                      <a:pt x="246" y="1430"/>
                    </a:lnTo>
                    <a:lnTo>
                      <a:pt x="259" y="1440"/>
                    </a:lnTo>
                    <a:lnTo>
                      <a:pt x="342" y="1323"/>
                    </a:lnTo>
                    <a:lnTo>
                      <a:pt x="338" y="1353"/>
                    </a:lnTo>
                    <a:lnTo>
                      <a:pt x="286" y="1459"/>
                    </a:lnTo>
                    <a:lnTo>
                      <a:pt x="287" y="1492"/>
                    </a:lnTo>
                    <a:lnTo>
                      <a:pt x="314" y="1519"/>
                    </a:lnTo>
                    <a:lnTo>
                      <a:pt x="327" y="1495"/>
                    </a:lnTo>
                    <a:lnTo>
                      <a:pt x="347" y="1502"/>
                    </a:lnTo>
                    <a:lnTo>
                      <a:pt x="380" y="1492"/>
                    </a:lnTo>
                    <a:lnTo>
                      <a:pt x="386" y="1459"/>
                    </a:lnTo>
                    <a:lnTo>
                      <a:pt x="385" y="1385"/>
                    </a:lnTo>
                    <a:lnTo>
                      <a:pt x="416" y="1471"/>
                    </a:lnTo>
                    <a:lnTo>
                      <a:pt x="497" y="1478"/>
                    </a:lnTo>
                    <a:lnTo>
                      <a:pt x="577" y="1527"/>
                    </a:lnTo>
                    <a:lnTo>
                      <a:pt x="493" y="1488"/>
                    </a:lnTo>
                    <a:lnTo>
                      <a:pt x="460" y="1504"/>
                    </a:lnTo>
                    <a:lnTo>
                      <a:pt x="430" y="1491"/>
                    </a:lnTo>
                    <a:lnTo>
                      <a:pt x="391" y="1565"/>
                    </a:lnTo>
                    <a:lnTo>
                      <a:pt x="391" y="1615"/>
                    </a:lnTo>
                    <a:lnTo>
                      <a:pt x="415" y="1670"/>
                    </a:lnTo>
                    <a:lnTo>
                      <a:pt x="419" y="1697"/>
                    </a:lnTo>
                    <a:lnTo>
                      <a:pt x="459" y="1716"/>
                    </a:lnTo>
                    <a:lnTo>
                      <a:pt x="445" y="1770"/>
                    </a:lnTo>
                    <a:lnTo>
                      <a:pt x="427" y="1790"/>
                    </a:lnTo>
                    <a:lnTo>
                      <a:pt x="377" y="1917"/>
                    </a:lnTo>
                    <a:lnTo>
                      <a:pt x="357" y="1973"/>
                    </a:lnTo>
                    <a:lnTo>
                      <a:pt x="379" y="2046"/>
                    </a:lnTo>
                    <a:lnTo>
                      <a:pt x="369" y="2056"/>
                    </a:lnTo>
                    <a:lnTo>
                      <a:pt x="349" y="2012"/>
                    </a:lnTo>
                    <a:lnTo>
                      <a:pt x="325" y="2007"/>
                    </a:lnTo>
                    <a:lnTo>
                      <a:pt x="302" y="2040"/>
                    </a:lnTo>
                    <a:lnTo>
                      <a:pt x="312" y="2073"/>
                    </a:lnTo>
                    <a:lnTo>
                      <a:pt x="362" y="2106"/>
                    </a:lnTo>
                    <a:lnTo>
                      <a:pt x="386" y="2172"/>
                    </a:lnTo>
                    <a:lnTo>
                      <a:pt x="430" y="2195"/>
                    </a:lnTo>
                    <a:lnTo>
                      <a:pt x="430" y="2172"/>
                    </a:lnTo>
                    <a:lnTo>
                      <a:pt x="400" y="2145"/>
                    </a:lnTo>
                    <a:lnTo>
                      <a:pt x="392" y="2093"/>
                    </a:lnTo>
                    <a:lnTo>
                      <a:pt x="452" y="2071"/>
                    </a:lnTo>
                    <a:lnTo>
                      <a:pt x="489" y="2147"/>
                    </a:lnTo>
                    <a:lnTo>
                      <a:pt x="516" y="2161"/>
                    </a:lnTo>
                    <a:lnTo>
                      <a:pt x="562" y="2164"/>
                    </a:lnTo>
                    <a:lnTo>
                      <a:pt x="589" y="2127"/>
                    </a:lnTo>
                    <a:lnTo>
                      <a:pt x="556" y="2067"/>
                    </a:lnTo>
                    <a:lnTo>
                      <a:pt x="575" y="2044"/>
                    </a:lnTo>
                    <a:lnTo>
                      <a:pt x="583" y="2070"/>
                    </a:lnTo>
                    <a:lnTo>
                      <a:pt x="616" y="2107"/>
                    </a:lnTo>
                    <a:lnTo>
                      <a:pt x="682" y="2086"/>
                    </a:lnTo>
                    <a:lnTo>
                      <a:pt x="712" y="2049"/>
                    </a:lnTo>
                    <a:lnTo>
                      <a:pt x="722" y="2066"/>
                    </a:lnTo>
                    <a:lnTo>
                      <a:pt x="785" y="2063"/>
                    </a:lnTo>
                    <a:lnTo>
                      <a:pt x="811" y="2019"/>
                    </a:lnTo>
                    <a:lnTo>
                      <a:pt x="831" y="1972"/>
                    </a:lnTo>
                    <a:lnTo>
                      <a:pt x="848" y="1998"/>
                    </a:lnTo>
                    <a:lnTo>
                      <a:pt x="898" y="2008"/>
                    </a:lnTo>
                    <a:lnTo>
                      <a:pt x="935" y="2015"/>
                    </a:lnTo>
                    <a:lnTo>
                      <a:pt x="961" y="2030"/>
                    </a:lnTo>
                    <a:lnTo>
                      <a:pt x="991" y="2020"/>
                    </a:lnTo>
                    <a:lnTo>
                      <a:pt x="965" y="2044"/>
                    </a:lnTo>
                    <a:lnTo>
                      <a:pt x="901" y="2038"/>
                    </a:lnTo>
                    <a:lnTo>
                      <a:pt x="866" y="2065"/>
                    </a:lnTo>
                    <a:lnTo>
                      <a:pt x="845" y="2108"/>
                    </a:lnTo>
                    <a:lnTo>
                      <a:pt x="817" y="2152"/>
                    </a:lnTo>
                    <a:lnTo>
                      <a:pt x="790" y="2244"/>
                    </a:lnTo>
                    <a:lnTo>
                      <a:pt x="818" y="2348"/>
                    </a:lnTo>
                    <a:lnTo>
                      <a:pt x="838" y="2387"/>
                    </a:lnTo>
                    <a:lnTo>
                      <a:pt x="871" y="2400"/>
                    </a:lnTo>
                    <a:lnTo>
                      <a:pt x="905" y="2373"/>
                    </a:lnTo>
                    <a:lnTo>
                      <a:pt x="898" y="2409"/>
                    </a:lnTo>
                    <a:lnTo>
                      <a:pt x="926" y="2463"/>
                    </a:lnTo>
                    <a:lnTo>
                      <a:pt x="939" y="2443"/>
                    </a:lnTo>
                    <a:lnTo>
                      <a:pt x="961" y="2412"/>
                    </a:lnTo>
                    <a:lnTo>
                      <a:pt x="965" y="2429"/>
                    </a:lnTo>
                    <a:lnTo>
                      <a:pt x="995" y="2412"/>
                    </a:lnTo>
                    <a:lnTo>
                      <a:pt x="1012" y="2382"/>
                    </a:lnTo>
                    <a:lnTo>
                      <a:pt x="1028" y="2405"/>
                    </a:lnTo>
                    <a:lnTo>
                      <a:pt x="988" y="2439"/>
                    </a:lnTo>
                    <a:lnTo>
                      <a:pt x="999" y="2465"/>
                    </a:lnTo>
                    <a:lnTo>
                      <a:pt x="1039" y="2515"/>
                    </a:lnTo>
                    <a:lnTo>
                      <a:pt x="1033" y="2538"/>
                    </a:lnTo>
                    <a:lnTo>
                      <a:pt x="1003" y="2542"/>
                    </a:lnTo>
                    <a:lnTo>
                      <a:pt x="974" y="2568"/>
                    </a:lnTo>
                    <a:lnTo>
                      <a:pt x="980" y="2631"/>
                    </a:lnTo>
                    <a:lnTo>
                      <a:pt x="1024" y="2634"/>
                    </a:lnTo>
                    <a:lnTo>
                      <a:pt x="987" y="2648"/>
                    </a:lnTo>
                    <a:lnTo>
                      <a:pt x="961" y="2711"/>
                    </a:lnTo>
                    <a:lnTo>
                      <a:pt x="968" y="2771"/>
                    </a:lnTo>
                    <a:lnTo>
                      <a:pt x="999" y="2817"/>
                    </a:lnTo>
                    <a:lnTo>
                      <a:pt x="1046" y="2842"/>
                    </a:lnTo>
                    <a:lnTo>
                      <a:pt x="1019" y="2860"/>
                    </a:lnTo>
                    <a:lnTo>
                      <a:pt x="979" y="2840"/>
                    </a:lnTo>
                    <a:lnTo>
                      <a:pt x="968" y="2787"/>
                    </a:lnTo>
                    <a:lnTo>
                      <a:pt x="922" y="2825"/>
                    </a:lnTo>
                    <a:lnTo>
                      <a:pt x="909" y="2848"/>
                    </a:lnTo>
                    <a:lnTo>
                      <a:pt x="976" y="2887"/>
                    </a:lnTo>
                    <a:lnTo>
                      <a:pt x="899" y="2871"/>
                    </a:lnTo>
                    <a:lnTo>
                      <a:pt x="869" y="2855"/>
                    </a:lnTo>
                    <a:lnTo>
                      <a:pt x="827" y="2885"/>
                    </a:lnTo>
                    <a:lnTo>
                      <a:pt x="773" y="2869"/>
                    </a:lnTo>
                    <a:lnTo>
                      <a:pt x="726" y="2849"/>
                    </a:lnTo>
                    <a:lnTo>
                      <a:pt x="629" y="2904"/>
                    </a:lnTo>
                    <a:lnTo>
                      <a:pt x="594" y="2931"/>
                    </a:lnTo>
                    <a:lnTo>
                      <a:pt x="597" y="2983"/>
                    </a:lnTo>
                    <a:lnTo>
                      <a:pt x="557" y="3023"/>
                    </a:lnTo>
                    <a:lnTo>
                      <a:pt x="521" y="3041"/>
                    </a:lnTo>
                    <a:lnTo>
                      <a:pt x="488" y="3047"/>
                    </a:lnTo>
                    <a:lnTo>
                      <a:pt x="409" y="3134"/>
                    </a:lnTo>
                    <a:lnTo>
                      <a:pt x="425" y="3148"/>
                    </a:lnTo>
                    <a:lnTo>
                      <a:pt x="464" y="3114"/>
                    </a:lnTo>
                    <a:lnTo>
                      <a:pt x="508" y="3133"/>
                    </a:lnTo>
                    <a:lnTo>
                      <a:pt x="528" y="3120"/>
                    </a:lnTo>
                    <a:lnTo>
                      <a:pt x="538" y="3086"/>
                    </a:lnTo>
                    <a:lnTo>
                      <a:pt x="538" y="3086"/>
                    </a:lnTo>
                    <a:lnTo>
                      <a:pt x="608" y="3073"/>
                    </a:lnTo>
                    <a:lnTo>
                      <a:pt x="640" y="3055"/>
                    </a:lnTo>
                    <a:lnTo>
                      <a:pt x="632" y="3085"/>
                    </a:lnTo>
                    <a:lnTo>
                      <a:pt x="638" y="3129"/>
                    </a:lnTo>
                    <a:lnTo>
                      <a:pt x="668" y="3152"/>
                    </a:lnTo>
                    <a:lnTo>
                      <a:pt x="659" y="3215"/>
                    </a:lnTo>
                    <a:lnTo>
                      <a:pt x="700" y="3218"/>
                    </a:lnTo>
                    <a:lnTo>
                      <a:pt x="654" y="3318"/>
                    </a:lnTo>
                    <a:lnTo>
                      <a:pt x="614" y="3388"/>
                    </a:lnTo>
                    <a:lnTo>
                      <a:pt x="545" y="3422"/>
                    </a:lnTo>
                    <a:lnTo>
                      <a:pt x="484" y="3465"/>
                    </a:lnTo>
                    <a:lnTo>
                      <a:pt x="435" y="3505"/>
                    </a:lnTo>
                    <a:lnTo>
                      <a:pt x="365" y="3510"/>
                    </a:lnTo>
                    <a:lnTo>
                      <a:pt x="328" y="3540"/>
                    </a:lnTo>
                    <a:lnTo>
                      <a:pt x="313" y="3563"/>
                    </a:lnTo>
                    <a:lnTo>
                      <a:pt x="279" y="3560"/>
                    </a:lnTo>
                    <a:lnTo>
                      <a:pt x="283" y="3570"/>
                    </a:lnTo>
                    <a:lnTo>
                      <a:pt x="343" y="3580"/>
                    </a:lnTo>
                    <a:lnTo>
                      <a:pt x="310" y="3613"/>
                    </a:lnTo>
                    <a:lnTo>
                      <a:pt x="310" y="3639"/>
                    </a:lnTo>
                    <a:lnTo>
                      <a:pt x="353" y="3659"/>
                    </a:lnTo>
                    <a:lnTo>
                      <a:pt x="371" y="3706"/>
                    </a:lnTo>
                    <a:lnTo>
                      <a:pt x="420" y="3705"/>
                    </a:lnTo>
                    <a:lnTo>
                      <a:pt x="440" y="3671"/>
                    </a:lnTo>
                    <a:lnTo>
                      <a:pt x="507" y="3648"/>
                    </a:lnTo>
                    <a:lnTo>
                      <a:pt x="556" y="3605"/>
                    </a:lnTo>
                    <a:lnTo>
                      <a:pt x="556" y="3637"/>
                    </a:lnTo>
                    <a:lnTo>
                      <a:pt x="649" y="3640"/>
                    </a:lnTo>
                    <a:lnTo>
                      <a:pt x="554" y="3697"/>
                    </a:lnTo>
                    <a:lnTo>
                      <a:pt x="600" y="3717"/>
                    </a:lnTo>
                    <a:lnTo>
                      <a:pt x="677" y="3719"/>
                    </a:lnTo>
                    <a:lnTo>
                      <a:pt x="726" y="3676"/>
                    </a:lnTo>
                    <a:lnTo>
                      <a:pt x="781" y="3732"/>
                    </a:lnTo>
                    <a:lnTo>
                      <a:pt x="844" y="3801"/>
                    </a:lnTo>
                    <a:lnTo>
                      <a:pt x="921" y="3784"/>
                    </a:lnTo>
                    <a:lnTo>
                      <a:pt x="977" y="3726"/>
                    </a:lnTo>
                    <a:lnTo>
                      <a:pt x="1027" y="3719"/>
                    </a:lnTo>
                    <a:lnTo>
                      <a:pt x="1069" y="3673"/>
                    </a:lnTo>
                    <a:lnTo>
                      <a:pt x="1110" y="3652"/>
                    </a:lnTo>
                    <a:lnTo>
                      <a:pt x="1172" y="3602"/>
                    </a:lnTo>
                    <a:lnTo>
                      <a:pt x="1199" y="3569"/>
                    </a:lnTo>
                    <a:lnTo>
                      <a:pt x="1192" y="3598"/>
                    </a:lnTo>
                    <a:lnTo>
                      <a:pt x="1110" y="3679"/>
                    </a:lnTo>
                    <a:lnTo>
                      <a:pt x="1094" y="3738"/>
                    </a:lnTo>
                    <a:lnTo>
                      <a:pt x="995" y="3800"/>
                    </a:lnTo>
                    <a:lnTo>
                      <a:pt x="975" y="3889"/>
                    </a:lnTo>
                    <a:lnTo>
                      <a:pt x="909" y="3896"/>
                    </a:lnTo>
                    <a:lnTo>
                      <a:pt x="755" y="3871"/>
                    </a:lnTo>
                    <a:lnTo>
                      <a:pt x="622" y="3892"/>
                    </a:lnTo>
                    <a:lnTo>
                      <a:pt x="609" y="3935"/>
                    </a:lnTo>
                    <a:lnTo>
                      <a:pt x="619" y="3956"/>
                    </a:lnTo>
                    <a:lnTo>
                      <a:pt x="669" y="3942"/>
                    </a:lnTo>
                    <a:lnTo>
                      <a:pt x="616" y="3986"/>
                    </a:lnTo>
                    <a:lnTo>
                      <a:pt x="576" y="3962"/>
                    </a:lnTo>
                    <a:lnTo>
                      <a:pt x="542" y="3966"/>
                    </a:lnTo>
                    <a:lnTo>
                      <a:pt x="515" y="4129"/>
                    </a:lnTo>
                    <a:lnTo>
                      <a:pt x="421" y="4163"/>
                    </a:lnTo>
                    <a:lnTo>
                      <a:pt x="342" y="4300"/>
                    </a:lnTo>
                    <a:lnTo>
                      <a:pt x="236" y="4361"/>
                    </a:lnTo>
                    <a:lnTo>
                      <a:pt x="223" y="4383"/>
                    </a:lnTo>
                    <a:lnTo>
                      <a:pt x="184" y="4381"/>
                    </a:lnTo>
                    <a:lnTo>
                      <a:pt x="170" y="4425"/>
                    </a:lnTo>
                    <a:lnTo>
                      <a:pt x="214" y="4460"/>
                    </a:lnTo>
                    <a:lnTo>
                      <a:pt x="217" y="4423"/>
                    </a:lnTo>
                    <a:lnTo>
                      <a:pt x="264" y="4407"/>
                    </a:lnTo>
                    <a:lnTo>
                      <a:pt x="331" y="4446"/>
                    </a:lnTo>
                    <a:lnTo>
                      <a:pt x="371" y="4462"/>
                    </a:lnTo>
                    <a:lnTo>
                      <a:pt x="380" y="4436"/>
                    </a:lnTo>
                    <a:lnTo>
                      <a:pt x="363" y="4389"/>
                    </a:lnTo>
                    <a:lnTo>
                      <a:pt x="455" y="4332"/>
                    </a:lnTo>
                    <a:lnTo>
                      <a:pt x="479" y="4282"/>
                    </a:lnTo>
                    <a:lnTo>
                      <a:pt x="556" y="4274"/>
                    </a:lnTo>
                    <a:lnTo>
                      <a:pt x="646" y="4304"/>
                    </a:lnTo>
                    <a:lnTo>
                      <a:pt x="723" y="4313"/>
                    </a:lnTo>
                    <a:lnTo>
                      <a:pt x="773" y="4335"/>
                    </a:lnTo>
                    <a:lnTo>
                      <a:pt x="819" y="4325"/>
                    </a:lnTo>
                    <a:lnTo>
                      <a:pt x="814" y="4216"/>
                    </a:lnTo>
                    <a:lnTo>
                      <a:pt x="848" y="4139"/>
                    </a:lnTo>
                    <a:lnTo>
                      <a:pt x="861" y="4169"/>
                    </a:lnTo>
                    <a:lnTo>
                      <a:pt x="898" y="4175"/>
                    </a:lnTo>
                    <a:lnTo>
                      <a:pt x="974" y="4118"/>
                    </a:lnTo>
                    <a:lnTo>
                      <a:pt x="1101" y="4127"/>
                    </a:lnTo>
                    <a:lnTo>
                      <a:pt x="1147" y="4200"/>
                    </a:lnTo>
                    <a:lnTo>
                      <a:pt x="1211" y="4176"/>
                    </a:lnTo>
                    <a:lnTo>
                      <a:pt x="1271" y="4185"/>
                    </a:lnTo>
                    <a:lnTo>
                      <a:pt x="1284" y="4198"/>
                    </a:lnTo>
                    <a:lnTo>
                      <a:pt x="1321" y="4152"/>
                    </a:lnTo>
                    <a:lnTo>
                      <a:pt x="1280" y="4125"/>
                    </a:lnTo>
                    <a:lnTo>
                      <a:pt x="1297" y="4098"/>
                    </a:lnTo>
                    <a:lnTo>
                      <a:pt x="1347" y="4118"/>
                    </a:lnTo>
                    <a:lnTo>
                      <a:pt x="1397" y="4125"/>
                    </a:lnTo>
                    <a:lnTo>
                      <a:pt x="1410" y="4108"/>
                    </a:lnTo>
                    <a:lnTo>
                      <a:pt x="1461" y="4074"/>
                    </a:lnTo>
                    <a:lnTo>
                      <a:pt x="1469" y="4054"/>
                    </a:lnTo>
                    <a:lnTo>
                      <a:pt x="1456" y="4035"/>
                    </a:lnTo>
                    <a:lnTo>
                      <a:pt x="1429" y="4011"/>
                    </a:lnTo>
                    <a:lnTo>
                      <a:pt x="1476" y="4011"/>
                    </a:lnTo>
                    <a:lnTo>
                      <a:pt x="1520" y="4067"/>
                    </a:lnTo>
                    <a:lnTo>
                      <a:pt x="1546" y="4080"/>
                    </a:lnTo>
                    <a:lnTo>
                      <a:pt x="1570" y="4050"/>
                    </a:lnTo>
                    <a:lnTo>
                      <a:pt x="1583" y="4059"/>
                    </a:lnTo>
                    <a:lnTo>
                      <a:pt x="1617" y="4062"/>
                    </a:lnTo>
                    <a:lnTo>
                      <a:pt x="1630" y="4096"/>
                    </a:lnTo>
                    <a:lnTo>
                      <a:pt x="1687" y="4118"/>
                    </a:lnTo>
                    <a:lnTo>
                      <a:pt x="1717" y="4068"/>
                    </a:lnTo>
                    <a:lnTo>
                      <a:pt x="1873" y="4070"/>
                    </a:lnTo>
                    <a:lnTo>
                      <a:pt x="1911" y="4096"/>
                    </a:lnTo>
                    <a:lnTo>
                      <a:pt x="2080" y="4035"/>
                    </a:lnTo>
                    <a:lnTo>
                      <a:pt x="2173" y="4018"/>
                    </a:lnTo>
                    <a:lnTo>
                      <a:pt x="2189" y="3954"/>
                    </a:lnTo>
                    <a:lnTo>
                      <a:pt x="2292" y="3927"/>
                    </a:lnTo>
                    <a:lnTo>
                      <a:pt x="2315" y="3900"/>
                    </a:lnTo>
                    <a:lnTo>
                      <a:pt x="2304" y="3831"/>
                    </a:lnTo>
                    <a:lnTo>
                      <a:pt x="2324" y="3801"/>
                    </a:lnTo>
                    <a:lnTo>
                      <a:pt x="2294" y="3797"/>
                    </a:lnTo>
                    <a:lnTo>
                      <a:pt x="2227" y="3818"/>
                    </a:lnTo>
                    <a:lnTo>
                      <a:pt x="2192" y="3835"/>
                    </a:lnTo>
                    <a:lnTo>
                      <a:pt x="2125" y="3825"/>
                    </a:lnTo>
                    <a:lnTo>
                      <a:pt x="2091" y="3796"/>
                    </a:lnTo>
                    <a:lnTo>
                      <a:pt x="2058" y="3833"/>
                    </a:lnTo>
                    <a:lnTo>
                      <a:pt x="2041" y="3816"/>
                    </a:lnTo>
                    <a:lnTo>
                      <a:pt x="2080" y="3779"/>
                    </a:lnTo>
                    <a:lnTo>
                      <a:pt x="2037" y="3747"/>
                    </a:lnTo>
                    <a:lnTo>
                      <a:pt x="2087" y="3766"/>
                    </a:lnTo>
                    <a:lnTo>
                      <a:pt x="2114" y="3743"/>
                    </a:lnTo>
                    <a:lnTo>
                      <a:pt x="2127" y="3696"/>
                    </a:lnTo>
                    <a:lnTo>
                      <a:pt x="2153" y="3669"/>
                    </a:lnTo>
                    <a:lnTo>
                      <a:pt x="2156" y="3642"/>
                    </a:lnTo>
                    <a:lnTo>
                      <a:pt x="2106" y="3613"/>
                    </a:lnTo>
                    <a:lnTo>
                      <a:pt x="2126" y="3603"/>
                    </a:lnTo>
                    <a:lnTo>
                      <a:pt x="2166" y="3607"/>
                    </a:lnTo>
                    <a:lnTo>
                      <a:pt x="2183" y="3580"/>
                    </a:lnTo>
                    <a:lnTo>
                      <a:pt x="2203" y="3592"/>
                    </a:lnTo>
                    <a:lnTo>
                      <a:pt x="2238" y="3596"/>
                    </a:lnTo>
                    <a:lnTo>
                      <a:pt x="2275" y="3586"/>
                    </a:lnTo>
                    <a:lnTo>
                      <a:pt x="2285" y="3552"/>
                    </a:lnTo>
                    <a:lnTo>
                      <a:pt x="2265" y="3535"/>
                    </a:lnTo>
                    <a:lnTo>
                      <a:pt x="2265" y="3492"/>
                    </a:lnTo>
                    <a:lnTo>
                      <a:pt x="2301" y="3472"/>
                    </a:lnTo>
                    <a:lnTo>
                      <a:pt x="2341" y="3479"/>
                    </a:lnTo>
                    <a:lnTo>
                      <a:pt x="2390" y="3395"/>
                    </a:lnTo>
                    <a:lnTo>
                      <a:pt x="2410" y="3315"/>
                    </a:lnTo>
                    <a:lnTo>
                      <a:pt x="2422" y="3242"/>
                    </a:lnTo>
                    <a:lnTo>
                      <a:pt x="2351" y="3110"/>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7" name="Freeform 170"/>
              <p:cNvSpPr>
                <a:spLocks/>
              </p:cNvSpPr>
              <p:nvPr/>
            </p:nvSpPr>
            <p:spPr bwMode="auto">
              <a:xfrm>
                <a:off x="2322513" y="3806825"/>
                <a:ext cx="53975" cy="44450"/>
              </a:xfrm>
              <a:custGeom>
                <a:avLst/>
                <a:gdLst>
                  <a:gd name="T0" fmla="*/ 11 w 167"/>
                  <a:gd name="T1" fmla="*/ 111 h 140"/>
                  <a:gd name="T2" fmla="*/ 98 w 167"/>
                  <a:gd name="T3" fmla="*/ 140 h 140"/>
                  <a:gd name="T4" fmla="*/ 121 w 167"/>
                  <a:gd name="T5" fmla="*/ 123 h 140"/>
                  <a:gd name="T6" fmla="*/ 137 w 167"/>
                  <a:gd name="T7" fmla="*/ 86 h 140"/>
                  <a:gd name="T8" fmla="*/ 167 w 167"/>
                  <a:gd name="T9" fmla="*/ 46 h 140"/>
                  <a:gd name="T10" fmla="*/ 137 w 167"/>
                  <a:gd name="T11" fmla="*/ 49 h 140"/>
                  <a:gd name="T12" fmla="*/ 107 w 167"/>
                  <a:gd name="T13" fmla="*/ 27 h 140"/>
                  <a:gd name="T14" fmla="*/ 84 w 167"/>
                  <a:gd name="T15" fmla="*/ 0 h 140"/>
                  <a:gd name="T16" fmla="*/ 4 w 167"/>
                  <a:gd name="T17" fmla="*/ 11 h 140"/>
                  <a:gd name="T18" fmla="*/ 10 w 167"/>
                  <a:gd name="T19" fmla="*/ 54 h 140"/>
                  <a:gd name="T20" fmla="*/ 20 w 167"/>
                  <a:gd name="T21" fmla="*/ 64 h 140"/>
                  <a:gd name="T22" fmla="*/ 0 w 167"/>
                  <a:gd name="T23" fmla="*/ 71 h 140"/>
                  <a:gd name="T24" fmla="*/ 11 w 167"/>
                  <a:gd name="T25"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40">
                    <a:moveTo>
                      <a:pt x="11" y="111"/>
                    </a:moveTo>
                    <a:lnTo>
                      <a:pt x="98" y="140"/>
                    </a:lnTo>
                    <a:lnTo>
                      <a:pt x="121" y="123"/>
                    </a:lnTo>
                    <a:lnTo>
                      <a:pt x="137" y="86"/>
                    </a:lnTo>
                    <a:lnTo>
                      <a:pt x="167" y="46"/>
                    </a:lnTo>
                    <a:lnTo>
                      <a:pt x="137" y="49"/>
                    </a:lnTo>
                    <a:lnTo>
                      <a:pt x="107" y="27"/>
                    </a:lnTo>
                    <a:lnTo>
                      <a:pt x="84" y="0"/>
                    </a:lnTo>
                    <a:lnTo>
                      <a:pt x="4" y="11"/>
                    </a:lnTo>
                    <a:lnTo>
                      <a:pt x="10" y="54"/>
                    </a:lnTo>
                    <a:lnTo>
                      <a:pt x="20" y="64"/>
                    </a:lnTo>
                    <a:lnTo>
                      <a:pt x="0" y="71"/>
                    </a:lnTo>
                    <a:lnTo>
                      <a:pt x="11" y="11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8" name="Freeform 172"/>
              <p:cNvSpPr>
                <a:spLocks/>
              </p:cNvSpPr>
              <p:nvPr/>
            </p:nvSpPr>
            <p:spPr bwMode="auto">
              <a:xfrm>
                <a:off x="2252663" y="3440113"/>
                <a:ext cx="25400" cy="42863"/>
              </a:xfrm>
              <a:custGeom>
                <a:avLst/>
                <a:gdLst>
                  <a:gd name="T0" fmla="*/ 72 w 84"/>
                  <a:gd name="T1" fmla="*/ 123 h 133"/>
                  <a:gd name="T2" fmla="*/ 84 w 84"/>
                  <a:gd name="T3" fmla="*/ 83 h 133"/>
                  <a:gd name="T4" fmla="*/ 64 w 84"/>
                  <a:gd name="T5" fmla="*/ 30 h 133"/>
                  <a:gd name="T6" fmla="*/ 54 w 84"/>
                  <a:gd name="T7" fmla="*/ 0 h 133"/>
                  <a:gd name="T8" fmla="*/ 27 w 84"/>
                  <a:gd name="T9" fmla="*/ 0 h 133"/>
                  <a:gd name="T10" fmla="*/ 7 w 84"/>
                  <a:gd name="T11" fmla="*/ 30 h 133"/>
                  <a:gd name="T12" fmla="*/ 0 w 84"/>
                  <a:gd name="T13" fmla="*/ 70 h 133"/>
                  <a:gd name="T14" fmla="*/ 15 w 84"/>
                  <a:gd name="T15" fmla="*/ 110 h 133"/>
                  <a:gd name="T16" fmla="*/ 55 w 84"/>
                  <a:gd name="T17" fmla="*/ 133 h 133"/>
                  <a:gd name="T18" fmla="*/ 72 w 84"/>
                  <a:gd name="T1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33">
                    <a:moveTo>
                      <a:pt x="72" y="123"/>
                    </a:moveTo>
                    <a:lnTo>
                      <a:pt x="84" y="83"/>
                    </a:lnTo>
                    <a:lnTo>
                      <a:pt x="64" y="30"/>
                    </a:lnTo>
                    <a:lnTo>
                      <a:pt x="54" y="0"/>
                    </a:lnTo>
                    <a:lnTo>
                      <a:pt x="27" y="0"/>
                    </a:lnTo>
                    <a:lnTo>
                      <a:pt x="7" y="30"/>
                    </a:lnTo>
                    <a:lnTo>
                      <a:pt x="0" y="70"/>
                    </a:lnTo>
                    <a:lnTo>
                      <a:pt x="15" y="110"/>
                    </a:lnTo>
                    <a:lnTo>
                      <a:pt x="55" y="133"/>
                    </a:lnTo>
                    <a:lnTo>
                      <a:pt x="72" y="12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59" name="Freeform 173"/>
              <p:cNvSpPr>
                <a:spLocks/>
              </p:cNvSpPr>
              <p:nvPr/>
            </p:nvSpPr>
            <p:spPr bwMode="auto">
              <a:xfrm>
                <a:off x="2163763" y="3232150"/>
                <a:ext cx="6350" cy="6350"/>
              </a:xfrm>
              <a:custGeom>
                <a:avLst/>
                <a:gdLst>
                  <a:gd name="T0" fmla="*/ 0 w 20"/>
                  <a:gd name="T1" fmla="*/ 13 h 20"/>
                  <a:gd name="T2" fmla="*/ 20 w 20"/>
                  <a:gd name="T3" fmla="*/ 20 h 20"/>
                  <a:gd name="T4" fmla="*/ 16 w 20"/>
                  <a:gd name="T5" fmla="*/ 0 h 20"/>
                  <a:gd name="T6" fmla="*/ 0 w 20"/>
                  <a:gd name="T7" fmla="*/ 13 h 20"/>
                </a:gdLst>
                <a:ahLst/>
                <a:cxnLst>
                  <a:cxn ang="0">
                    <a:pos x="T0" y="T1"/>
                  </a:cxn>
                  <a:cxn ang="0">
                    <a:pos x="T2" y="T3"/>
                  </a:cxn>
                  <a:cxn ang="0">
                    <a:pos x="T4" y="T5"/>
                  </a:cxn>
                  <a:cxn ang="0">
                    <a:pos x="T6" y="T7"/>
                  </a:cxn>
                </a:cxnLst>
                <a:rect l="0" t="0" r="r" b="b"/>
                <a:pathLst>
                  <a:path w="20" h="20">
                    <a:moveTo>
                      <a:pt x="0" y="13"/>
                    </a:moveTo>
                    <a:lnTo>
                      <a:pt x="20" y="20"/>
                    </a:lnTo>
                    <a:lnTo>
                      <a:pt x="16" y="0"/>
                    </a:lnTo>
                    <a:lnTo>
                      <a:pt x="0" y="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0" name="Freeform 174"/>
              <p:cNvSpPr>
                <a:spLocks/>
              </p:cNvSpPr>
              <p:nvPr/>
            </p:nvSpPr>
            <p:spPr bwMode="auto">
              <a:xfrm>
                <a:off x="2146300" y="3211513"/>
                <a:ext cx="17463" cy="17463"/>
              </a:xfrm>
              <a:custGeom>
                <a:avLst/>
                <a:gdLst>
                  <a:gd name="T0" fmla="*/ 54 w 54"/>
                  <a:gd name="T1" fmla="*/ 43 h 56"/>
                  <a:gd name="T2" fmla="*/ 54 w 54"/>
                  <a:gd name="T3" fmla="*/ 23 h 56"/>
                  <a:gd name="T4" fmla="*/ 34 w 54"/>
                  <a:gd name="T5" fmla="*/ 0 h 56"/>
                  <a:gd name="T6" fmla="*/ 0 w 54"/>
                  <a:gd name="T7" fmla="*/ 7 h 56"/>
                  <a:gd name="T8" fmla="*/ 3 w 54"/>
                  <a:gd name="T9" fmla="*/ 37 h 56"/>
                  <a:gd name="T10" fmla="*/ 30 w 54"/>
                  <a:gd name="T11" fmla="*/ 56 h 56"/>
                  <a:gd name="T12" fmla="*/ 54 w 54"/>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4" y="43"/>
                    </a:moveTo>
                    <a:lnTo>
                      <a:pt x="54" y="23"/>
                    </a:lnTo>
                    <a:lnTo>
                      <a:pt x="34" y="0"/>
                    </a:lnTo>
                    <a:lnTo>
                      <a:pt x="0" y="7"/>
                    </a:lnTo>
                    <a:lnTo>
                      <a:pt x="3" y="37"/>
                    </a:lnTo>
                    <a:lnTo>
                      <a:pt x="30" y="56"/>
                    </a:lnTo>
                    <a:lnTo>
                      <a:pt x="54" y="4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1" name="Freeform 175"/>
              <p:cNvSpPr>
                <a:spLocks/>
              </p:cNvSpPr>
              <p:nvPr/>
            </p:nvSpPr>
            <p:spPr bwMode="auto">
              <a:xfrm>
                <a:off x="2181225" y="3365500"/>
                <a:ext cx="36513" cy="55563"/>
              </a:xfrm>
              <a:custGeom>
                <a:avLst/>
                <a:gdLst>
                  <a:gd name="T0" fmla="*/ 77 w 119"/>
                  <a:gd name="T1" fmla="*/ 129 h 173"/>
                  <a:gd name="T2" fmla="*/ 84 w 119"/>
                  <a:gd name="T3" fmla="*/ 84 h 173"/>
                  <a:gd name="T4" fmla="*/ 119 w 119"/>
                  <a:gd name="T5" fmla="*/ 24 h 173"/>
                  <a:gd name="T6" fmla="*/ 116 w 119"/>
                  <a:gd name="T7" fmla="*/ 0 h 173"/>
                  <a:gd name="T8" fmla="*/ 80 w 119"/>
                  <a:gd name="T9" fmla="*/ 34 h 173"/>
                  <a:gd name="T10" fmla="*/ 37 w 119"/>
                  <a:gd name="T11" fmla="*/ 84 h 173"/>
                  <a:gd name="T12" fmla="*/ 54 w 119"/>
                  <a:gd name="T13" fmla="*/ 87 h 173"/>
                  <a:gd name="T14" fmla="*/ 0 w 119"/>
                  <a:gd name="T15" fmla="*/ 126 h 173"/>
                  <a:gd name="T16" fmla="*/ 17 w 119"/>
                  <a:gd name="T17" fmla="*/ 152 h 173"/>
                  <a:gd name="T18" fmla="*/ 15 w 119"/>
                  <a:gd name="T19" fmla="*/ 161 h 173"/>
                  <a:gd name="T20" fmla="*/ 38 w 119"/>
                  <a:gd name="T21" fmla="*/ 173 h 173"/>
                  <a:gd name="T22" fmla="*/ 77 w 119"/>
                  <a:gd name="T23"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73">
                    <a:moveTo>
                      <a:pt x="77" y="129"/>
                    </a:moveTo>
                    <a:lnTo>
                      <a:pt x="84" y="84"/>
                    </a:lnTo>
                    <a:lnTo>
                      <a:pt x="119" y="24"/>
                    </a:lnTo>
                    <a:lnTo>
                      <a:pt x="116" y="0"/>
                    </a:lnTo>
                    <a:lnTo>
                      <a:pt x="80" y="34"/>
                    </a:lnTo>
                    <a:lnTo>
                      <a:pt x="37" y="84"/>
                    </a:lnTo>
                    <a:lnTo>
                      <a:pt x="54" y="87"/>
                    </a:lnTo>
                    <a:lnTo>
                      <a:pt x="0" y="126"/>
                    </a:lnTo>
                    <a:lnTo>
                      <a:pt x="17" y="152"/>
                    </a:lnTo>
                    <a:lnTo>
                      <a:pt x="15" y="161"/>
                    </a:lnTo>
                    <a:lnTo>
                      <a:pt x="38" y="173"/>
                    </a:lnTo>
                    <a:lnTo>
                      <a:pt x="77" y="12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2" name="Freeform 176"/>
              <p:cNvSpPr>
                <a:spLocks/>
              </p:cNvSpPr>
              <p:nvPr/>
            </p:nvSpPr>
            <p:spPr bwMode="auto">
              <a:xfrm>
                <a:off x="2049463" y="3213100"/>
                <a:ext cx="11113" cy="19050"/>
              </a:xfrm>
              <a:custGeom>
                <a:avLst/>
                <a:gdLst>
                  <a:gd name="T0" fmla="*/ 0 w 33"/>
                  <a:gd name="T1" fmla="*/ 60 h 60"/>
                  <a:gd name="T2" fmla="*/ 33 w 33"/>
                  <a:gd name="T3" fmla="*/ 16 h 60"/>
                  <a:gd name="T4" fmla="*/ 10 w 33"/>
                  <a:gd name="T5" fmla="*/ 0 h 60"/>
                  <a:gd name="T6" fmla="*/ 0 w 33"/>
                  <a:gd name="T7" fmla="*/ 60 h 60"/>
                </a:gdLst>
                <a:ahLst/>
                <a:cxnLst>
                  <a:cxn ang="0">
                    <a:pos x="T0" y="T1"/>
                  </a:cxn>
                  <a:cxn ang="0">
                    <a:pos x="T2" y="T3"/>
                  </a:cxn>
                  <a:cxn ang="0">
                    <a:pos x="T4" y="T5"/>
                  </a:cxn>
                  <a:cxn ang="0">
                    <a:pos x="T6" y="T7"/>
                  </a:cxn>
                </a:cxnLst>
                <a:rect l="0" t="0" r="r" b="b"/>
                <a:pathLst>
                  <a:path w="33" h="60">
                    <a:moveTo>
                      <a:pt x="0" y="60"/>
                    </a:moveTo>
                    <a:lnTo>
                      <a:pt x="33" y="16"/>
                    </a:lnTo>
                    <a:lnTo>
                      <a:pt x="10" y="0"/>
                    </a:lnTo>
                    <a:lnTo>
                      <a:pt x="0" y="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3" name="Freeform 177"/>
              <p:cNvSpPr>
                <a:spLocks/>
              </p:cNvSpPr>
              <p:nvPr/>
            </p:nvSpPr>
            <p:spPr bwMode="auto">
              <a:xfrm>
                <a:off x="2109788" y="3295650"/>
                <a:ext cx="14288" cy="12700"/>
              </a:xfrm>
              <a:custGeom>
                <a:avLst/>
                <a:gdLst>
                  <a:gd name="T0" fmla="*/ 0 w 43"/>
                  <a:gd name="T1" fmla="*/ 30 h 40"/>
                  <a:gd name="T2" fmla="*/ 17 w 43"/>
                  <a:gd name="T3" fmla="*/ 40 h 40"/>
                  <a:gd name="T4" fmla="*/ 29 w 43"/>
                  <a:gd name="T5" fmla="*/ 23 h 40"/>
                  <a:gd name="T6" fmla="*/ 43 w 43"/>
                  <a:gd name="T7" fmla="*/ 0 h 40"/>
                  <a:gd name="T8" fmla="*/ 19 w 43"/>
                  <a:gd name="T9" fmla="*/ 3 h 40"/>
                  <a:gd name="T10" fmla="*/ 0 w 43"/>
                  <a:gd name="T11" fmla="*/ 30 h 40"/>
                </a:gdLst>
                <a:ahLst/>
                <a:cxnLst>
                  <a:cxn ang="0">
                    <a:pos x="T0" y="T1"/>
                  </a:cxn>
                  <a:cxn ang="0">
                    <a:pos x="T2" y="T3"/>
                  </a:cxn>
                  <a:cxn ang="0">
                    <a:pos x="T4" y="T5"/>
                  </a:cxn>
                  <a:cxn ang="0">
                    <a:pos x="T6" y="T7"/>
                  </a:cxn>
                  <a:cxn ang="0">
                    <a:pos x="T8" y="T9"/>
                  </a:cxn>
                  <a:cxn ang="0">
                    <a:pos x="T10" y="T11"/>
                  </a:cxn>
                </a:cxnLst>
                <a:rect l="0" t="0" r="r" b="b"/>
                <a:pathLst>
                  <a:path w="43" h="40">
                    <a:moveTo>
                      <a:pt x="0" y="30"/>
                    </a:moveTo>
                    <a:lnTo>
                      <a:pt x="17" y="40"/>
                    </a:lnTo>
                    <a:lnTo>
                      <a:pt x="29" y="23"/>
                    </a:lnTo>
                    <a:lnTo>
                      <a:pt x="43" y="0"/>
                    </a:lnTo>
                    <a:lnTo>
                      <a:pt x="19" y="3"/>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4" name="Freeform 178"/>
              <p:cNvSpPr>
                <a:spLocks/>
              </p:cNvSpPr>
              <p:nvPr/>
            </p:nvSpPr>
            <p:spPr bwMode="auto">
              <a:xfrm>
                <a:off x="2174875" y="3371850"/>
                <a:ext cx="12700" cy="14288"/>
              </a:xfrm>
              <a:custGeom>
                <a:avLst/>
                <a:gdLst>
                  <a:gd name="T0" fmla="*/ 41 w 41"/>
                  <a:gd name="T1" fmla="*/ 0 h 47"/>
                  <a:gd name="T2" fmla="*/ 11 w 41"/>
                  <a:gd name="T3" fmla="*/ 20 h 47"/>
                  <a:gd name="T4" fmla="*/ 0 w 41"/>
                  <a:gd name="T5" fmla="*/ 47 h 47"/>
                  <a:gd name="T6" fmla="*/ 34 w 41"/>
                  <a:gd name="T7" fmla="*/ 26 h 47"/>
                  <a:gd name="T8" fmla="*/ 41 w 41"/>
                  <a:gd name="T9" fmla="*/ 0 h 47"/>
                </a:gdLst>
                <a:ahLst/>
                <a:cxnLst>
                  <a:cxn ang="0">
                    <a:pos x="T0" y="T1"/>
                  </a:cxn>
                  <a:cxn ang="0">
                    <a:pos x="T2" y="T3"/>
                  </a:cxn>
                  <a:cxn ang="0">
                    <a:pos x="T4" y="T5"/>
                  </a:cxn>
                  <a:cxn ang="0">
                    <a:pos x="T6" y="T7"/>
                  </a:cxn>
                  <a:cxn ang="0">
                    <a:pos x="T8" y="T9"/>
                  </a:cxn>
                </a:cxnLst>
                <a:rect l="0" t="0" r="r" b="b"/>
                <a:pathLst>
                  <a:path w="41" h="47">
                    <a:moveTo>
                      <a:pt x="41" y="0"/>
                    </a:moveTo>
                    <a:lnTo>
                      <a:pt x="11" y="20"/>
                    </a:lnTo>
                    <a:lnTo>
                      <a:pt x="0" y="47"/>
                    </a:lnTo>
                    <a:lnTo>
                      <a:pt x="34" y="26"/>
                    </a:lnTo>
                    <a:lnTo>
                      <a:pt x="41"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5" name="Freeform 179"/>
              <p:cNvSpPr>
                <a:spLocks/>
              </p:cNvSpPr>
              <p:nvPr/>
            </p:nvSpPr>
            <p:spPr bwMode="auto">
              <a:xfrm>
                <a:off x="2047875" y="3151188"/>
                <a:ext cx="25400" cy="58738"/>
              </a:xfrm>
              <a:custGeom>
                <a:avLst/>
                <a:gdLst>
                  <a:gd name="T0" fmla="*/ 83 w 83"/>
                  <a:gd name="T1" fmla="*/ 27 h 183"/>
                  <a:gd name="T2" fmla="*/ 43 w 83"/>
                  <a:gd name="T3" fmla="*/ 0 h 183"/>
                  <a:gd name="T4" fmla="*/ 2 w 83"/>
                  <a:gd name="T5" fmla="*/ 4 h 183"/>
                  <a:gd name="T6" fmla="*/ 0 w 83"/>
                  <a:gd name="T7" fmla="*/ 67 h 183"/>
                  <a:gd name="T8" fmla="*/ 7 w 83"/>
                  <a:gd name="T9" fmla="*/ 124 h 183"/>
                  <a:gd name="T10" fmla="*/ 20 w 83"/>
                  <a:gd name="T11" fmla="*/ 156 h 183"/>
                  <a:gd name="T12" fmla="*/ 51 w 83"/>
                  <a:gd name="T13" fmla="*/ 183 h 183"/>
                  <a:gd name="T14" fmla="*/ 67 w 83"/>
                  <a:gd name="T15" fmla="*/ 139 h 183"/>
                  <a:gd name="T16" fmla="*/ 44 w 83"/>
                  <a:gd name="T17" fmla="*/ 73 h 183"/>
                  <a:gd name="T18" fmla="*/ 73 w 83"/>
                  <a:gd name="T19" fmla="*/ 57 h 183"/>
                  <a:gd name="T20" fmla="*/ 83 w 83"/>
                  <a:gd name="T2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83">
                    <a:moveTo>
                      <a:pt x="83" y="27"/>
                    </a:moveTo>
                    <a:lnTo>
                      <a:pt x="43" y="0"/>
                    </a:lnTo>
                    <a:lnTo>
                      <a:pt x="2" y="4"/>
                    </a:lnTo>
                    <a:lnTo>
                      <a:pt x="0" y="67"/>
                    </a:lnTo>
                    <a:lnTo>
                      <a:pt x="7" y="124"/>
                    </a:lnTo>
                    <a:lnTo>
                      <a:pt x="20" y="156"/>
                    </a:lnTo>
                    <a:lnTo>
                      <a:pt x="51" y="183"/>
                    </a:lnTo>
                    <a:lnTo>
                      <a:pt x="67" y="139"/>
                    </a:lnTo>
                    <a:lnTo>
                      <a:pt x="44" y="73"/>
                    </a:lnTo>
                    <a:lnTo>
                      <a:pt x="73" y="57"/>
                    </a:lnTo>
                    <a:lnTo>
                      <a:pt x="83" y="2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6" name="Freeform 180"/>
              <p:cNvSpPr>
                <a:spLocks/>
              </p:cNvSpPr>
              <p:nvPr/>
            </p:nvSpPr>
            <p:spPr bwMode="auto">
              <a:xfrm>
                <a:off x="2039938" y="3101975"/>
                <a:ext cx="39688" cy="31750"/>
              </a:xfrm>
              <a:custGeom>
                <a:avLst/>
                <a:gdLst>
                  <a:gd name="T0" fmla="*/ 73 w 127"/>
                  <a:gd name="T1" fmla="*/ 50 h 99"/>
                  <a:gd name="T2" fmla="*/ 76 w 127"/>
                  <a:gd name="T3" fmla="*/ 77 h 99"/>
                  <a:gd name="T4" fmla="*/ 123 w 127"/>
                  <a:gd name="T5" fmla="*/ 99 h 99"/>
                  <a:gd name="T6" fmla="*/ 120 w 127"/>
                  <a:gd name="T7" fmla="*/ 59 h 99"/>
                  <a:gd name="T8" fmla="*/ 110 w 127"/>
                  <a:gd name="T9" fmla="*/ 60 h 99"/>
                  <a:gd name="T10" fmla="*/ 103 w 127"/>
                  <a:gd name="T11" fmla="*/ 33 h 99"/>
                  <a:gd name="T12" fmla="*/ 120 w 127"/>
                  <a:gd name="T13" fmla="*/ 37 h 99"/>
                  <a:gd name="T14" fmla="*/ 127 w 127"/>
                  <a:gd name="T15" fmla="*/ 3 h 99"/>
                  <a:gd name="T16" fmla="*/ 76 w 127"/>
                  <a:gd name="T17" fmla="*/ 0 h 99"/>
                  <a:gd name="T18" fmla="*/ 0 w 127"/>
                  <a:gd name="T19" fmla="*/ 11 h 99"/>
                  <a:gd name="T20" fmla="*/ 16 w 127"/>
                  <a:gd name="T21" fmla="*/ 40 h 99"/>
                  <a:gd name="T22" fmla="*/ 73 w 127"/>
                  <a:gd name="T23"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99">
                    <a:moveTo>
                      <a:pt x="73" y="50"/>
                    </a:moveTo>
                    <a:lnTo>
                      <a:pt x="76" y="77"/>
                    </a:lnTo>
                    <a:lnTo>
                      <a:pt x="123" y="99"/>
                    </a:lnTo>
                    <a:lnTo>
                      <a:pt x="120" y="59"/>
                    </a:lnTo>
                    <a:lnTo>
                      <a:pt x="110" y="60"/>
                    </a:lnTo>
                    <a:lnTo>
                      <a:pt x="103" y="33"/>
                    </a:lnTo>
                    <a:lnTo>
                      <a:pt x="120" y="37"/>
                    </a:lnTo>
                    <a:lnTo>
                      <a:pt x="127" y="3"/>
                    </a:lnTo>
                    <a:lnTo>
                      <a:pt x="76" y="0"/>
                    </a:lnTo>
                    <a:lnTo>
                      <a:pt x="0" y="11"/>
                    </a:lnTo>
                    <a:lnTo>
                      <a:pt x="16" y="40"/>
                    </a:lnTo>
                    <a:lnTo>
                      <a:pt x="73" y="5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67" name="Freeform 181"/>
              <p:cNvSpPr>
                <a:spLocks/>
              </p:cNvSpPr>
              <p:nvPr/>
            </p:nvSpPr>
            <p:spPr bwMode="auto">
              <a:xfrm>
                <a:off x="2079625" y="2957513"/>
                <a:ext cx="95250" cy="125413"/>
              </a:xfrm>
              <a:custGeom>
                <a:avLst/>
                <a:gdLst>
                  <a:gd name="T0" fmla="*/ 0 w 300"/>
                  <a:gd name="T1" fmla="*/ 370 h 394"/>
                  <a:gd name="T2" fmla="*/ 36 w 300"/>
                  <a:gd name="T3" fmla="*/ 394 h 394"/>
                  <a:gd name="T4" fmla="*/ 90 w 300"/>
                  <a:gd name="T5" fmla="*/ 370 h 394"/>
                  <a:gd name="T6" fmla="*/ 105 w 300"/>
                  <a:gd name="T7" fmla="*/ 320 h 394"/>
                  <a:gd name="T8" fmla="*/ 109 w 300"/>
                  <a:gd name="T9" fmla="*/ 297 h 394"/>
                  <a:gd name="T10" fmla="*/ 139 w 300"/>
                  <a:gd name="T11" fmla="*/ 300 h 394"/>
                  <a:gd name="T12" fmla="*/ 166 w 300"/>
                  <a:gd name="T13" fmla="*/ 302 h 394"/>
                  <a:gd name="T14" fmla="*/ 202 w 300"/>
                  <a:gd name="T15" fmla="*/ 276 h 394"/>
                  <a:gd name="T16" fmla="*/ 211 w 300"/>
                  <a:gd name="T17" fmla="*/ 256 h 394"/>
                  <a:gd name="T18" fmla="*/ 205 w 300"/>
                  <a:gd name="T19" fmla="*/ 227 h 394"/>
                  <a:gd name="T20" fmla="*/ 171 w 300"/>
                  <a:gd name="T21" fmla="*/ 220 h 394"/>
                  <a:gd name="T22" fmla="*/ 208 w 300"/>
                  <a:gd name="T23" fmla="*/ 196 h 394"/>
                  <a:gd name="T24" fmla="*/ 238 w 300"/>
                  <a:gd name="T25" fmla="*/ 163 h 394"/>
                  <a:gd name="T26" fmla="*/ 274 w 300"/>
                  <a:gd name="T27" fmla="*/ 159 h 394"/>
                  <a:gd name="T28" fmla="*/ 300 w 300"/>
                  <a:gd name="T29" fmla="*/ 112 h 394"/>
                  <a:gd name="T30" fmla="*/ 290 w 300"/>
                  <a:gd name="T31" fmla="*/ 96 h 394"/>
                  <a:gd name="T32" fmla="*/ 244 w 300"/>
                  <a:gd name="T33" fmla="*/ 143 h 394"/>
                  <a:gd name="T34" fmla="*/ 237 w 300"/>
                  <a:gd name="T35" fmla="*/ 120 h 394"/>
                  <a:gd name="T36" fmla="*/ 284 w 300"/>
                  <a:gd name="T37" fmla="*/ 80 h 394"/>
                  <a:gd name="T38" fmla="*/ 266 w 300"/>
                  <a:gd name="T39" fmla="*/ 3 h 394"/>
                  <a:gd name="T40" fmla="*/ 242 w 300"/>
                  <a:gd name="T41" fmla="*/ 0 h 394"/>
                  <a:gd name="T42" fmla="*/ 236 w 300"/>
                  <a:gd name="T43" fmla="*/ 27 h 394"/>
                  <a:gd name="T44" fmla="*/ 207 w 300"/>
                  <a:gd name="T45" fmla="*/ 44 h 394"/>
                  <a:gd name="T46" fmla="*/ 120 w 300"/>
                  <a:gd name="T47" fmla="*/ 111 h 394"/>
                  <a:gd name="T48" fmla="*/ 114 w 300"/>
                  <a:gd name="T49" fmla="*/ 137 h 394"/>
                  <a:gd name="T50" fmla="*/ 114 w 300"/>
                  <a:gd name="T51" fmla="*/ 171 h 394"/>
                  <a:gd name="T52" fmla="*/ 104 w 300"/>
                  <a:gd name="T53" fmla="*/ 147 h 394"/>
                  <a:gd name="T54" fmla="*/ 64 w 300"/>
                  <a:gd name="T55" fmla="*/ 141 h 394"/>
                  <a:gd name="T56" fmla="*/ 61 w 300"/>
                  <a:gd name="T57" fmla="*/ 157 h 394"/>
                  <a:gd name="T58" fmla="*/ 41 w 300"/>
                  <a:gd name="T59" fmla="*/ 134 h 394"/>
                  <a:gd name="T60" fmla="*/ 1 w 300"/>
                  <a:gd name="T61" fmla="*/ 188 h 394"/>
                  <a:gd name="T62" fmla="*/ 12 w 300"/>
                  <a:gd name="T63" fmla="*/ 248 h 394"/>
                  <a:gd name="T64" fmla="*/ 49 w 300"/>
                  <a:gd name="T65" fmla="*/ 248 h 394"/>
                  <a:gd name="T66" fmla="*/ 22 w 300"/>
                  <a:gd name="T67" fmla="*/ 268 h 394"/>
                  <a:gd name="T68" fmla="*/ 32 w 300"/>
                  <a:gd name="T69" fmla="*/ 288 h 394"/>
                  <a:gd name="T70" fmla="*/ 59 w 300"/>
                  <a:gd name="T71" fmla="*/ 300 h 394"/>
                  <a:gd name="T72" fmla="*/ 33 w 300"/>
                  <a:gd name="T73" fmla="*/ 347 h 394"/>
                  <a:gd name="T74" fmla="*/ 0 w 300"/>
                  <a:gd name="T75"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4">
                    <a:moveTo>
                      <a:pt x="0" y="370"/>
                    </a:moveTo>
                    <a:lnTo>
                      <a:pt x="36" y="394"/>
                    </a:lnTo>
                    <a:lnTo>
                      <a:pt x="90" y="370"/>
                    </a:lnTo>
                    <a:lnTo>
                      <a:pt x="105" y="320"/>
                    </a:lnTo>
                    <a:lnTo>
                      <a:pt x="109" y="297"/>
                    </a:lnTo>
                    <a:lnTo>
                      <a:pt x="139" y="300"/>
                    </a:lnTo>
                    <a:lnTo>
                      <a:pt x="166" y="302"/>
                    </a:lnTo>
                    <a:lnTo>
                      <a:pt x="202" y="276"/>
                    </a:lnTo>
                    <a:lnTo>
                      <a:pt x="211" y="256"/>
                    </a:lnTo>
                    <a:lnTo>
                      <a:pt x="205" y="227"/>
                    </a:lnTo>
                    <a:lnTo>
                      <a:pt x="171" y="220"/>
                    </a:lnTo>
                    <a:lnTo>
                      <a:pt x="208" y="196"/>
                    </a:lnTo>
                    <a:lnTo>
                      <a:pt x="238" y="163"/>
                    </a:lnTo>
                    <a:lnTo>
                      <a:pt x="274" y="159"/>
                    </a:lnTo>
                    <a:lnTo>
                      <a:pt x="300" y="112"/>
                    </a:lnTo>
                    <a:lnTo>
                      <a:pt x="290" y="96"/>
                    </a:lnTo>
                    <a:lnTo>
                      <a:pt x="244" y="143"/>
                    </a:lnTo>
                    <a:lnTo>
                      <a:pt x="237" y="120"/>
                    </a:lnTo>
                    <a:lnTo>
                      <a:pt x="284" y="80"/>
                    </a:lnTo>
                    <a:lnTo>
                      <a:pt x="266" y="3"/>
                    </a:lnTo>
                    <a:lnTo>
                      <a:pt x="242" y="0"/>
                    </a:lnTo>
                    <a:lnTo>
                      <a:pt x="236" y="27"/>
                    </a:lnTo>
                    <a:lnTo>
                      <a:pt x="207" y="44"/>
                    </a:lnTo>
                    <a:lnTo>
                      <a:pt x="120" y="111"/>
                    </a:lnTo>
                    <a:lnTo>
                      <a:pt x="114" y="137"/>
                    </a:lnTo>
                    <a:lnTo>
                      <a:pt x="114" y="171"/>
                    </a:lnTo>
                    <a:lnTo>
                      <a:pt x="104" y="147"/>
                    </a:lnTo>
                    <a:lnTo>
                      <a:pt x="64" y="141"/>
                    </a:lnTo>
                    <a:lnTo>
                      <a:pt x="61" y="157"/>
                    </a:lnTo>
                    <a:lnTo>
                      <a:pt x="41" y="134"/>
                    </a:lnTo>
                    <a:lnTo>
                      <a:pt x="1" y="188"/>
                    </a:lnTo>
                    <a:lnTo>
                      <a:pt x="12" y="248"/>
                    </a:lnTo>
                    <a:lnTo>
                      <a:pt x="49" y="248"/>
                    </a:lnTo>
                    <a:lnTo>
                      <a:pt x="22" y="268"/>
                    </a:lnTo>
                    <a:lnTo>
                      <a:pt x="32" y="288"/>
                    </a:lnTo>
                    <a:lnTo>
                      <a:pt x="59" y="300"/>
                    </a:lnTo>
                    <a:lnTo>
                      <a:pt x="33" y="347"/>
                    </a:lnTo>
                    <a:lnTo>
                      <a:pt x="0" y="37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52" name="Group 51"/>
            <p:cNvGrpSpPr/>
            <p:nvPr/>
          </p:nvGrpSpPr>
          <p:grpSpPr>
            <a:xfrm>
              <a:off x="1770063" y="3497263"/>
              <a:ext cx="431800" cy="617538"/>
              <a:chOff x="1770063" y="3497263"/>
              <a:chExt cx="431800" cy="617538"/>
            </a:xfrm>
            <a:solidFill>
              <a:schemeClr val="tx2">
                <a:lumMod val="75000"/>
                <a:lumOff val="25000"/>
              </a:schemeClr>
            </a:solidFill>
          </p:grpSpPr>
          <p:sp>
            <p:nvSpPr>
              <p:cNvPr id="232" name="Freeform 182"/>
              <p:cNvSpPr>
                <a:spLocks/>
              </p:cNvSpPr>
              <p:nvPr/>
            </p:nvSpPr>
            <p:spPr bwMode="auto">
              <a:xfrm>
                <a:off x="1824038" y="3668713"/>
                <a:ext cx="11113" cy="15875"/>
              </a:xfrm>
              <a:custGeom>
                <a:avLst/>
                <a:gdLst>
                  <a:gd name="T0" fmla="*/ 31 w 34"/>
                  <a:gd name="T1" fmla="*/ 49 h 49"/>
                  <a:gd name="T2" fmla="*/ 34 w 34"/>
                  <a:gd name="T3" fmla="*/ 7 h 49"/>
                  <a:gd name="T4" fmla="*/ 0 w 34"/>
                  <a:gd name="T5" fmla="*/ 0 h 49"/>
                  <a:gd name="T6" fmla="*/ 1 w 34"/>
                  <a:gd name="T7" fmla="*/ 33 h 49"/>
                  <a:gd name="T8" fmla="*/ 31 w 34"/>
                  <a:gd name="T9" fmla="*/ 49 h 49"/>
                </a:gdLst>
                <a:ahLst/>
                <a:cxnLst>
                  <a:cxn ang="0">
                    <a:pos x="T0" y="T1"/>
                  </a:cxn>
                  <a:cxn ang="0">
                    <a:pos x="T2" y="T3"/>
                  </a:cxn>
                  <a:cxn ang="0">
                    <a:pos x="T4" y="T5"/>
                  </a:cxn>
                  <a:cxn ang="0">
                    <a:pos x="T6" y="T7"/>
                  </a:cxn>
                  <a:cxn ang="0">
                    <a:pos x="T8" y="T9"/>
                  </a:cxn>
                </a:cxnLst>
                <a:rect l="0" t="0" r="r" b="b"/>
                <a:pathLst>
                  <a:path w="34" h="49">
                    <a:moveTo>
                      <a:pt x="31" y="49"/>
                    </a:moveTo>
                    <a:lnTo>
                      <a:pt x="34" y="7"/>
                    </a:lnTo>
                    <a:lnTo>
                      <a:pt x="0" y="0"/>
                    </a:lnTo>
                    <a:lnTo>
                      <a:pt x="1" y="33"/>
                    </a:lnTo>
                    <a:lnTo>
                      <a:pt x="31" y="4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3" name="Freeform 183"/>
              <p:cNvSpPr>
                <a:spLocks/>
              </p:cNvSpPr>
              <p:nvPr/>
            </p:nvSpPr>
            <p:spPr bwMode="auto">
              <a:xfrm>
                <a:off x="1790700" y="3724275"/>
                <a:ext cx="26988" cy="15875"/>
              </a:xfrm>
              <a:custGeom>
                <a:avLst/>
                <a:gdLst>
                  <a:gd name="T0" fmla="*/ 0 w 87"/>
                  <a:gd name="T1" fmla="*/ 14 h 50"/>
                  <a:gd name="T2" fmla="*/ 70 w 87"/>
                  <a:gd name="T3" fmla="*/ 50 h 50"/>
                  <a:gd name="T4" fmla="*/ 87 w 87"/>
                  <a:gd name="T5" fmla="*/ 6 h 50"/>
                  <a:gd name="T6" fmla="*/ 67 w 87"/>
                  <a:gd name="T7" fmla="*/ 0 h 50"/>
                  <a:gd name="T8" fmla="*/ 0 w 87"/>
                  <a:gd name="T9" fmla="*/ 14 h 50"/>
                </a:gdLst>
                <a:ahLst/>
                <a:cxnLst>
                  <a:cxn ang="0">
                    <a:pos x="T0" y="T1"/>
                  </a:cxn>
                  <a:cxn ang="0">
                    <a:pos x="T2" y="T3"/>
                  </a:cxn>
                  <a:cxn ang="0">
                    <a:pos x="T4" y="T5"/>
                  </a:cxn>
                  <a:cxn ang="0">
                    <a:pos x="T6" y="T7"/>
                  </a:cxn>
                  <a:cxn ang="0">
                    <a:pos x="T8" y="T9"/>
                  </a:cxn>
                </a:cxnLst>
                <a:rect l="0" t="0" r="r" b="b"/>
                <a:pathLst>
                  <a:path w="87" h="50">
                    <a:moveTo>
                      <a:pt x="0" y="14"/>
                    </a:moveTo>
                    <a:lnTo>
                      <a:pt x="70" y="50"/>
                    </a:lnTo>
                    <a:lnTo>
                      <a:pt x="87" y="6"/>
                    </a:lnTo>
                    <a:lnTo>
                      <a:pt x="67" y="0"/>
                    </a:lnTo>
                    <a:lnTo>
                      <a:pt x="0" y="1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4" name="Freeform 184"/>
              <p:cNvSpPr>
                <a:spLocks/>
              </p:cNvSpPr>
              <p:nvPr/>
            </p:nvSpPr>
            <p:spPr bwMode="auto">
              <a:xfrm>
                <a:off x="1770063" y="3497263"/>
                <a:ext cx="431800" cy="617538"/>
              </a:xfrm>
              <a:custGeom>
                <a:avLst/>
                <a:gdLst>
                  <a:gd name="T0" fmla="*/ 1276 w 1360"/>
                  <a:gd name="T1" fmla="*/ 722 h 1942"/>
                  <a:gd name="T2" fmla="*/ 1287 w 1360"/>
                  <a:gd name="T3" fmla="*/ 716 h 1942"/>
                  <a:gd name="T4" fmla="*/ 1360 w 1360"/>
                  <a:gd name="T5" fmla="*/ 654 h 1942"/>
                  <a:gd name="T6" fmla="*/ 1124 w 1360"/>
                  <a:gd name="T7" fmla="*/ 635 h 1942"/>
                  <a:gd name="T8" fmla="*/ 841 w 1360"/>
                  <a:gd name="T9" fmla="*/ 635 h 1942"/>
                  <a:gd name="T10" fmla="*/ 799 w 1360"/>
                  <a:gd name="T11" fmla="*/ 318 h 1942"/>
                  <a:gd name="T12" fmla="*/ 920 w 1360"/>
                  <a:gd name="T13" fmla="*/ 191 h 1942"/>
                  <a:gd name="T14" fmla="*/ 1005 w 1360"/>
                  <a:gd name="T15" fmla="*/ 85 h 1942"/>
                  <a:gd name="T16" fmla="*/ 886 w 1360"/>
                  <a:gd name="T17" fmla="*/ 57 h 1942"/>
                  <a:gd name="T18" fmla="*/ 866 w 1360"/>
                  <a:gd name="T19" fmla="*/ 110 h 1942"/>
                  <a:gd name="T20" fmla="*/ 712 w 1360"/>
                  <a:gd name="T21" fmla="*/ 81 h 1942"/>
                  <a:gd name="T22" fmla="*/ 604 w 1360"/>
                  <a:gd name="T23" fmla="*/ 235 h 1942"/>
                  <a:gd name="T24" fmla="*/ 494 w 1360"/>
                  <a:gd name="T25" fmla="*/ 358 h 1942"/>
                  <a:gd name="T26" fmla="*/ 632 w 1360"/>
                  <a:gd name="T27" fmla="*/ 451 h 1942"/>
                  <a:gd name="T28" fmla="*/ 564 w 1360"/>
                  <a:gd name="T29" fmla="*/ 607 h 1942"/>
                  <a:gd name="T30" fmla="*/ 396 w 1360"/>
                  <a:gd name="T31" fmla="*/ 586 h 1942"/>
                  <a:gd name="T32" fmla="*/ 323 w 1360"/>
                  <a:gd name="T33" fmla="*/ 550 h 1942"/>
                  <a:gd name="T34" fmla="*/ 147 w 1360"/>
                  <a:gd name="T35" fmla="*/ 635 h 1942"/>
                  <a:gd name="T36" fmla="*/ 148 w 1360"/>
                  <a:gd name="T37" fmla="*/ 717 h 1942"/>
                  <a:gd name="T38" fmla="*/ 245 w 1360"/>
                  <a:gd name="T39" fmla="*/ 776 h 1942"/>
                  <a:gd name="T40" fmla="*/ 159 w 1360"/>
                  <a:gd name="T41" fmla="*/ 903 h 1942"/>
                  <a:gd name="T42" fmla="*/ 131 w 1360"/>
                  <a:gd name="T43" fmla="*/ 1026 h 1942"/>
                  <a:gd name="T44" fmla="*/ 250 w 1360"/>
                  <a:gd name="T45" fmla="*/ 1021 h 1942"/>
                  <a:gd name="T46" fmla="*/ 454 w 1360"/>
                  <a:gd name="T47" fmla="*/ 1059 h 1942"/>
                  <a:gd name="T48" fmla="*/ 338 w 1360"/>
                  <a:gd name="T49" fmla="*/ 1171 h 1942"/>
                  <a:gd name="T50" fmla="*/ 296 w 1360"/>
                  <a:gd name="T51" fmla="*/ 1300 h 1942"/>
                  <a:gd name="T52" fmla="*/ 225 w 1360"/>
                  <a:gd name="T53" fmla="*/ 1420 h 1942"/>
                  <a:gd name="T54" fmla="*/ 357 w 1360"/>
                  <a:gd name="T55" fmla="*/ 1386 h 1942"/>
                  <a:gd name="T56" fmla="*/ 450 w 1360"/>
                  <a:gd name="T57" fmla="*/ 1339 h 1942"/>
                  <a:gd name="T58" fmla="*/ 555 w 1360"/>
                  <a:gd name="T59" fmla="*/ 1414 h 1942"/>
                  <a:gd name="T60" fmla="*/ 258 w 1360"/>
                  <a:gd name="T61" fmla="*/ 1450 h 1942"/>
                  <a:gd name="T62" fmla="*/ 199 w 1360"/>
                  <a:gd name="T63" fmla="*/ 1580 h 1942"/>
                  <a:gd name="T64" fmla="*/ 132 w 1360"/>
                  <a:gd name="T65" fmla="*/ 1567 h 1942"/>
                  <a:gd name="T66" fmla="*/ 15 w 1360"/>
                  <a:gd name="T67" fmla="*/ 1575 h 1942"/>
                  <a:gd name="T68" fmla="*/ 147 w 1360"/>
                  <a:gd name="T69" fmla="*/ 1653 h 1942"/>
                  <a:gd name="T70" fmla="*/ 117 w 1360"/>
                  <a:gd name="T71" fmla="*/ 1693 h 1942"/>
                  <a:gd name="T72" fmla="*/ 115 w 1360"/>
                  <a:gd name="T73" fmla="*/ 1809 h 1942"/>
                  <a:gd name="T74" fmla="*/ 228 w 1360"/>
                  <a:gd name="T75" fmla="*/ 1792 h 1942"/>
                  <a:gd name="T76" fmla="*/ 119 w 1360"/>
                  <a:gd name="T77" fmla="*/ 1903 h 1942"/>
                  <a:gd name="T78" fmla="*/ 288 w 1360"/>
                  <a:gd name="T79" fmla="*/ 1818 h 1942"/>
                  <a:gd name="T80" fmla="*/ 218 w 1360"/>
                  <a:gd name="T81" fmla="*/ 1881 h 1942"/>
                  <a:gd name="T82" fmla="*/ 283 w 1360"/>
                  <a:gd name="T83" fmla="*/ 1927 h 1942"/>
                  <a:gd name="T84" fmla="*/ 462 w 1360"/>
                  <a:gd name="T85" fmla="*/ 1919 h 1942"/>
                  <a:gd name="T86" fmla="*/ 575 w 1360"/>
                  <a:gd name="T87" fmla="*/ 1845 h 1942"/>
                  <a:gd name="T88" fmla="*/ 608 w 1360"/>
                  <a:gd name="T89" fmla="*/ 1789 h 1942"/>
                  <a:gd name="T90" fmla="*/ 650 w 1360"/>
                  <a:gd name="T91" fmla="*/ 1781 h 1942"/>
                  <a:gd name="T92" fmla="*/ 778 w 1360"/>
                  <a:gd name="T93" fmla="*/ 1730 h 1942"/>
                  <a:gd name="T94" fmla="*/ 1009 w 1360"/>
                  <a:gd name="T95" fmla="*/ 1632 h 1942"/>
                  <a:gd name="T96" fmla="*/ 1133 w 1360"/>
                  <a:gd name="T97" fmla="*/ 1597 h 1942"/>
                  <a:gd name="T98" fmla="*/ 1192 w 1360"/>
                  <a:gd name="T99" fmla="*/ 1524 h 1942"/>
                  <a:gd name="T100" fmla="*/ 1319 w 1360"/>
                  <a:gd name="T101" fmla="*/ 1248 h 1942"/>
                  <a:gd name="T102" fmla="*/ 1235 w 1360"/>
                  <a:gd name="T103" fmla="*/ 850 h 1942"/>
                  <a:gd name="T104" fmla="*/ 1235 w 1360"/>
                  <a:gd name="T105" fmla="*/ 712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0" h="1942">
                    <a:moveTo>
                      <a:pt x="1261" y="721"/>
                    </a:moveTo>
                    <a:lnTo>
                      <a:pt x="1261" y="721"/>
                    </a:lnTo>
                    <a:lnTo>
                      <a:pt x="1269" y="722"/>
                    </a:lnTo>
                    <a:lnTo>
                      <a:pt x="1276" y="722"/>
                    </a:lnTo>
                    <a:lnTo>
                      <a:pt x="1280" y="722"/>
                    </a:lnTo>
                    <a:lnTo>
                      <a:pt x="1283" y="719"/>
                    </a:lnTo>
                    <a:lnTo>
                      <a:pt x="1286" y="717"/>
                    </a:lnTo>
                    <a:lnTo>
                      <a:pt x="1287" y="716"/>
                    </a:lnTo>
                    <a:lnTo>
                      <a:pt x="1288" y="714"/>
                    </a:lnTo>
                    <a:lnTo>
                      <a:pt x="1315" y="697"/>
                    </a:lnTo>
                    <a:lnTo>
                      <a:pt x="1337" y="677"/>
                    </a:lnTo>
                    <a:lnTo>
                      <a:pt x="1360" y="654"/>
                    </a:lnTo>
                    <a:lnTo>
                      <a:pt x="1257" y="650"/>
                    </a:lnTo>
                    <a:lnTo>
                      <a:pt x="1228" y="638"/>
                    </a:lnTo>
                    <a:lnTo>
                      <a:pt x="1164" y="663"/>
                    </a:lnTo>
                    <a:lnTo>
                      <a:pt x="1124" y="635"/>
                    </a:lnTo>
                    <a:lnTo>
                      <a:pt x="1058" y="498"/>
                    </a:lnTo>
                    <a:lnTo>
                      <a:pt x="991" y="504"/>
                    </a:lnTo>
                    <a:lnTo>
                      <a:pt x="921" y="623"/>
                    </a:lnTo>
                    <a:lnTo>
                      <a:pt x="841" y="635"/>
                    </a:lnTo>
                    <a:lnTo>
                      <a:pt x="734" y="519"/>
                    </a:lnTo>
                    <a:lnTo>
                      <a:pt x="731" y="441"/>
                    </a:lnTo>
                    <a:lnTo>
                      <a:pt x="804" y="410"/>
                    </a:lnTo>
                    <a:lnTo>
                      <a:pt x="799" y="318"/>
                    </a:lnTo>
                    <a:lnTo>
                      <a:pt x="837" y="280"/>
                    </a:lnTo>
                    <a:lnTo>
                      <a:pt x="887" y="276"/>
                    </a:lnTo>
                    <a:lnTo>
                      <a:pt x="922" y="247"/>
                    </a:lnTo>
                    <a:lnTo>
                      <a:pt x="920" y="191"/>
                    </a:lnTo>
                    <a:lnTo>
                      <a:pt x="946" y="176"/>
                    </a:lnTo>
                    <a:lnTo>
                      <a:pt x="932" y="169"/>
                    </a:lnTo>
                    <a:lnTo>
                      <a:pt x="949" y="119"/>
                    </a:lnTo>
                    <a:lnTo>
                      <a:pt x="1005" y="85"/>
                    </a:lnTo>
                    <a:lnTo>
                      <a:pt x="1018" y="62"/>
                    </a:lnTo>
                    <a:lnTo>
                      <a:pt x="948" y="0"/>
                    </a:lnTo>
                    <a:lnTo>
                      <a:pt x="928" y="57"/>
                    </a:lnTo>
                    <a:lnTo>
                      <a:pt x="886" y="57"/>
                    </a:lnTo>
                    <a:lnTo>
                      <a:pt x="899" y="140"/>
                    </a:lnTo>
                    <a:lnTo>
                      <a:pt x="873" y="192"/>
                    </a:lnTo>
                    <a:lnTo>
                      <a:pt x="833" y="190"/>
                    </a:lnTo>
                    <a:lnTo>
                      <a:pt x="866" y="110"/>
                    </a:lnTo>
                    <a:lnTo>
                      <a:pt x="812" y="51"/>
                    </a:lnTo>
                    <a:lnTo>
                      <a:pt x="762" y="68"/>
                    </a:lnTo>
                    <a:lnTo>
                      <a:pt x="772" y="91"/>
                    </a:lnTo>
                    <a:lnTo>
                      <a:pt x="712" y="81"/>
                    </a:lnTo>
                    <a:lnTo>
                      <a:pt x="693" y="124"/>
                    </a:lnTo>
                    <a:lnTo>
                      <a:pt x="643" y="142"/>
                    </a:lnTo>
                    <a:lnTo>
                      <a:pt x="594" y="196"/>
                    </a:lnTo>
                    <a:lnTo>
                      <a:pt x="604" y="235"/>
                    </a:lnTo>
                    <a:lnTo>
                      <a:pt x="617" y="265"/>
                    </a:lnTo>
                    <a:lnTo>
                      <a:pt x="547" y="292"/>
                    </a:lnTo>
                    <a:lnTo>
                      <a:pt x="515" y="326"/>
                    </a:lnTo>
                    <a:lnTo>
                      <a:pt x="494" y="358"/>
                    </a:lnTo>
                    <a:lnTo>
                      <a:pt x="551" y="392"/>
                    </a:lnTo>
                    <a:lnTo>
                      <a:pt x="615" y="374"/>
                    </a:lnTo>
                    <a:lnTo>
                      <a:pt x="665" y="384"/>
                    </a:lnTo>
                    <a:lnTo>
                      <a:pt x="632" y="451"/>
                    </a:lnTo>
                    <a:lnTo>
                      <a:pt x="579" y="451"/>
                    </a:lnTo>
                    <a:lnTo>
                      <a:pt x="539" y="494"/>
                    </a:lnTo>
                    <a:lnTo>
                      <a:pt x="566" y="548"/>
                    </a:lnTo>
                    <a:lnTo>
                      <a:pt x="564" y="607"/>
                    </a:lnTo>
                    <a:lnTo>
                      <a:pt x="544" y="605"/>
                    </a:lnTo>
                    <a:lnTo>
                      <a:pt x="493" y="575"/>
                    </a:lnTo>
                    <a:lnTo>
                      <a:pt x="437" y="552"/>
                    </a:lnTo>
                    <a:lnTo>
                      <a:pt x="396" y="586"/>
                    </a:lnTo>
                    <a:lnTo>
                      <a:pt x="411" y="626"/>
                    </a:lnTo>
                    <a:lnTo>
                      <a:pt x="367" y="609"/>
                    </a:lnTo>
                    <a:lnTo>
                      <a:pt x="363" y="579"/>
                    </a:lnTo>
                    <a:lnTo>
                      <a:pt x="323" y="550"/>
                    </a:lnTo>
                    <a:lnTo>
                      <a:pt x="283" y="557"/>
                    </a:lnTo>
                    <a:lnTo>
                      <a:pt x="213" y="545"/>
                    </a:lnTo>
                    <a:lnTo>
                      <a:pt x="204" y="610"/>
                    </a:lnTo>
                    <a:lnTo>
                      <a:pt x="147" y="635"/>
                    </a:lnTo>
                    <a:lnTo>
                      <a:pt x="161" y="687"/>
                    </a:lnTo>
                    <a:lnTo>
                      <a:pt x="195" y="697"/>
                    </a:lnTo>
                    <a:lnTo>
                      <a:pt x="205" y="731"/>
                    </a:lnTo>
                    <a:lnTo>
                      <a:pt x="148" y="717"/>
                    </a:lnTo>
                    <a:lnTo>
                      <a:pt x="141" y="767"/>
                    </a:lnTo>
                    <a:lnTo>
                      <a:pt x="166" y="803"/>
                    </a:lnTo>
                    <a:lnTo>
                      <a:pt x="191" y="783"/>
                    </a:lnTo>
                    <a:lnTo>
                      <a:pt x="245" y="776"/>
                    </a:lnTo>
                    <a:lnTo>
                      <a:pt x="248" y="806"/>
                    </a:lnTo>
                    <a:lnTo>
                      <a:pt x="269" y="822"/>
                    </a:lnTo>
                    <a:lnTo>
                      <a:pt x="179" y="846"/>
                    </a:lnTo>
                    <a:lnTo>
                      <a:pt x="159" y="903"/>
                    </a:lnTo>
                    <a:lnTo>
                      <a:pt x="113" y="920"/>
                    </a:lnTo>
                    <a:lnTo>
                      <a:pt x="73" y="970"/>
                    </a:lnTo>
                    <a:lnTo>
                      <a:pt x="117" y="1006"/>
                    </a:lnTo>
                    <a:lnTo>
                      <a:pt x="131" y="1026"/>
                    </a:lnTo>
                    <a:lnTo>
                      <a:pt x="177" y="1029"/>
                    </a:lnTo>
                    <a:lnTo>
                      <a:pt x="185" y="1063"/>
                    </a:lnTo>
                    <a:lnTo>
                      <a:pt x="211" y="1061"/>
                    </a:lnTo>
                    <a:lnTo>
                      <a:pt x="250" y="1021"/>
                    </a:lnTo>
                    <a:lnTo>
                      <a:pt x="252" y="1072"/>
                    </a:lnTo>
                    <a:lnTo>
                      <a:pt x="275" y="1092"/>
                    </a:lnTo>
                    <a:lnTo>
                      <a:pt x="408" y="1090"/>
                    </a:lnTo>
                    <a:lnTo>
                      <a:pt x="454" y="1059"/>
                    </a:lnTo>
                    <a:lnTo>
                      <a:pt x="448" y="1096"/>
                    </a:lnTo>
                    <a:lnTo>
                      <a:pt x="472" y="1146"/>
                    </a:lnTo>
                    <a:lnTo>
                      <a:pt x="395" y="1133"/>
                    </a:lnTo>
                    <a:lnTo>
                      <a:pt x="338" y="1171"/>
                    </a:lnTo>
                    <a:lnTo>
                      <a:pt x="303" y="1253"/>
                    </a:lnTo>
                    <a:lnTo>
                      <a:pt x="340" y="1250"/>
                    </a:lnTo>
                    <a:lnTo>
                      <a:pt x="346" y="1266"/>
                    </a:lnTo>
                    <a:lnTo>
                      <a:pt x="296" y="1300"/>
                    </a:lnTo>
                    <a:lnTo>
                      <a:pt x="271" y="1367"/>
                    </a:lnTo>
                    <a:lnTo>
                      <a:pt x="155" y="1425"/>
                    </a:lnTo>
                    <a:lnTo>
                      <a:pt x="165" y="1447"/>
                    </a:lnTo>
                    <a:lnTo>
                      <a:pt x="225" y="1420"/>
                    </a:lnTo>
                    <a:lnTo>
                      <a:pt x="281" y="1419"/>
                    </a:lnTo>
                    <a:lnTo>
                      <a:pt x="274" y="1404"/>
                    </a:lnTo>
                    <a:lnTo>
                      <a:pt x="297" y="1400"/>
                    </a:lnTo>
                    <a:lnTo>
                      <a:pt x="357" y="1386"/>
                    </a:lnTo>
                    <a:lnTo>
                      <a:pt x="391" y="1372"/>
                    </a:lnTo>
                    <a:lnTo>
                      <a:pt x="437" y="1309"/>
                    </a:lnTo>
                    <a:lnTo>
                      <a:pt x="470" y="1292"/>
                    </a:lnTo>
                    <a:lnTo>
                      <a:pt x="450" y="1339"/>
                    </a:lnTo>
                    <a:lnTo>
                      <a:pt x="441" y="1375"/>
                    </a:lnTo>
                    <a:lnTo>
                      <a:pt x="478" y="1385"/>
                    </a:lnTo>
                    <a:lnTo>
                      <a:pt x="541" y="1398"/>
                    </a:lnTo>
                    <a:lnTo>
                      <a:pt x="555" y="1414"/>
                    </a:lnTo>
                    <a:lnTo>
                      <a:pt x="478" y="1401"/>
                    </a:lnTo>
                    <a:lnTo>
                      <a:pt x="424" y="1411"/>
                    </a:lnTo>
                    <a:lnTo>
                      <a:pt x="334" y="1446"/>
                    </a:lnTo>
                    <a:lnTo>
                      <a:pt x="258" y="1450"/>
                    </a:lnTo>
                    <a:lnTo>
                      <a:pt x="225" y="1460"/>
                    </a:lnTo>
                    <a:lnTo>
                      <a:pt x="218" y="1516"/>
                    </a:lnTo>
                    <a:lnTo>
                      <a:pt x="172" y="1537"/>
                    </a:lnTo>
                    <a:lnTo>
                      <a:pt x="199" y="1580"/>
                    </a:lnTo>
                    <a:lnTo>
                      <a:pt x="246" y="1600"/>
                    </a:lnTo>
                    <a:lnTo>
                      <a:pt x="179" y="1603"/>
                    </a:lnTo>
                    <a:lnTo>
                      <a:pt x="149" y="1593"/>
                    </a:lnTo>
                    <a:lnTo>
                      <a:pt x="132" y="1567"/>
                    </a:lnTo>
                    <a:lnTo>
                      <a:pt x="92" y="1601"/>
                    </a:lnTo>
                    <a:lnTo>
                      <a:pt x="112" y="1554"/>
                    </a:lnTo>
                    <a:lnTo>
                      <a:pt x="39" y="1572"/>
                    </a:lnTo>
                    <a:lnTo>
                      <a:pt x="15" y="1575"/>
                    </a:lnTo>
                    <a:lnTo>
                      <a:pt x="0" y="1619"/>
                    </a:lnTo>
                    <a:lnTo>
                      <a:pt x="16" y="1644"/>
                    </a:lnTo>
                    <a:lnTo>
                      <a:pt x="97" y="1648"/>
                    </a:lnTo>
                    <a:lnTo>
                      <a:pt x="147" y="1653"/>
                    </a:lnTo>
                    <a:lnTo>
                      <a:pt x="187" y="1653"/>
                    </a:lnTo>
                    <a:lnTo>
                      <a:pt x="194" y="1666"/>
                    </a:lnTo>
                    <a:lnTo>
                      <a:pt x="144" y="1683"/>
                    </a:lnTo>
                    <a:lnTo>
                      <a:pt x="117" y="1693"/>
                    </a:lnTo>
                    <a:lnTo>
                      <a:pt x="61" y="1733"/>
                    </a:lnTo>
                    <a:lnTo>
                      <a:pt x="21" y="1777"/>
                    </a:lnTo>
                    <a:lnTo>
                      <a:pt x="84" y="1773"/>
                    </a:lnTo>
                    <a:lnTo>
                      <a:pt x="115" y="1809"/>
                    </a:lnTo>
                    <a:lnTo>
                      <a:pt x="138" y="1792"/>
                    </a:lnTo>
                    <a:lnTo>
                      <a:pt x="210" y="1759"/>
                    </a:lnTo>
                    <a:lnTo>
                      <a:pt x="244" y="1779"/>
                    </a:lnTo>
                    <a:lnTo>
                      <a:pt x="228" y="1792"/>
                    </a:lnTo>
                    <a:lnTo>
                      <a:pt x="158" y="1816"/>
                    </a:lnTo>
                    <a:lnTo>
                      <a:pt x="129" y="1879"/>
                    </a:lnTo>
                    <a:lnTo>
                      <a:pt x="79" y="1899"/>
                    </a:lnTo>
                    <a:lnTo>
                      <a:pt x="119" y="1903"/>
                    </a:lnTo>
                    <a:lnTo>
                      <a:pt x="151" y="1876"/>
                    </a:lnTo>
                    <a:lnTo>
                      <a:pt x="181" y="1843"/>
                    </a:lnTo>
                    <a:lnTo>
                      <a:pt x="218" y="1838"/>
                    </a:lnTo>
                    <a:lnTo>
                      <a:pt x="288" y="1818"/>
                    </a:lnTo>
                    <a:lnTo>
                      <a:pt x="265" y="1841"/>
                    </a:lnTo>
                    <a:lnTo>
                      <a:pt x="308" y="1848"/>
                    </a:lnTo>
                    <a:lnTo>
                      <a:pt x="242" y="1881"/>
                    </a:lnTo>
                    <a:lnTo>
                      <a:pt x="218" y="1881"/>
                    </a:lnTo>
                    <a:lnTo>
                      <a:pt x="186" y="1908"/>
                    </a:lnTo>
                    <a:lnTo>
                      <a:pt x="223" y="1918"/>
                    </a:lnTo>
                    <a:lnTo>
                      <a:pt x="223" y="1942"/>
                    </a:lnTo>
                    <a:lnTo>
                      <a:pt x="283" y="1927"/>
                    </a:lnTo>
                    <a:lnTo>
                      <a:pt x="302" y="1910"/>
                    </a:lnTo>
                    <a:lnTo>
                      <a:pt x="325" y="1920"/>
                    </a:lnTo>
                    <a:lnTo>
                      <a:pt x="419" y="1933"/>
                    </a:lnTo>
                    <a:lnTo>
                      <a:pt x="462" y="1919"/>
                    </a:lnTo>
                    <a:lnTo>
                      <a:pt x="499" y="1909"/>
                    </a:lnTo>
                    <a:lnTo>
                      <a:pt x="521" y="1876"/>
                    </a:lnTo>
                    <a:lnTo>
                      <a:pt x="558" y="1875"/>
                    </a:lnTo>
                    <a:lnTo>
                      <a:pt x="575" y="1845"/>
                    </a:lnTo>
                    <a:lnTo>
                      <a:pt x="632" y="1848"/>
                    </a:lnTo>
                    <a:lnTo>
                      <a:pt x="622" y="1818"/>
                    </a:lnTo>
                    <a:lnTo>
                      <a:pt x="627" y="1791"/>
                    </a:lnTo>
                    <a:lnTo>
                      <a:pt x="608" y="1789"/>
                    </a:lnTo>
                    <a:lnTo>
                      <a:pt x="617" y="1752"/>
                    </a:lnTo>
                    <a:lnTo>
                      <a:pt x="640" y="1754"/>
                    </a:lnTo>
                    <a:lnTo>
                      <a:pt x="664" y="1734"/>
                    </a:lnTo>
                    <a:lnTo>
                      <a:pt x="650" y="1781"/>
                    </a:lnTo>
                    <a:lnTo>
                      <a:pt x="681" y="1808"/>
                    </a:lnTo>
                    <a:lnTo>
                      <a:pt x="714" y="1778"/>
                    </a:lnTo>
                    <a:lnTo>
                      <a:pt x="757" y="1770"/>
                    </a:lnTo>
                    <a:lnTo>
                      <a:pt x="778" y="1730"/>
                    </a:lnTo>
                    <a:lnTo>
                      <a:pt x="814" y="1740"/>
                    </a:lnTo>
                    <a:lnTo>
                      <a:pt x="843" y="1700"/>
                    </a:lnTo>
                    <a:lnTo>
                      <a:pt x="910" y="1663"/>
                    </a:lnTo>
                    <a:lnTo>
                      <a:pt x="1009" y="1632"/>
                    </a:lnTo>
                    <a:lnTo>
                      <a:pt x="1029" y="1588"/>
                    </a:lnTo>
                    <a:lnTo>
                      <a:pt x="1053" y="1572"/>
                    </a:lnTo>
                    <a:lnTo>
                      <a:pt x="1066" y="1622"/>
                    </a:lnTo>
                    <a:lnTo>
                      <a:pt x="1133" y="1597"/>
                    </a:lnTo>
                    <a:lnTo>
                      <a:pt x="1199" y="1614"/>
                    </a:lnTo>
                    <a:lnTo>
                      <a:pt x="1242" y="1606"/>
                    </a:lnTo>
                    <a:lnTo>
                      <a:pt x="1199" y="1547"/>
                    </a:lnTo>
                    <a:lnTo>
                      <a:pt x="1192" y="1524"/>
                    </a:lnTo>
                    <a:lnTo>
                      <a:pt x="1222" y="1524"/>
                    </a:lnTo>
                    <a:lnTo>
                      <a:pt x="1234" y="1474"/>
                    </a:lnTo>
                    <a:lnTo>
                      <a:pt x="1290" y="1324"/>
                    </a:lnTo>
                    <a:lnTo>
                      <a:pt x="1319" y="1248"/>
                    </a:lnTo>
                    <a:lnTo>
                      <a:pt x="1274" y="1056"/>
                    </a:lnTo>
                    <a:lnTo>
                      <a:pt x="1257" y="976"/>
                    </a:lnTo>
                    <a:lnTo>
                      <a:pt x="1287" y="916"/>
                    </a:lnTo>
                    <a:lnTo>
                      <a:pt x="1235" y="850"/>
                    </a:lnTo>
                    <a:lnTo>
                      <a:pt x="1218" y="744"/>
                    </a:lnTo>
                    <a:lnTo>
                      <a:pt x="1228" y="707"/>
                    </a:lnTo>
                    <a:lnTo>
                      <a:pt x="1228" y="707"/>
                    </a:lnTo>
                    <a:lnTo>
                      <a:pt x="1235" y="712"/>
                    </a:lnTo>
                    <a:lnTo>
                      <a:pt x="1246" y="716"/>
                    </a:lnTo>
                    <a:lnTo>
                      <a:pt x="1261" y="721"/>
                    </a:lnTo>
                    <a:lnTo>
                      <a:pt x="1261" y="721"/>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53" name="Group 52"/>
            <p:cNvGrpSpPr/>
            <p:nvPr/>
          </p:nvGrpSpPr>
          <p:grpSpPr>
            <a:xfrm>
              <a:off x="4645025" y="5435600"/>
              <a:ext cx="838201" cy="850901"/>
              <a:chOff x="4645025" y="5435600"/>
              <a:chExt cx="838201" cy="850901"/>
            </a:xfrm>
            <a:solidFill>
              <a:schemeClr val="tx2">
                <a:lumMod val="75000"/>
                <a:lumOff val="25000"/>
              </a:schemeClr>
            </a:solidFill>
          </p:grpSpPr>
          <p:sp>
            <p:nvSpPr>
              <p:cNvPr id="183" name="Freeform 185"/>
              <p:cNvSpPr>
                <a:spLocks/>
              </p:cNvSpPr>
              <p:nvPr/>
            </p:nvSpPr>
            <p:spPr bwMode="auto">
              <a:xfrm>
                <a:off x="4645025" y="5700713"/>
                <a:ext cx="41275" cy="52388"/>
              </a:xfrm>
              <a:custGeom>
                <a:avLst/>
                <a:gdLst>
                  <a:gd name="T0" fmla="*/ 96 w 130"/>
                  <a:gd name="T1" fmla="*/ 101 h 166"/>
                  <a:gd name="T2" fmla="*/ 65 w 130"/>
                  <a:gd name="T3" fmla="*/ 82 h 166"/>
                  <a:gd name="T4" fmla="*/ 60 w 130"/>
                  <a:gd name="T5" fmla="*/ 44 h 166"/>
                  <a:gd name="T6" fmla="*/ 98 w 130"/>
                  <a:gd name="T7" fmla="*/ 31 h 166"/>
                  <a:gd name="T8" fmla="*/ 79 w 130"/>
                  <a:gd name="T9" fmla="*/ 9 h 166"/>
                  <a:gd name="T10" fmla="*/ 59 w 130"/>
                  <a:gd name="T11" fmla="*/ 0 h 166"/>
                  <a:gd name="T12" fmla="*/ 52 w 130"/>
                  <a:gd name="T13" fmla="*/ 13 h 166"/>
                  <a:gd name="T14" fmla="*/ 5 w 130"/>
                  <a:gd name="T15" fmla="*/ 5 h 166"/>
                  <a:gd name="T16" fmla="*/ 0 w 130"/>
                  <a:gd name="T17" fmla="*/ 27 h 166"/>
                  <a:gd name="T18" fmla="*/ 63 w 130"/>
                  <a:gd name="T19" fmla="*/ 95 h 166"/>
                  <a:gd name="T20" fmla="*/ 68 w 130"/>
                  <a:gd name="T21" fmla="*/ 132 h 166"/>
                  <a:gd name="T22" fmla="*/ 126 w 130"/>
                  <a:gd name="T23" fmla="*/ 166 h 166"/>
                  <a:gd name="T24" fmla="*/ 130 w 130"/>
                  <a:gd name="T25" fmla="*/ 132 h 166"/>
                  <a:gd name="T26" fmla="*/ 94 w 130"/>
                  <a:gd name="T27" fmla="*/ 130 h 166"/>
                  <a:gd name="T28" fmla="*/ 96 w 130"/>
                  <a:gd name="T29"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6">
                    <a:moveTo>
                      <a:pt x="96" y="101"/>
                    </a:moveTo>
                    <a:lnTo>
                      <a:pt x="65" y="82"/>
                    </a:lnTo>
                    <a:lnTo>
                      <a:pt x="60" y="44"/>
                    </a:lnTo>
                    <a:lnTo>
                      <a:pt x="98" y="31"/>
                    </a:lnTo>
                    <a:lnTo>
                      <a:pt x="79" y="9"/>
                    </a:lnTo>
                    <a:lnTo>
                      <a:pt x="59" y="0"/>
                    </a:lnTo>
                    <a:lnTo>
                      <a:pt x="52" y="13"/>
                    </a:lnTo>
                    <a:lnTo>
                      <a:pt x="5" y="5"/>
                    </a:lnTo>
                    <a:lnTo>
                      <a:pt x="0" y="27"/>
                    </a:lnTo>
                    <a:lnTo>
                      <a:pt x="63" y="95"/>
                    </a:lnTo>
                    <a:lnTo>
                      <a:pt x="68" y="132"/>
                    </a:lnTo>
                    <a:lnTo>
                      <a:pt x="126" y="166"/>
                    </a:lnTo>
                    <a:lnTo>
                      <a:pt x="130" y="132"/>
                    </a:lnTo>
                    <a:lnTo>
                      <a:pt x="94" y="130"/>
                    </a:lnTo>
                    <a:lnTo>
                      <a:pt x="96" y="10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4" name="Freeform 186"/>
              <p:cNvSpPr>
                <a:spLocks/>
              </p:cNvSpPr>
              <p:nvPr/>
            </p:nvSpPr>
            <p:spPr bwMode="auto">
              <a:xfrm>
                <a:off x="4730750" y="5816600"/>
                <a:ext cx="20638" cy="36513"/>
              </a:xfrm>
              <a:custGeom>
                <a:avLst/>
                <a:gdLst>
                  <a:gd name="T0" fmla="*/ 57 w 66"/>
                  <a:gd name="T1" fmla="*/ 0 h 116"/>
                  <a:gd name="T2" fmla="*/ 21 w 66"/>
                  <a:gd name="T3" fmla="*/ 22 h 116"/>
                  <a:gd name="T4" fmla="*/ 17 w 66"/>
                  <a:gd name="T5" fmla="*/ 56 h 116"/>
                  <a:gd name="T6" fmla="*/ 2 w 66"/>
                  <a:gd name="T7" fmla="*/ 80 h 116"/>
                  <a:gd name="T8" fmla="*/ 0 w 66"/>
                  <a:gd name="T9" fmla="*/ 107 h 116"/>
                  <a:gd name="T10" fmla="*/ 11 w 66"/>
                  <a:gd name="T11" fmla="*/ 116 h 116"/>
                  <a:gd name="T12" fmla="*/ 39 w 66"/>
                  <a:gd name="T13" fmla="*/ 86 h 116"/>
                  <a:gd name="T14" fmla="*/ 42 w 66"/>
                  <a:gd name="T15" fmla="*/ 99 h 116"/>
                  <a:gd name="T16" fmla="*/ 60 w 66"/>
                  <a:gd name="T17" fmla="*/ 99 h 116"/>
                  <a:gd name="T18" fmla="*/ 66 w 66"/>
                  <a:gd name="T19" fmla="*/ 47 h 116"/>
                  <a:gd name="T20" fmla="*/ 57 w 66"/>
                  <a:gd name="T21" fmla="*/ 24 h 116"/>
                  <a:gd name="T22" fmla="*/ 57 w 66"/>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6">
                    <a:moveTo>
                      <a:pt x="57" y="0"/>
                    </a:moveTo>
                    <a:lnTo>
                      <a:pt x="21" y="22"/>
                    </a:lnTo>
                    <a:lnTo>
                      <a:pt x="17" y="56"/>
                    </a:lnTo>
                    <a:lnTo>
                      <a:pt x="2" y="80"/>
                    </a:lnTo>
                    <a:lnTo>
                      <a:pt x="0" y="107"/>
                    </a:lnTo>
                    <a:lnTo>
                      <a:pt x="11" y="116"/>
                    </a:lnTo>
                    <a:lnTo>
                      <a:pt x="39" y="86"/>
                    </a:lnTo>
                    <a:lnTo>
                      <a:pt x="42" y="99"/>
                    </a:lnTo>
                    <a:lnTo>
                      <a:pt x="60" y="99"/>
                    </a:lnTo>
                    <a:lnTo>
                      <a:pt x="66" y="47"/>
                    </a:lnTo>
                    <a:lnTo>
                      <a:pt x="57" y="24"/>
                    </a:lnTo>
                    <a:lnTo>
                      <a:pt x="57"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5" name="Freeform 187"/>
              <p:cNvSpPr>
                <a:spLocks/>
              </p:cNvSpPr>
              <p:nvPr/>
            </p:nvSpPr>
            <p:spPr bwMode="auto">
              <a:xfrm>
                <a:off x="4752975" y="5842000"/>
                <a:ext cx="9525" cy="14288"/>
              </a:xfrm>
              <a:custGeom>
                <a:avLst/>
                <a:gdLst>
                  <a:gd name="T0" fmla="*/ 8 w 29"/>
                  <a:gd name="T1" fmla="*/ 0 h 45"/>
                  <a:gd name="T2" fmla="*/ 0 w 29"/>
                  <a:gd name="T3" fmla="*/ 31 h 45"/>
                  <a:gd name="T4" fmla="*/ 29 w 29"/>
                  <a:gd name="T5" fmla="*/ 45 h 45"/>
                  <a:gd name="T6" fmla="*/ 14 w 29"/>
                  <a:gd name="T7" fmla="*/ 22 h 45"/>
                  <a:gd name="T8" fmla="*/ 28 w 29"/>
                  <a:gd name="T9" fmla="*/ 0 h 45"/>
                  <a:gd name="T10" fmla="*/ 8 w 29"/>
                  <a:gd name="T11" fmla="*/ 0 h 45"/>
                </a:gdLst>
                <a:ahLst/>
                <a:cxnLst>
                  <a:cxn ang="0">
                    <a:pos x="T0" y="T1"/>
                  </a:cxn>
                  <a:cxn ang="0">
                    <a:pos x="T2" y="T3"/>
                  </a:cxn>
                  <a:cxn ang="0">
                    <a:pos x="T4" y="T5"/>
                  </a:cxn>
                  <a:cxn ang="0">
                    <a:pos x="T6" y="T7"/>
                  </a:cxn>
                  <a:cxn ang="0">
                    <a:pos x="T8" y="T9"/>
                  </a:cxn>
                  <a:cxn ang="0">
                    <a:pos x="T10" y="T11"/>
                  </a:cxn>
                </a:cxnLst>
                <a:rect l="0" t="0" r="r" b="b"/>
                <a:pathLst>
                  <a:path w="29" h="45">
                    <a:moveTo>
                      <a:pt x="8" y="0"/>
                    </a:moveTo>
                    <a:lnTo>
                      <a:pt x="0" y="31"/>
                    </a:lnTo>
                    <a:lnTo>
                      <a:pt x="29" y="45"/>
                    </a:lnTo>
                    <a:lnTo>
                      <a:pt x="14" y="22"/>
                    </a:lnTo>
                    <a:lnTo>
                      <a:pt x="28" y="0"/>
                    </a:lnTo>
                    <a:lnTo>
                      <a:pt x="8"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6" name="Freeform 188"/>
              <p:cNvSpPr>
                <a:spLocks/>
              </p:cNvSpPr>
              <p:nvPr/>
            </p:nvSpPr>
            <p:spPr bwMode="auto">
              <a:xfrm>
                <a:off x="4738688" y="5862638"/>
                <a:ext cx="17463" cy="25400"/>
              </a:xfrm>
              <a:custGeom>
                <a:avLst/>
                <a:gdLst>
                  <a:gd name="T0" fmla="*/ 29 w 54"/>
                  <a:gd name="T1" fmla="*/ 7 h 79"/>
                  <a:gd name="T2" fmla="*/ 0 w 54"/>
                  <a:gd name="T3" fmla="*/ 0 h 79"/>
                  <a:gd name="T4" fmla="*/ 3 w 54"/>
                  <a:gd name="T5" fmla="*/ 49 h 79"/>
                  <a:gd name="T6" fmla="*/ 25 w 54"/>
                  <a:gd name="T7" fmla="*/ 62 h 79"/>
                  <a:gd name="T8" fmla="*/ 53 w 54"/>
                  <a:gd name="T9" fmla="*/ 79 h 79"/>
                  <a:gd name="T10" fmla="*/ 54 w 54"/>
                  <a:gd name="T11" fmla="*/ 57 h 79"/>
                  <a:gd name="T12" fmla="*/ 25 w 54"/>
                  <a:gd name="T13" fmla="*/ 40 h 79"/>
                  <a:gd name="T14" fmla="*/ 29 w 54"/>
                  <a:gd name="T15" fmla="*/ 7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9">
                    <a:moveTo>
                      <a:pt x="29" y="7"/>
                    </a:moveTo>
                    <a:lnTo>
                      <a:pt x="0" y="0"/>
                    </a:lnTo>
                    <a:lnTo>
                      <a:pt x="3" y="49"/>
                    </a:lnTo>
                    <a:lnTo>
                      <a:pt x="25" y="62"/>
                    </a:lnTo>
                    <a:lnTo>
                      <a:pt x="53" y="79"/>
                    </a:lnTo>
                    <a:lnTo>
                      <a:pt x="54" y="57"/>
                    </a:lnTo>
                    <a:lnTo>
                      <a:pt x="25" y="40"/>
                    </a:lnTo>
                    <a:lnTo>
                      <a:pt x="29" y="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7" name="Freeform 189"/>
              <p:cNvSpPr>
                <a:spLocks/>
              </p:cNvSpPr>
              <p:nvPr/>
            </p:nvSpPr>
            <p:spPr bwMode="auto">
              <a:xfrm>
                <a:off x="4716463" y="5861050"/>
                <a:ext cx="42863" cy="49213"/>
              </a:xfrm>
              <a:custGeom>
                <a:avLst/>
                <a:gdLst>
                  <a:gd name="T0" fmla="*/ 102 w 138"/>
                  <a:gd name="T1" fmla="*/ 142 h 153"/>
                  <a:gd name="T2" fmla="*/ 136 w 138"/>
                  <a:gd name="T3" fmla="*/ 149 h 153"/>
                  <a:gd name="T4" fmla="*/ 138 w 138"/>
                  <a:gd name="T5" fmla="*/ 106 h 153"/>
                  <a:gd name="T6" fmla="*/ 85 w 138"/>
                  <a:gd name="T7" fmla="*/ 81 h 153"/>
                  <a:gd name="T8" fmla="*/ 73 w 138"/>
                  <a:gd name="T9" fmla="*/ 96 h 153"/>
                  <a:gd name="T10" fmla="*/ 62 w 138"/>
                  <a:gd name="T11" fmla="*/ 63 h 153"/>
                  <a:gd name="T12" fmla="*/ 61 w 138"/>
                  <a:gd name="T13" fmla="*/ 36 h 153"/>
                  <a:gd name="T14" fmla="*/ 57 w 138"/>
                  <a:gd name="T15" fmla="*/ 0 h 153"/>
                  <a:gd name="T16" fmla="*/ 36 w 138"/>
                  <a:gd name="T17" fmla="*/ 58 h 153"/>
                  <a:gd name="T18" fmla="*/ 12 w 138"/>
                  <a:gd name="T19" fmla="*/ 38 h 153"/>
                  <a:gd name="T20" fmla="*/ 0 w 138"/>
                  <a:gd name="T21" fmla="*/ 87 h 153"/>
                  <a:gd name="T22" fmla="*/ 31 w 138"/>
                  <a:gd name="T23" fmla="*/ 116 h 153"/>
                  <a:gd name="T24" fmla="*/ 36 w 138"/>
                  <a:gd name="T25" fmla="*/ 83 h 153"/>
                  <a:gd name="T26" fmla="*/ 53 w 138"/>
                  <a:gd name="T27" fmla="*/ 114 h 153"/>
                  <a:gd name="T28" fmla="*/ 56 w 138"/>
                  <a:gd name="T29" fmla="*/ 138 h 153"/>
                  <a:gd name="T30" fmla="*/ 94 w 138"/>
                  <a:gd name="T31" fmla="*/ 153 h 153"/>
                  <a:gd name="T32" fmla="*/ 102 w 138"/>
                  <a:gd name="T33"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53">
                    <a:moveTo>
                      <a:pt x="102" y="142"/>
                    </a:moveTo>
                    <a:lnTo>
                      <a:pt x="136" y="149"/>
                    </a:lnTo>
                    <a:lnTo>
                      <a:pt x="138" y="106"/>
                    </a:lnTo>
                    <a:lnTo>
                      <a:pt x="85" y="81"/>
                    </a:lnTo>
                    <a:lnTo>
                      <a:pt x="73" y="96"/>
                    </a:lnTo>
                    <a:lnTo>
                      <a:pt x="62" y="63"/>
                    </a:lnTo>
                    <a:lnTo>
                      <a:pt x="61" y="36"/>
                    </a:lnTo>
                    <a:lnTo>
                      <a:pt x="57" y="0"/>
                    </a:lnTo>
                    <a:lnTo>
                      <a:pt x="36" y="58"/>
                    </a:lnTo>
                    <a:lnTo>
                      <a:pt x="12" y="38"/>
                    </a:lnTo>
                    <a:lnTo>
                      <a:pt x="0" y="87"/>
                    </a:lnTo>
                    <a:lnTo>
                      <a:pt x="31" y="116"/>
                    </a:lnTo>
                    <a:lnTo>
                      <a:pt x="36" y="83"/>
                    </a:lnTo>
                    <a:lnTo>
                      <a:pt x="53" y="114"/>
                    </a:lnTo>
                    <a:lnTo>
                      <a:pt x="56" y="138"/>
                    </a:lnTo>
                    <a:lnTo>
                      <a:pt x="94" y="153"/>
                    </a:lnTo>
                    <a:lnTo>
                      <a:pt x="102" y="14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8" name="Freeform 190"/>
              <p:cNvSpPr>
                <a:spLocks/>
              </p:cNvSpPr>
              <p:nvPr/>
            </p:nvSpPr>
            <p:spPr bwMode="auto">
              <a:xfrm>
                <a:off x="4743450" y="5924550"/>
                <a:ext cx="31750" cy="28575"/>
              </a:xfrm>
              <a:custGeom>
                <a:avLst/>
                <a:gdLst>
                  <a:gd name="T0" fmla="*/ 29 w 102"/>
                  <a:gd name="T1" fmla="*/ 23 h 92"/>
                  <a:gd name="T2" fmla="*/ 33 w 102"/>
                  <a:gd name="T3" fmla="*/ 6 h 92"/>
                  <a:gd name="T4" fmla="*/ 6 w 102"/>
                  <a:gd name="T5" fmla="*/ 0 h 92"/>
                  <a:gd name="T6" fmla="*/ 0 w 102"/>
                  <a:gd name="T7" fmla="*/ 35 h 92"/>
                  <a:gd name="T8" fmla="*/ 24 w 102"/>
                  <a:gd name="T9" fmla="*/ 72 h 92"/>
                  <a:gd name="T10" fmla="*/ 53 w 102"/>
                  <a:gd name="T11" fmla="*/ 92 h 92"/>
                  <a:gd name="T12" fmla="*/ 62 w 102"/>
                  <a:gd name="T13" fmla="*/ 68 h 92"/>
                  <a:gd name="T14" fmla="*/ 102 w 102"/>
                  <a:gd name="T15" fmla="*/ 81 h 92"/>
                  <a:gd name="T16" fmla="*/ 76 w 102"/>
                  <a:gd name="T17" fmla="*/ 32 h 92"/>
                  <a:gd name="T18" fmla="*/ 29 w 102"/>
                  <a:gd name="T19" fmla="*/ 2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92">
                    <a:moveTo>
                      <a:pt x="29" y="23"/>
                    </a:moveTo>
                    <a:lnTo>
                      <a:pt x="33" y="6"/>
                    </a:lnTo>
                    <a:lnTo>
                      <a:pt x="6" y="0"/>
                    </a:lnTo>
                    <a:lnTo>
                      <a:pt x="0" y="35"/>
                    </a:lnTo>
                    <a:lnTo>
                      <a:pt x="24" y="72"/>
                    </a:lnTo>
                    <a:lnTo>
                      <a:pt x="53" y="92"/>
                    </a:lnTo>
                    <a:lnTo>
                      <a:pt x="62" y="68"/>
                    </a:lnTo>
                    <a:lnTo>
                      <a:pt x="102" y="81"/>
                    </a:lnTo>
                    <a:lnTo>
                      <a:pt x="76" y="32"/>
                    </a:lnTo>
                    <a:lnTo>
                      <a:pt x="29" y="2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9" name="Freeform 191"/>
              <p:cNvSpPr>
                <a:spLocks/>
              </p:cNvSpPr>
              <p:nvPr/>
            </p:nvSpPr>
            <p:spPr bwMode="auto">
              <a:xfrm>
                <a:off x="5010150" y="5768975"/>
                <a:ext cx="12700" cy="9525"/>
              </a:xfrm>
              <a:custGeom>
                <a:avLst/>
                <a:gdLst>
                  <a:gd name="T0" fmla="*/ 0 w 40"/>
                  <a:gd name="T1" fmla="*/ 30 h 30"/>
                  <a:gd name="T2" fmla="*/ 40 w 40"/>
                  <a:gd name="T3" fmla="*/ 6 h 30"/>
                  <a:gd name="T4" fmla="*/ 7 w 40"/>
                  <a:gd name="T5" fmla="*/ 0 h 30"/>
                  <a:gd name="T6" fmla="*/ 0 w 40"/>
                  <a:gd name="T7" fmla="*/ 30 h 30"/>
                </a:gdLst>
                <a:ahLst/>
                <a:cxnLst>
                  <a:cxn ang="0">
                    <a:pos x="T0" y="T1"/>
                  </a:cxn>
                  <a:cxn ang="0">
                    <a:pos x="T2" y="T3"/>
                  </a:cxn>
                  <a:cxn ang="0">
                    <a:pos x="T4" y="T5"/>
                  </a:cxn>
                  <a:cxn ang="0">
                    <a:pos x="T6" y="T7"/>
                  </a:cxn>
                </a:cxnLst>
                <a:rect l="0" t="0" r="r" b="b"/>
                <a:pathLst>
                  <a:path w="40" h="30">
                    <a:moveTo>
                      <a:pt x="0" y="30"/>
                    </a:moveTo>
                    <a:lnTo>
                      <a:pt x="40" y="6"/>
                    </a:lnTo>
                    <a:lnTo>
                      <a:pt x="7"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0" name="Freeform 192"/>
              <p:cNvSpPr>
                <a:spLocks/>
              </p:cNvSpPr>
              <p:nvPr/>
            </p:nvSpPr>
            <p:spPr bwMode="auto">
              <a:xfrm>
                <a:off x="5029200" y="5764213"/>
                <a:ext cx="19050" cy="17463"/>
              </a:xfrm>
              <a:custGeom>
                <a:avLst/>
                <a:gdLst>
                  <a:gd name="T0" fmla="*/ 23 w 60"/>
                  <a:gd name="T1" fmla="*/ 0 h 56"/>
                  <a:gd name="T2" fmla="*/ 0 w 60"/>
                  <a:gd name="T3" fmla="*/ 13 h 56"/>
                  <a:gd name="T4" fmla="*/ 10 w 60"/>
                  <a:gd name="T5" fmla="*/ 36 h 56"/>
                  <a:gd name="T6" fmla="*/ 33 w 60"/>
                  <a:gd name="T7" fmla="*/ 56 h 56"/>
                  <a:gd name="T8" fmla="*/ 60 w 60"/>
                  <a:gd name="T9" fmla="*/ 49 h 56"/>
                  <a:gd name="T10" fmla="*/ 57 w 60"/>
                  <a:gd name="T11" fmla="*/ 26 h 56"/>
                  <a:gd name="T12" fmla="*/ 40 w 60"/>
                  <a:gd name="T13" fmla="*/ 26 h 56"/>
                  <a:gd name="T14" fmla="*/ 23 w 6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23" y="0"/>
                    </a:moveTo>
                    <a:lnTo>
                      <a:pt x="0" y="13"/>
                    </a:lnTo>
                    <a:lnTo>
                      <a:pt x="10" y="36"/>
                    </a:lnTo>
                    <a:lnTo>
                      <a:pt x="33" y="56"/>
                    </a:lnTo>
                    <a:lnTo>
                      <a:pt x="60" y="49"/>
                    </a:lnTo>
                    <a:lnTo>
                      <a:pt x="57" y="26"/>
                    </a:lnTo>
                    <a:lnTo>
                      <a:pt x="40" y="26"/>
                    </a:lnTo>
                    <a:lnTo>
                      <a:pt x="23"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1" name="Freeform 193"/>
              <p:cNvSpPr>
                <a:spLocks/>
              </p:cNvSpPr>
              <p:nvPr/>
            </p:nvSpPr>
            <p:spPr bwMode="auto">
              <a:xfrm>
                <a:off x="5049838" y="5753100"/>
                <a:ext cx="7938" cy="20638"/>
              </a:xfrm>
              <a:custGeom>
                <a:avLst/>
                <a:gdLst>
                  <a:gd name="T0" fmla="*/ 0 w 27"/>
                  <a:gd name="T1" fmla="*/ 53 h 66"/>
                  <a:gd name="T2" fmla="*/ 6 w 27"/>
                  <a:gd name="T3" fmla="*/ 66 h 66"/>
                  <a:gd name="T4" fmla="*/ 27 w 27"/>
                  <a:gd name="T5" fmla="*/ 30 h 66"/>
                  <a:gd name="T6" fmla="*/ 15 w 27"/>
                  <a:gd name="T7" fmla="*/ 0 h 66"/>
                  <a:gd name="T8" fmla="*/ 10 w 27"/>
                  <a:gd name="T9" fmla="*/ 30 h 66"/>
                  <a:gd name="T10" fmla="*/ 0 w 27"/>
                  <a:gd name="T11" fmla="*/ 53 h 66"/>
                </a:gdLst>
                <a:ahLst/>
                <a:cxnLst>
                  <a:cxn ang="0">
                    <a:pos x="T0" y="T1"/>
                  </a:cxn>
                  <a:cxn ang="0">
                    <a:pos x="T2" y="T3"/>
                  </a:cxn>
                  <a:cxn ang="0">
                    <a:pos x="T4" y="T5"/>
                  </a:cxn>
                  <a:cxn ang="0">
                    <a:pos x="T6" y="T7"/>
                  </a:cxn>
                  <a:cxn ang="0">
                    <a:pos x="T8" y="T9"/>
                  </a:cxn>
                  <a:cxn ang="0">
                    <a:pos x="T10" y="T11"/>
                  </a:cxn>
                </a:cxnLst>
                <a:rect l="0" t="0" r="r" b="b"/>
                <a:pathLst>
                  <a:path w="27" h="66">
                    <a:moveTo>
                      <a:pt x="0" y="53"/>
                    </a:moveTo>
                    <a:lnTo>
                      <a:pt x="6" y="66"/>
                    </a:lnTo>
                    <a:lnTo>
                      <a:pt x="27" y="30"/>
                    </a:lnTo>
                    <a:lnTo>
                      <a:pt x="15" y="0"/>
                    </a:lnTo>
                    <a:lnTo>
                      <a:pt x="10" y="30"/>
                    </a:lnTo>
                    <a:lnTo>
                      <a:pt x="0" y="5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2" name="Freeform 194"/>
              <p:cNvSpPr>
                <a:spLocks/>
              </p:cNvSpPr>
              <p:nvPr/>
            </p:nvSpPr>
            <p:spPr bwMode="auto">
              <a:xfrm>
                <a:off x="4967288" y="5794375"/>
                <a:ext cx="163513" cy="131763"/>
              </a:xfrm>
              <a:custGeom>
                <a:avLst/>
                <a:gdLst>
                  <a:gd name="T0" fmla="*/ 311 w 512"/>
                  <a:gd name="T1" fmla="*/ 251 h 411"/>
                  <a:gd name="T2" fmla="*/ 352 w 512"/>
                  <a:gd name="T3" fmla="*/ 276 h 411"/>
                  <a:gd name="T4" fmla="*/ 349 w 512"/>
                  <a:gd name="T5" fmla="*/ 310 h 411"/>
                  <a:gd name="T6" fmla="*/ 399 w 512"/>
                  <a:gd name="T7" fmla="*/ 335 h 411"/>
                  <a:gd name="T8" fmla="*/ 406 w 512"/>
                  <a:gd name="T9" fmla="*/ 375 h 411"/>
                  <a:gd name="T10" fmla="*/ 429 w 512"/>
                  <a:gd name="T11" fmla="*/ 399 h 411"/>
                  <a:gd name="T12" fmla="*/ 476 w 512"/>
                  <a:gd name="T13" fmla="*/ 411 h 411"/>
                  <a:gd name="T14" fmla="*/ 510 w 512"/>
                  <a:gd name="T15" fmla="*/ 381 h 411"/>
                  <a:gd name="T16" fmla="*/ 512 w 512"/>
                  <a:gd name="T17" fmla="*/ 312 h 411"/>
                  <a:gd name="T18" fmla="*/ 458 w 512"/>
                  <a:gd name="T19" fmla="*/ 302 h 411"/>
                  <a:gd name="T20" fmla="*/ 426 w 512"/>
                  <a:gd name="T21" fmla="*/ 292 h 411"/>
                  <a:gd name="T22" fmla="*/ 385 w 512"/>
                  <a:gd name="T23" fmla="*/ 263 h 411"/>
                  <a:gd name="T24" fmla="*/ 368 w 512"/>
                  <a:gd name="T25" fmla="*/ 240 h 411"/>
                  <a:gd name="T26" fmla="*/ 375 w 512"/>
                  <a:gd name="T27" fmla="*/ 209 h 411"/>
                  <a:gd name="T28" fmla="*/ 358 w 512"/>
                  <a:gd name="T29" fmla="*/ 191 h 411"/>
                  <a:gd name="T30" fmla="*/ 358 w 512"/>
                  <a:gd name="T31" fmla="*/ 154 h 411"/>
                  <a:gd name="T32" fmla="*/ 350 w 512"/>
                  <a:gd name="T33" fmla="*/ 137 h 411"/>
                  <a:gd name="T34" fmla="*/ 261 w 512"/>
                  <a:gd name="T35" fmla="*/ 138 h 411"/>
                  <a:gd name="T36" fmla="*/ 241 w 512"/>
                  <a:gd name="T37" fmla="*/ 115 h 411"/>
                  <a:gd name="T38" fmla="*/ 187 w 512"/>
                  <a:gd name="T39" fmla="*/ 99 h 411"/>
                  <a:gd name="T40" fmla="*/ 160 w 512"/>
                  <a:gd name="T41" fmla="*/ 56 h 411"/>
                  <a:gd name="T42" fmla="*/ 126 w 512"/>
                  <a:gd name="T43" fmla="*/ 10 h 411"/>
                  <a:gd name="T44" fmla="*/ 76 w 512"/>
                  <a:gd name="T45" fmla="*/ 0 h 411"/>
                  <a:gd name="T46" fmla="*/ 53 w 512"/>
                  <a:gd name="T47" fmla="*/ 27 h 411"/>
                  <a:gd name="T48" fmla="*/ 29 w 512"/>
                  <a:gd name="T49" fmla="*/ 30 h 411"/>
                  <a:gd name="T50" fmla="*/ 0 w 512"/>
                  <a:gd name="T51" fmla="*/ 63 h 411"/>
                  <a:gd name="T52" fmla="*/ 40 w 512"/>
                  <a:gd name="T53" fmla="*/ 53 h 411"/>
                  <a:gd name="T54" fmla="*/ 54 w 512"/>
                  <a:gd name="T55" fmla="*/ 47 h 411"/>
                  <a:gd name="T56" fmla="*/ 54 w 512"/>
                  <a:gd name="T57" fmla="*/ 60 h 411"/>
                  <a:gd name="T58" fmla="*/ 157 w 512"/>
                  <a:gd name="T59" fmla="*/ 126 h 411"/>
                  <a:gd name="T60" fmla="*/ 187 w 512"/>
                  <a:gd name="T61" fmla="*/ 155 h 411"/>
                  <a:gd name="T62" fmla="*/ 184 w 512"/>
                  <a:gd name="T63" fmla="*/ 192 h 411"/>
                  <a:gd name="T64" fmla="*/ 198 w 512"/>
                  <a:gd name="T65" fmla="*/ 215 h 411"/>
                  <a:gd name="T66" fmla="*/ 298 w 512"/>
                  <a:gd name="T67" fmla="*/ 224 h 411"/>
                  <a:gd name="T68" fmla="*/ 311 w 512"/>
                  <a:gd name="T69" fmla="*/ 2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411">
                    <a:moveTo>
                      <a:pt x="311" y="251"/>
                    </a:moveTo>
                    <a:lnTo>
                      <a:pt x="352" y="276"/>
                    </a:lnTo>
                    <a:lnTo>
                      <a:pt x="349" y="310"/>
                    </a:lnTo>
                    <a:lnTo>
                      <a:pt x="399" y="335"/>
                    </a:lnTo>
                    <a:lnTo>
                      <a:pt x="406" y="375"/>
                    </a:lnTo>
                    <a:lnTo>
                      <a:pt x="429" y="399"/>
                    </a:lnTo>
                    <a:lnTo>
                      <a:pt x="476" y="411"/>
                    </a:lnTo>
                    <a:lnTo>
                      <a:pt x="510" y="381"/>
                    </a:lnTo>
                    <a:lnTo>
                      <a:pt x="512" y="312"/>
                    </a:lnTo>
                    <a:lnTo>
                      <a:pt x="458" y="302"/>
                    </a:lnTo>
                    <a:lnTo>
                      <a:pt x="426" y="292"/>
                    </a:lnTo>
                    <a:lnTo>
                      <a:pt x="385" y="263"/>
                    </a:lnTo>
                    <a:lnTo>
                      <a:pt x="368" y="240"/>
                    </a:lnTo>
                    <a:lnTo>
                      <a:pt x="375" y="209"/>
                    </a:lnTo>
                    <a:lnTo>
                      <a:pt x="358" y="191"/>
                    </a:lnTo>
                    <a:lnTo>
                      <a:pt x="358" y="154"/>
                    </a:lnTo>
                    <a:lnTo>
                      <a:pt x="350" y="137"/>
                    </a:lnTo>
                    <a:lnTo>
                      <a:pt x="261" y="138"/>
                    </a:lnTo>
                    <a:lnTo>
                      <a:pt x="241" y="115"/>
                    </a:lnTo>
                    <a:lnTo>
                      <a:pt x="187" y="99"/>
                    </a:lnTo>
                    <a:lnTo>
                      <a:pt x="160" y="56"/>
                    </a:lnTo>
                    <a:lnTo>
                      <a:pt x="126" y="10"/>
                    </a:lnTo>
                    <a:lnTo>
                      <a:pt x="76" y="0"/>
                    </a:lnTo>
                    <a:lnTo>
                      <a:pt x="53" y="27"/>
                    </a:lnTo>
                    <a:lnTo>
                      <a:pt x="29" y="30"/>
                    </a:lnTo>
                    <a:lnTo>
                      <a:pt x="0" y="63"/>
                    </a:lnTo>
                    <a:lnTo>
                      <a:pt x="40" y="53"/>
                    </a:lnTo>
                    <a:lnTo>
                      <a:pt x="54" y="47"/>
                    </a:lnTo>
                    <a:lnTo>
                      <a:pt x="54" y="60"/>
                    </a:lnTo>
                    <a:lnTo>
                      <a:pt x="157" y="126"/>
                    </a:lnTo>
                    <a:lnTo>
                      <a:pt x="187" y="155"/>
                    </a:lnTo>
                    <a:lnTo>
                      <a:pt x="184" y="192"/>
                    </a:lnTo>
                    <a:lnTo>
                      <a:pt x="198" y="215"/>
                    </a:lnTo>
                    <a:lnTo>
                      <a:pt x="298" y="224"/>
                    </a:lnTo>
                    <a:lnTo>
                      <a:pt x="311" y="251"/>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3" name="Freeform 195"/>
              <p:cNvSpPr>
                <a:spLocks/>
              </p:cNvSpPr>
              <p:nvPr/>
            </p:nvSpPr>
            <p:spPr bwMode="auto">
              <a:xfrm>
                <a:off x="5103813" y="5797550"/>
                <a:ext cx="31750" cy="30163"/>
              </a:xfrm>
              <a:custGeom>
                <a:avLst/>
                <a:gdLst>
                  <a:gd name="T0" fmla="*/ 68 w 102"/>
                  <a:gd name="T1" fmla="*/ 92 h 92"/>
                  <a:gd name="T2" fmla="*/ 102 w 102"/>
                  <a:gd name="T3" fmla="*/ 72 h 92"/>
                  <a:gd name="T4" fmla="*/ 94 w 102"/>
                  <a:gd name="T5" fmla="*/ 52 h 92"/>
                  <a:gd name="T6" fmla="*/ 60 w 102"/>
                  <a:gd name="T7" fmla="*/ 32 h 92"/>
                  <a:gd name="T8" fmla="*/ 44 w 102"/>
                  <a:gd name="T9" fmla="*/ 0 h 92"/>
                  <a:gd name="T10" fmla="*/ 10 w 102"/>
                  <a:gd name="T11" fmla="*/ 0 h 92"/>
                  <a:gd name="T12" fmla="*/ 0 w 102"/>
                  <a:gd name="T13" fmla="*/ 20 h 92"/>
                  <a:gd name="T14" fmla="*/ 8 w 102"/>
                  <a:gd name="T15" fmla="*/ 43 h 92"/>
                  <a:gd name="T16" fmla="*/ 55 w 102"/>
                  <a:gd name="T17" fmla="*/ 56 h 92"/>
                  <a:gd name="T18" fmla="*/ 45 w 102"/>
                  <a:gd name="T19" fmla="*/ 79 h 92"/>
                  <a:gd name="T20" fmla="*/ 68 w 102"/>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92">
                    <a:moveTo>
                      <a:pt x="68" y="92"/>
                    </a:moveTo>
                    <a:lnTo>
                      <a:pt x="102" y="72"/>
                    </a:lnTo>
                    <a:lnTo>
                      <a:pt x="94" y="52"/>
                    </a:lnTo>
                    <a:lnTo>
                      <a:pt x="60" y="32"/>
                    </a:lnTo>
                    <a:lnTo>
                      <a:pt x="44" y="0"/>
                    </a:lnTo>
                    <a:lnTo>
                      <a:pt x="10" y="0"/>
                    </a:lnTo>
                    <a:lnTo>
                      <a:pt x="0" y="20"/>
                    </a:lnTo>
                    <a:lnTo>
                      <a:pt x="8" y="43"/>
                    </a:lnTo>
                    <a:lnTo>
                      <a:pt x="55" y="56"/>
                    </a:lnTo>
                    <a:lnTo>
                      <a:pt x="45" y="79"/>
                    </a:lnTo>
                    <a:lnTo>
                      <a:pt x="68" y="9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4" name="Freeform 196"/>
              <p:cNvSpPr>
                <a:spLocks/>
              </p:cNvSpPr>
              <p:nvPr/>
            </p:nvSpPr>
            <p:spPr bwMode="auto">
              <a:xfrm>
                <a:off x="4784725" y="5881688"/>
                <a:ext cx="238125" cy="234950"/>
              </a:xfrm>
              <a:custGeom>
                <a:avLst/>
                <a:gdLst>
                  <a:gd name="T0" fmla="*/ 751 w 751"/>
                  <a:gd name="T1" fmla="*/ 287 h 738"/>
                  <a:gd name="T2" fmla="*/ 734 w 751"/>
                  <a:gd name="T3" fmla="*/ 244 h 738"/>
                  <a:gd name="T4" fmla="*/ 691 w 751"/>
                  <a:gd name="T5" fmla="*/ 232 h 738"/>
                  <a:gd name="T6" fmla="*/ 688 w 751"/>
                  <a:gd name="T7" fmla="*/ 267 h 738"/>
                  <a:gd name="T8" fmla="*/ 644 w 751"/>
                  <a:gd name="T9" fmla="*/ 208 h 738"/>
                  <a:gd name="T10" fmla="*/ 634 w 751"/>
                  <a:gd name="T11" fmla="*/ 178 h 738"/>
                  <a:gd name="T12" fmla="*/ 593 w 751"/>
                  <a:gd name="T13" fmla="*/ 123 h 738"/>
                  <a:gd name="T14" fmla="*/ 530 w 751"/>
                  <a:gd name="T15" fmla="*/ 127 h 738"/>
                  <a:gd name="T16" fmla="*/ 413 w 751"/>
                  <a:gd name="T17" fmla="*/ 85 h 738"/>
                  <a:gd name="T18" fmla="*/ 256 w 751"/>
                  <a:gd name="T19" fmla="*/ 0 h 738"/>
                  <a:gd name="T20" fmla="*/ 186 w 751"/>
                  <a:gd name="T21" fmla="*/ 53 h 738"/>
                  <a:gd name="T22" fmla="*/ 93 w 751"/>
                  <a:gd name="T23" fmla="*/ 1 h 738"/>
                  <a:gd name="T24" fmla="*/ 96 w 751"/>
                  <a:gd name="T25" fmla="*/ 63 h 738"/>
                  <a:gd name="T26" fmla="*/ 0 w 751"/>
                  <a:gd name="T27" fmla="*/ 135 h 738"/>
                  <a:gd name="T28" fmla="*/ 41 w 751"/>
                  <a:gd name="T29" fmla="*/ 187 h 738"/>
                  <a:gd name="T30" fmla="*/ 85 w 751"/>
                  <a:gd name="T31" fmla="*/ 246 h 738"/>
                  <a:gd name="T32" fmla="*/ 178 w 751"/>
                  <a:gd name="T33" fmla="*/ 339 h 738"/>
                  <a:gd name="T34" fmla="*/ 163 w 751"/>
                  <a:gd name="T35" fmla="*/ 442 h 738"/>
                  <a:gd name="T36" fmla="*/ 201 w 751"/>
                  <a:gd name="T37" fmla="*/ 574 h 738"/>
                  <a:gd name="T38" fmla="*/ 244 w 751"/>
                  <a:gd name="T39" fmla="*/ 587 h 738"/>
                  <a:gd name="T40" fmla="*/ 303 w 751"/>
                  <a:gd name="T41" fmla="*/ 477 h 738"/>
                  <a:gd name="T42" fmla="*/ 343 w 751"/>
                  <a:gd name="T43" fmla="*/ 527 h 738"/>
                  <a:gd name="T44" fmla="*/ 375 w 751"/>
                  <a:gd name="T45" fmla="*/ 566 h 738"/>
                  <a:gd name="T46" fmla="*/ 416 w 751"/>
                  <a:gd name="T47" fmla="*/ 729 h 738"/>
                  <a:gd name="T48" fmla="*/ 446 w 751"/>
                  <a:gd name="T49" fmla="*/ 738 h 738"/>
                  <a:gd name="T50" fmla="*/ 468 w 751"/>
                  <a:gd name="T51" fmla="*/ 588 h 738"/>
                  <a:gd name="T52" fmla="*/ 548 w 751"/>
                  <a:gd name="T53" fmla="*/ 634 h 738"/>
                  <a:gd name="T54" fmla="*/ 568 w 751"/>
                  <a:gd name="T55" fmla="*/ 704 h 738"/>
                  <a:gd name="T56" fmla="*/ 592 w 751"/>
                  <a:gd name="T57" fmla="*/ 671 h 738"/>
                  <a:gd name="T58" fmla="*/ 639 w 751"/>
                  <a:gd name="T59" fmla="*/ 723 h 738"/>
                  <a:gd name="T60" fmla="*/ 625 w 751"/>
                  <a:gd name="T61" fmla="*/ 666 h 738"/>
                  <a:gd name="T62" fmla="*/ 602 w 751"/>
                  <a:gd name="T63" fmla="*/ 614 h 738"/>
                  <a:gd name="T64" fmla="*/ 611 w 751"/>
                  <a:gd name="T65" fmla="*/ 510 h 738"/>
                  <a:gd name="T66" fmla="*/ 566 w 751"/>
                  <a:gd name="T67" fmla="*/ 421 h 738"/>
                  <a:gd name="T68" fmla="*/ 545 w 751"/>
                  <a:gd name="T69" fmla="*/ 329 h 738"/>
                  <a:gd name="T70" fmla="*/ 588 w 751"/>
                  <a:gd name="T71" fmla="*/ 302 h 738"/>
                  <a:gd name="T72" fmla="*/ 645 w 751"/>
                  <a:gd name="T73" fmla="*/ 341 h 738"/>
                  <a:gd name="T74" fmla="*/ 643 w 751"/>
                  <a:gd name="T75" fmla="*/ 388 h 738"/>
                  <a:gd name="T76" fmla="*/ 679 w 751"/>
                  <a:gd name="T77" fmla="*/ 361 h 738"/>
                  <a:gd name="T78" fmla="*/ 719 w 751"/>
                  <a:gd name="T79" fmla="*/ 34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1" h="738">
                    <a:moveTo>
                      <a:pt x="746" y="307"/>
                    </a:moveTo>
                    <a:lnTo>
                      <a:pt x="751" y="287"/>
                    </a:lnTo>
                    <a:lnTo>
                      <a:pt x="738" y="284"/>
                    </a:lnTo>
                    <a:lnTo>
                      <a:pt x="734" y="244"/>
                    </a:lnTo>
                    <a:lnTo>
                      <a:pt x="708" y="224"/>
                    </a:lnTo>
                    <a:lnTo>
                      <a:pt x="691" y="232"/>
                    </a:lnTo>
                    <a:lnTo>
                      <a:pt x="704" y="271"/>
                    </a:lnTo>
                    <a:lnTo>
                      <a:pt x="688" y="267"/>
                    </a:lnTo>
                    <a:lnTo>
                      <a:pt x="658" y="255"/>
                    </a:lnTo>
                    <a:lnTo>
                      <a:pt x="644" y="208"/>
                    </a:lnTo>
                    <a:lnTo>
                      <a:pt x="614" y="202"/>
                    </a:lnTo>
                    <a:lnTo>
                      <a:pt x="634" y="178"/>
                    </a:lnTo>
                    <a:lnTo>
                      <a:pt x="604" y="166"/>
                    </a:lnTo>
                    <a:lnTo>
                      <a:pt x="593" y="123"/>
                    </a:lnTo>
                    <a:lnTo>
                      <a:pt x="554" y="129"/>
                    </a:lnTo>
                    <a:lnTo>
                      <a:pt x="530" y="127"/>
                    </a:lnTo>
                    <a:lnTo>
                      <a:pt x="489" y="84"/>
                    </a:lnTo>
                    <a:lnTo>
                      <a:pt x="413" y="85"/>
                    </a:lnTo>
                    <a:lnTo>
                      <a:pt x="337" y="59"/>
                    </a:lnTo>
                    <a:lnTo>
                      <a:pt x="256" y="0"/>
                    </a:lnTo>
                    <a:lnTo>
                      <a:pt x="206" y="20"/>
                    </a:lnTo>
                    <a:lnTo>
                      <a:pt x="186" y="53"/>
                    </a:lnTo>
                    <a:lnTo>
                      <a:pt x="139" y="50"/>
                    </a:lnTo>
                    <a:lnTo>
                      <a:pt x="93" y="1"/>
                    </a:lnTo>
                    <a:lnTo>
                      <a:pt x="89" y="14"/>
                    </a:lnTo>
                    <a:lnTo>
                      <a:pt x="96" y="63"/>
                    </a:lnTo>
                    <a:lnTo>
                      <a:pt x="30" y="135"/>
                    </a:lnTo>
                    <a:lnTo>
                      <a:pt x="0" y="135"/>
                    </a:lnTo>
                    <a:lnTo>
                      <a:pt x="1" y="178"/>
                    </a:lnTo>
                    <a:lnTo>
                      <a:pt x="41" y="187"/>
                    </a:lnTo>
                    <a:lnTo>
                      <a:pt x="65" y="263"/>
                    </a:lnTo>
                    <a:lnTo>
                      <a:pt x="85" y="246"/>
                    </a:lnTo>
                    <a:lnTo>
                      <a:pt x="128" y="263"/>
                    </a:lnTo>
                    <a:lnTo>
                      <a:pt x="178" y="339"/>
                    </a:lnTo>
                    <a:lnTo>
                      <a:pt x="193" y="409"/>
                    </a:lnTo>
                    <a:lnTo>
                      <a:pt x="163" y="442"/>
                    </a:lnTo>
                    <a:lnTo>
                      <a:pt x="167" y="511"/>
                    </a:lnTo>
                    <a:lnTo>
                      <a:pt x="201" y="574"/>
                    </a:lnTo>
                    <a:lnTo>
                      <a:pt x="227" y="560"/>
                    </a:lnTo>
                    <a:lnTo>
                      <a:pt x="244" y="587"/>
                    </a:lnTo>
                    <a:lnTo>
                      <a:pt x="261" y="500"/>
                    </a:lnTo>
                    <a:lnTo>
                      <a:pt x="303" y="477"/>
                    </a:lnTo>
                    <a:lnTo>
                      <a:pt x="311" y="524"/>
                    </a:lnTo>
                    <a:lnTo>
                      <a:pt x="343" y="527"/>
                    </a:lnTo>
                    <a:lnTo>
                      <a:pt x="351" y="553"/>
                    </a:lnTo>
                    <a:lnTo>
                      <a:pt x="375" y="566"/>
                    </a:lnTo>
                    <a:lnTo>
                      <a:pt x="399" y="688"/>
                    </a:lnTo>
                    <a:lnTo>
                      <a:pt x="416" y="729"/>
                    </a:lnTo>
                    <a:lnTo>
                      <a:pt x="432" y="719"/>
                    </a:lnTo>
                    <a:lnTo>
                      <a:pt x="446" y="738"/>
                    </a:lnTo>
                    <a:lnTo>
                      <a:pt x="435" y="672"/>
                    </a:lnTo>
                    <a:lnTo>
                      <a:pt x="468" y="588"/>
                    </a:lnTo>
                    <a:lnTo>
                      <a:pt x="514" y="572"/>
                    </a:lnTo>
                    <a:lnTo>
                      <a:pt x="548" y="634"/>
                    </a:lnTo>
                    <a:lnTo>
                      <a:pt x="572" y="687"/>
                    </a:lnTo>
                    <a:lnTo>
                      <a:pt x="568" y="704"/>
                    </a:lnTo>
                    <a:lnTo>
                      <a:pt x="598" y="703"/>
                    </a:lnTo>
                    <a:lnTo>
                      <a:pt x="592" y="671"/>
                    </a:lnTo>
                    <a:lnTo>
                      <a:pt x="615" y="676"/>
                    </a:lnTo>
                    <a:lnTo>
                      <a:pt x="639" y="723"/>
                    </a:lnTo>
                    <a:lnTo>
                      <a:pt x="675" y="703"/>
                    </a:lnTo>
                    <a:lnTo>
                      <a:pt x="625" y="666"/>
                    </a:lnTo>
                    <a:lnTo>
                      <a:pt x="635" y="643"/>
                    </a:lnTo>
                    <a:lnTo>
                      <a:pt x="602" y="614"/>
                    </a:lnTo>
                    <a:lnTo>
                      <a:pt x="617" y="567"/>
                    </a:lnTo>
                    <a:lnTo>
                      <a:pt x="611" y="510"/>
                    </a:lnTo>
                    <a:lnTo>
                      <a:pt x="596" y="465"/>
                    </a:lnTo>
                    <a:lnTo>
                      <a:pt x="566" y="421"/>
                    </a:lnTo>
                    <a:lnTo>
                      <a:pt x="573" y="362"/>
                    </a:lnTo>
                    <a:lnTo>
                      <a:pt x="545" y="329"/>
                    </a:lnTo>
                    <a:lnTo>
                      <a:pt x="548" y="309"/>
                    </a:lnTo>
                    <a:lnTo>
                      <a:pt x="588" y="302"/>
                    </a:lnTo>
                    <a:lnTo>
                      <a:pt x="592" y="322"/>
                    </a:lnTo>
                    <a:lnTo>
                      <a:pt x="645" y="341"/>
                    </a:lnTo>
                    <a:lnTo>
                      <a:pt x="619" y="351"/>
                    </a:lnTo>
                    <a:lnTo>
                      <a:pt x="643" y="388"/>
                    </a:lnTo>
                    <a:lnTo>
                      <a:pt x="652" y="388"/>
                    </a:lnTo>
                    <a:lnTo>
                      <a:pt x="679" y="361"/>
                    </a:lnTo>
                    <a:lnTo>
                      <a:pt x="692" y="338"/>
                    </a:lnTo>
                    <a:lnTo>
                      <a:pt x="719" y="341"/>
                    </a:lnTo>
                    <a:lnTo>
                      <a:pt x="746" y="307"/>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5" name="Freeform 197"/>
              <p:cNvSpPr>
                <a:spLocks/>
              </p:cNvSpPr>
              <p:nvPr/>
            </p:nvSpPr>
            <p:spPr bwMode="auto">
              <a:xfrm>
                <a:off x="4964113" y="6115050"/>
                <a:ext cx="20638" cy="33338"/>
              </a:xfrm>
              <a:custGeom>
                <a:avLst/>
                <a:gdLst>
                  <a:gd name="T0" fmla="*/ 47 w 64"/>
                  <a:gd name="T1" fmla="*/ 10 h 106"/>
                  <a:gd name="T2" fmla="*/ 10 w 64"/>
                  <a:gd name="T3" fmla="*/ 0 h 106"/>
                  <a:gd name="T4" fmla="*/ 0 w 64"/>
                  <a:gd name="T5" fmla="*/ 41 h 106"/>
                  <a:gd name="T6" fmla="*/ 14 w 64"/>
                  <a:gd name="T7" fmla="*/ 101 h 106"/>
                  <a:gd name="T8" fmla="*/ 50 w 64"/>
                  <a:gd name="T9" fmla="*/ 106 h 106"/>
                  <a:gd name="T10" fmla="*/ 60 w 64"/>
                  <a:gd name="T11" fmla="*/ 83 h 106"/>
                  <a:gd name="T12" fmla="*/ 47 w 64"/>
                  <a:gd name="T13" fmla="*/ 47 h 106"/>
                  <a:gd name="T14" fmla="*/ 64 w 64"/>
                  <a:gd name="T15" fmla="*/ 44 h 106"/>
                  <a:gd name="T16" fmla="*/ 47 w 64"/>
                  <a:gd name="T17" fmla="*/ 1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06">
                    <a:moveTo>
                      <a:pt x="47" y="10"/>
                    </a:moveTo>
                    <a:lnTo>
                      <a:pt x="10" y="0"/>
                    </a:lnTo>
                    <a:lnTo>
                      <a:pt x="0" y="41"/>
                    </a:lnTo>
                    <a:lnTo>
                      <a:pt x="14" y="101"/>
                    </a:lnTo>
                    <a:lnTo>
                      <a:pt x="50" y="106"/>
                    </a:lnTo>
                    <a:lnTo>
                      <a:pt x="60" y="83"/>
                    </a:lnTo>
                    <a:lnTo>
                      <a:pt x="47" y="47"/>
                    </a:lnTo>
                    <a:lnTo>
                      <a:pt x="64" y="44"/>
                    </a:lnTo>
                    <a:lnTo>
                      <a:pt x="47" y="1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6" name="Freeform 198"/>
              <p:cNvSpPr>
                <a:spLocks/>
              </p:cNvSpPr>
              <p:nvPr/>
            </p:nvSpPr>
            <p:spPr bwMode="auto">
              <a:xfrm>
                <a:off x="4851400" y="6064250"/>
                <a:ext cx="6350" cy="12700"/>
              </a:xfrm>
              <a:custGeom>
                <a:avLst/>
                <a:gdLst>
                  <a:gd name="T0" fmla="*/ 0 w 18"/>
                  <a:gd name="T1" fmla="*/ 13 h 43"/>
                  <a:gd name="T2" fmla="*/ 18 w 18"/>
                  <a:gd name="T3" fmla="*/ 43 h 43"/>
                  <a:gd name="T4" fmla="*/ 13 w 18"/>
                  <a:gd name="T5" fmla="*/ 0 h 43"/>
                  <a:gd name="T6" fmla="*/ 0 w 18"/>
                  <a:gd name="T7" fmla="*/ 13 h 43"/>
                </a:gdLst>
                <a:ahLst/>
                <a:cxnLst>
                  <a:cxn ang="0">
                    <a:pos x="T0" y="T1"/>
                  </a:cxn>
                  <a:cxn ang="0">
                    <a:pos x="T2" y="T3"/>
                  </a:cxn>
                  <a:cxn ang="0">
                    <a:pos x="T4" y="T5"/>
                  </a:cxn>
                  <a:cxn ang="0">
                    <a:pos x="T6" y="T7"/>
                  </a:cxn>
                </a:cxnLst>
                <a:rect l="0" t="0" r="r" b="b"/>
                <a:pathLst>
                  <a:path w="18" h="43">
                    <a:moveTo>
                      <a:pt x="0" y="13"/>
                    </a:moveTo>
                    <a:lnTo>
                      <a:pt x="18" y="43"/>
                    </a:lnTo>
                    <a:lnTo>
                      <a:pt x="13" y="0"/>
                    </a:lnTo>
                    <a:lnTo>
                      <a:pt x="0" y="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7" name="Freeform 199"/>
              <p:cNvSpPr>
                <a:spLocks/>
              </p:cNvSpPr>
              <p:nvPr/>
            </p:nvSpPr>
            <p:spPr bwMode="auto">
              <a:xfrm>
                <a:off x="5008563" y="5988050"/>
                <a:ext cx="17463" cy="11113"/>
              </a:xfrm>
              <a:custGeom>
                <a:avLst/>
                <a:gdLst>
                  <a:gd name="T0" fmla="*/ 51 w 57"/>
                  <a:gd name="T1" fmla="*/ 0 h 37"/>
                  <a:gd name="T2" fmla="*/ 14 w 57"/>
                  <a:gd name="T3" fmla="*/ 21 h 37"/>
                  <a:gd name="T4" fmla="*/ 0 w 57"/>
                  <a:gd name="T5" fmla="*/ 31 h 37"/>
                  <a:gd name="T6" fmla="*/ 24 w 57"/>
                  <a:gd name="T7" fmla="*/ 37 h 37"/>
                  <a:gd name="T8" fmla="*/ 57 w 57"/>
                  <a:gd name="T9" fmla="*/ 17 h 37"/>
                  <a:gd name="T10" fmla="*/ 51 w 57"/>
                  <a:gd name="T11" fmla="*/ 0 h 37"/>
                </a:gdLst>
                <a:ahLst/>
                <a:cxnLst>
                  <a:cxn ang="0">
                    <a:pos x="T0" y="T1"/>
                  </a:cxn>
                  <a:cxn ang="0">
                    <a:pos x="T2" y="T3"/>
                  </a:cxn>
                  <a:cxn ang="0">
                    <a:pos x="T4" y="T5"/>
                  </a:cxn>
                  <a:cxn ang="0">
                    <a:pos x="T6" y="T7"/>
                  </a:cxn>
                  <a:cxn ang="0">
                    <a:pos x="T8" y="T9"/>
                  </a:cxn>
                  <a:cxn ang="0">
                    <a:pos x="T10" y="T11"/>
                  </a:cxn>
                </a:cxnLst>
                <a:rect l="0" t="0" r="r" b="b"/>
                <a:pathLst>
                  <a:path w="57" h="37">
                    <a:moveTo>
                      <a:pt x="51" y="0"/>
                    </a:moveTo>
                    <a:lnTo>
                      <a:pt x="14" y="21"/>
                    </a:lnTo>
                    <a:lnTo>
                      <a:pt x="0" y="31"/>
                    </a:lnTo>
                    <a:lnTo>
                      <a:pt x="24" y="37"/>
                    </a:lnTo>
                    <a:lnTo>
                      <a:pt x="57" y="17"/>
                    </a:lnTo>
                    <a:lnTo>
                      <a:pt x="51"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8" name="Freeform 200"/>
              <p:cNvSpPr>
                <a:spLocks/>
              </p:cNvSpPr>
              <p:nvPr/>
            </p:nvSpPr>
            <p:spPr bwMode="auto">
              <a:xfrm>
                <a:off x="4983163" y="6005513"/>
                <a:ext cx="7938" cy="9525"/>
              </a:xfrm>
              <a:custGeom>
                <a:avLst/>
                <a:gdLst>
                  <a:gd name="T0" fmla="*/ 4 w 24"/>
                  <a:gd name="T1" fmla="*/ 27 h 27"/>
                  <a:gd name="T2" fmla="*/ 24 w 24"/>
                  <a:gd name="T3" fmla="*/ 10 h 27"/>
                  <a:gd name="T4" fmla="*/ 0 w 24"/>
                  <a:gd name="T5" fmla="*/ 0 h 27"/>
                  <a:gd name="T6" fmla="*/ 4 w 24"/>
                  <a:gd name="T7" fmla="*/ 27 h 27"/>
                </a:gdLst>
                <a:ahLst/>
                <a:cxnLst>
                  <a:cxn ang="0">
                    <a:pos x="T0" y="T1"/>
                  </a:cxn>
                  <a:cxn ang="0">
                    <a:pos x="T2" y="T3"/>
                  </a:cxn>
                  <a:cxn ang="0">
                    <a:pos x="T4" y="T5"/>
                  </a:cxn>
                  <a:cxn ang="0">
                    <a:pos x="T6" y="T7"/>
                  </a:cxn>
                </a:cxnLst>
                <a:rect l="0" t="0" r="r" b="b"/>
                <a:pathLst>
                  <a:path w="24" h="27">
                    <a:moveTo>
                      <a:pt x="4" y="27"/>
                    </a:moveTo>
                    <a:lnTo>
                      <a:pt x="24" y="10"/>
                    </a:lnTo>
                    <a:lnTo>
                      <a:pt x="0" y="0"/>
                    </a:lnTo>
                    <a:lnTo>
                      <a:pt x="4" y="2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99" name="Freeform 201"/>
              <p:cNvSpPr>
                <a:spLocks/>
              </p:cNvSpPr>
              <p:nvPr/>
            </p:nvSpPr>
            <p:spPr bwMode="auto">
              <a:xfrm>
                <a:off x="5081588" y="5951538"/>
                <a:ext cx="12700" cy="11113"/>
              </a:xfrm>
              <a:custGeom>
                <a:avLst/>
                <a:gdLst>
                  <a:gd name="T0" fmla="*/ 7 w 36"/>
                  <a:gd name="T1" fmla="*/ 37 h 37"/>
                  <a:gd name="T2" fmla="*/ 36 w 36"/>
                  <a:gd name="T3" fmla="*/ 10 h 37"/>
                  <a:gd name="T4" fmla="*/ 16 w 36"/>
                  <a:gd name="T5" fmla="*/ 0 h 37"/>
                  <a:gd name="T6" fmla="*/ 0 w 36"/>
                  <a:gd name="T7" fmla="*/ 27 h 37"/>
                  <a:gd name="T8" fmla="*/ 7 w 36"/>
                  <a:gd name="T9" fmla="*/ 37 h 37"/>
                </a:gdLst>
                <a:ahLst/>
                <a:cxnLst>
                  <a:cxn ang="0">
                    <a:pos x="T0" y="T1"/>
                  </a:cxn>
                  <a:cxn ang="0">
                    <a:pos x="T2" y="T3"/>
                  </a:cxn>
                  <a:cxn ang="0">
                    <a:pos x="T4" y="T5"/>
                  </a:cxn>
                  <a:cxn ang="0">
                    <a:pos x="T6" y="T7"/>
                  </a:cxn>
                  <a:cxn ang="0">
                    <a:pos x="T8" y="T9"/>
                  </a:cxn>
                </a:cxnLst>
                <a:rect l="0" t="0" r="r" b="b"/>
                <a:pathLst>
                  <a:path w="36" h="37">
                    <a:moveTo>
                      <a:pt x="7" y="37"/>
                    </a:moveTo>
                    <a:lnTo>
                      <a:pt x="36" y="10"/>
                    </a:lnTo>
                    <a:lnTo>
                      <a:pt x="16" y="0"/>
                    </a:lnTo>
                    <a:lnTo>
                      <a:pt x="0" y="27"/>
                    </a:lnTo>
                    <a:lnTo>
                      <a:pt x="7"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0" name="Freeform 202"/>
              <p:cNvSpPr>
                <a:spLocks/>
              </p:cNvSpPr>
              <p:nvPr/>
            </p:nvSpPr>
            <p:spPr bwMode="auto">
              <a:xfrm>
                <a:off x="5103813" y="5957888"/>
                <a:ext cx="14288" cy="22225"/>
              </a:xfrm>
              <a:custGeom>
                <a:avLst/>
                <a:gdLst>
                  <a:gd name="T0" fmla="*/ 20 w 42"/>
                  <a:gd name="T1" fmla="*/ 0 h 69"/>
                  <a:gd name="T2" fmla="*/ 0 w 42"/>
                  <a:gd name="T3" fmla="*/ 13 h 69"/>
                  <a:gd name="T4" fmla="*/ 15 w 42"/>
                  <a:gd name="T5" fmla="*/ 36 h 69"/>
                  <a:gd name="T6" fmla="*/ 15 w 42"/>
                  <a:gd name="T7" fmla="*/ 69 h 69"/>
                  <a:gd name="T8" fmla="*/ 42 w 42"/>
                  <a:gd name="T9" fmla="*/ 45 h 69"/>
                  <a:gd name="T10" fmla="*/ 41 w 42"/>
                  <a:gd name="T11" fmla="*/ 22 h 69"/>
                  <a:gd name="T12" fmla="*/ 20 w 42"/>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2" h="69">
                    <a:moveTo>
                      <a:pt x="20" y="0"/>
                    </a:moveTo>
                    <a:lnTo>
                      <a:pt x="0" y="13"/>
                    </a:lnTo>
                    <a:lnTo>
                      <a:pt x="15" y="36"/>
                    </a:lnTo>
                    <a:lnTo>
                      <a:pt x="15" y="69"/>
                    </a:lnTo>
                    <a:lnTo>
                      <a:pt x="42" y="45"/>
                    </a:lnTo>
                    <a:lnTo>
                      <a:pt x="41" y="22"/>
                    </a:lnTo>
                    <a:lnTo>
                      <a:pt x="2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1" name="Freeform 203"/>
              <p:cNvSpPr>
                <a:spLocks/>
              </p:cNvSpPr>
              <p:nvPr/>
            </p:nvSpPr>
            <p:spPr bwMode="auto">
              <a:xfrm>
                <a:off x="5114925" y="5991225"/>
                <a:ext cx="9525" cy="19050"/>
              </a:xfrm>
              <a:custGeom>
                <a:avLst/>
                <a:gdLst>
                  <a:gd name="T0" fmla="*/ 11 w 30"/>
                  <a:gd name="T1" fmla="*/ 60 h 60"/>
                  <a:gd name="T2" fmla="*/ 27 w 30"/>
                  <a:gd name="T3" fmla="*/ 40 h 60"/>
                  <a:gd name="T4" fmla="*/ 30 w 30"/>
                  <a:gd name="T5" fmla="*/ 10 h 60"/>
                  <a:gd name="T6" fmla="*/ 13 w 30"/>
                  <a:gd name="T7" fmla="*/ 0 h 60"/>
                  <a:gd name="T8" fmla="*/ 0 w 30"/>
                  <a:gd name="T9" fmla="*/ 10 h 60"/>
                  <a:gd name="T10" fmla="*/ 0 w 30"/>
                  <a:gd name="T11" fmla="*/ 50 h 60"/>
                  <a:gd name="T12" fmla="*/ 11 w 3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11" y="60"/>
                    </a:moveTo>
                    <a:lnTo>
                      <a:pt x="27" y="40"/>
                    </a:lnTo>
                    <a:lnTo>
                      <a:pt x="30" y="10"/>
                    </a:lnTo>
                    <a:lnTo>
                      <a:pt x="13" y="0"/>
                    </a:lnTo>
                    <a:lnTo>
                      <a:pt x="0" y="10"/>
                    </a:lnTo>
                    <a:lnTo>
                      <a:pt x="0" y="50"/>
                    </a:lnTo>
                    <a:lnTo>
                      <a:pt x="11" y="6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2" name="Freeform 204"/>
              <p:cNvSpPr>
                <a:spLocks/>
              </p:cNvSpPr>
              <p:nvPr/>
            </p:nvSpPr>
            <p:spPr bwMode="auto">
              <a:xfrm>
                <a:off x="5121275" y="6022975"/>
                <a:ext cx="19050" cy="19050"/>
              </a:xfrm>
              <a:custGeom>
                <a:avLst/>
                <a:gdLst>
                  <a:gd name="T0" fmla="*/ 57 w 57"/>
                  <a:gd name="T1" fmla="*/ 35 h 59"/>
                  <a:gd name="T2" fmla="*/ 40 w 57"/>
                  <a:gd name="T3" fmla="*/ 0 h 59"/>
                  <a:gd name="T4" fmla="*/ 7 w 57"/>
                  <a:gd name="T5" fmla="*/ 10 h 59"/>
                  <a:gd name="T6" fmla="*/ 0 w 57"/>
                  <a:gd name="T7" fmla="*/ 26 h 59"/>
                  <a:gd name="T8" fmla="*/ 7 w 57"/>
                  <a:gd name="T9" fmla="*/ 53 h 59"/>
                  <a:gd name="T10" fmla="*/ 40 w 57"/>
                  <a:gd name="T11" fmla="*/ 59 h 59"/>
                  <a:gd name="T12" fmla="*/ 57 w 57"/>
                  <a:gd name="T13" fmla="*/ 35 h 59"/>
                </a:gdLst>
                <a:ahLst/>
                <a:cxnLst>
                  <a:cxn ang="0">
                    <a:pos x="T0" y="T1"/>
                  </a:cxn>
                  <a:cxn ang="0">
                    <a:pos x="T2" y="T3"/>
                  </a:cxn>
                  <a:cxn ang="0">
                    <a:pos x="T4" y="T5"/>
                  </a:cxn>
                  <a:cxn ang="0">
                    <a:pos x="T6" y="T7"/>
                  </a:cxn>
                  <a:cxn ang="0">
                    <a:pos x="T8" y="T9"/>
                  </a:cxn>
                  <a:cxn ang="0">
                    <a:pos x="T10" y="T11"/>
                  </a:cxn>
                  <a:cxn ang="0">
                    <a:pos x="T12" y="T13"/>
                  </a:cxn>
                </a:cxnLst>
                <a:rect l="0" t="0" r="r" b="b"/>
                <a:pathLst>
                  <a:path w="57" h="59">
                    <a:moveTo>
                      <a:pt x="57" y="35"/>
                    </a:moveTo>
                    <a:lnTo>
                      <a:pt x="40" y="0"/>
                    </a:lnTo>
                    <a:lnTo>
                      <a:pt x="7" y="10"/>
                    </a:lnTo>
                    <a:lnTo>
                      <a:pt x="0" y="26"/>
                    </a:lnTo>
                    <a:lnTo>
                      <a:pt x="7" y="53"/>
                    </a:lnTo>
                    <a:lnTo>
                      <a:pt x="40" y="59"/>
                    </a:lnTo>
                    <a:lnTo>
                      <a:pt x="57" y="3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3" name="Freeform 206"/>
              <p:cNvSpPr>
                <a:spLocks/>
              </p:cNvSpPr>
              <p:nvPr/>
            </p:nvSpPr>
            <p:spPr bwMode="auto">
              <a:xfrm>
                <a:off x="5145088" y="6049963"/>
                <a:ext cx="11113" cy="19050"/>
              </a:xfrm>
              <a:custGeom>
                <a:avLst/>
                <a:gdLst>
                  <a:gd name="T0" fmla="*/ 9 w 33"/>
                  <a:gd name="T1" fmla="*/ 0 h 60"/>
                  <a:gd name="T2" fmla="*/ 0 w 33"/>
                  <a:gd name="T3" fmla="*/ 44 h 60"/>
                  <a:gd name="T4" fmla="*/ 3 w 33"/>
                  <a:gd name="T5" fmla="*/ 60 h 60"/>
                  <a:gd name="T6" fmla="*/ 33 w 33"/>
                  <a:gd name="T7" fmla="*/ 43 h 60"/>
                  <a:gd name="T8" fmla="*/ 25 w 33"/>
                  <a:gd name="T9" fmla="*/ 20 h 60"/>
                  <a:gd name="T10" fmla="*/ 9 w 33"/>
                  <a:gd name="T11" fmla="*/ 0 h 60"/>
                </a:gdLst>
                <a:ahLst/>
                <a:cxnLst>
                  <a:cxn ang="0">
                    <a:pos x="T0" y="T1"/>
                  </a:cxn>
                  <a:cxn ang="0">
                    <a:pos x="T2" y="T3"/>
                  </a:cxn>
                  <a:cxn ang="0">
                    <a:pos x="T4" y="T5"/>
                  </a:cxn>
                  <a:cxn ang="0">
                    <a:pos x="T6" y="T7"/>
                  </a:cxn>
                  <a:cxn ang="0">
                    <a:pos x="T8" y="T9"/>
                  </a:cxn>
                  <a:cxn ang="0">
                    <a:pos x="T10" y="T11"/>
                  </a:cxn>
                </a:cxnLst>
                <a:rect l="0" t="0" r="r" b="b"/>
                <a:pathLst>
                  <a:path w="33" h="60">
                    <a:moveTo>
                      <a:pt x="9" y="0"/>
                    </a:moveTo>
                    <a:lnTo>
                      <a:pt x="0" y="44"/>
                    </a:lnTo>
                    <a:lnTo>
                      <a:pt x="3" y="60"/>
                    </a:lnTo>
                    <a:lnTo>
                      <a:pt x="33" y="43"/>
                    </a:lnTo>
                    <a:lnTo>
                      <a:pt x="25" y="20"/>
                    </a:lnTo>
                    <a:lnTo>
                      <a:pt x="9"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4" name="Freeform 207"/>
              <p:cNvSpPr>
                <a:spLocks/>
              </p:cNvSpPr>
              <p:nvPr/>
            </p:nvSpPr>
            <p:spPr bwMode="auto">
              <a:xfrm>
                <a:off x="5100638" y="6057900"/>
                <a:ext cx="26988" cy="30163"/>
              </a:xfrm>
              <a:custGeom>
                <a:avLst/>
                <a:gdLst>
                  <a:gd name="T0" fmla="*/ 15 w 87"/>
                  <a:gd name="T1" fmla="*/ 89 h 95"/>
                  <a:gd name="T2" fmla="*/ 35 w 87"/>
                  <a:gd name="T3" fmla="*/ 95 h 95"/>
                  <a:gd name="T4" fmla="*/ 57 w 87"/>
                  <a:gd name="T5" fmla="*/ 82 h 95"/>
                  <a:gd name="T6" fmla="*/ 87 w 87"/>
                  <a:gd name="T7" fmla="*/ 29 h 95"/>
                  <a:gd name="T8" fmla="*/ 50 w 87"/>
                  <a:gd name="T9" fmla="*/ 0 h 95"/>
                  <a:gd name="T10" fmla="*/ 47 w 87"/>
                  <a:gd name="T11" fmla="*/ 16 h 95"/>
                  <a:gd name="T12" fmla="*/ 60 w 87"/>
                  <a:gd name="T13" fmla="*/ 39 h 95"/>
                  <a:gd name="T14" fmla="*/ 47 w 87"/>
                  <a:gd name="T15" fmla="*/ 39 h 95"/>
                  <a:gd name="T16" fmla="*/ 13 w 87"/>
                  <a:gd name="T17" fmla="*/ 36 h 95"/>
                  <a:gd name="T18" fmla="*/ 3 w 87"/>
                  <a:gd name="T19" fmla="*/ 46 h 95"/>
                  <a:gd name="T20" fmla="*/ 27 w 87"/>
                  <a:gd name="T21" fmla="*/ 62 h 95"/>
                  <a:gd name="T22" fmla="*/ 0 w 87"/>
                  <a:gd name="T23" fmla="*/ 70 h 95"/>
                  <a:gd name="T24" fmla="*/ 15 w 87"/>
                  <a:gd name="T25"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5">
                    <a:moveTo>
                      <a:pt x="15" y="89"/>
                    </a:moveTo>
                    <a:lnTo>
                      <a:pt x="35" y="95"/>
                    </a:lnTo>
                    <a:lnTo>
                      <a:pt x="57" y="82"/>
                    </a:lnTo>
                    <a:lnTo>
                      <a:pt x="87" y="29"/>
                    </a:lnTo>
                    <a:lnTo>
                      <a:pt x="50" y="0"/>
                    </a:lnTo>
                    <a:lnTo>
                      <a:pt x="47" y="16"/>
                    </a:lnTo>
                    <a:lnTo>
                      <a:pt x="60" y="39"/>
                    </a:lnTo>
                    <a:lnTo>
                      <a:pt x="47" y="39"/>
                    </a:lnTo>
                    <a:lnTo>
                      <a:pt x="13" y="36"/>
                    </a:lnTo>
                    <a:lnTo>
                      <a:pt x="3" y="46"/>
                    </a:lnTo>
                    <a:lnTo>
                      <a:pt x="27" y="62"/>
                    </a:lnTo>
                    <a:lnTo>
                      <a:pt x="0" y="70"/>
                    </a:lnTo>
                    <a:lnTo>
                      <a:pt x="15" y="8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5" name="Freeform 208"/>
              <p:cNvSpPr>
                <a:spLocks/>
              </p:cNvSpPr>
              <p:nvPr/>
            </p:nvSpPr>
            <p:spPr bwMode="auto">
              <a:xfrm>
                <a:off x="5133975" y="5918200"/>
                <a:ext cx="36513" cy="47625"/>
              </a:xfrm>
              <a:custGeom>
                <a:avLst/>
                <a:gdLst>
                  <a:gd name="T0" fmla="*/ 111 w 118"/>
                  <a:gd name="T1" fmla="*/ 131 h 151"/>
                  <a:gd name="T2" fmla="*/ 107 w 118"/>
                  <a:gd name="T3" fmla="*/ 89 h 151"/>
                  <a:gd name="T4" fmla="*/ 87 w 118"/>
                  <a:gd name="T5" fmla="*/ 69 h 151"/>
                  <a:gd name="T6" fmla="*/ 87 w 118"/>
                  <a:gd name="T7" fmla="*/ 49 h 151"/>
                  <a:gd name="T8" fmla="*/ 57 w 118"/>
                  <a:gd name="T9" fmla="*/ 29 h 151"/>
                  <a:gd name="T10" fmla="*/ 43 w 118"/>
                  <a:gd name="T11" fmla="*/ 32 h 151"/>
                  <a:gd name="T12" fmla="*/ 27 w 118"/>
                  <a:gd name="T13" fmla="*/ 0 h 151"/>
                  <a:gd name="T14" fmla="*/ 10 w 118"/>
                  <a:gd name="T15" fmla="*/ 13 h 151"/>
                  <a:gd name="T16" fmla="*/ 0 w 118"/>
                  <a:gd name="T17" fmla="*/ 50 h 151"/>
                  <a:gd name="T18" fmla="*/ 24 w 118"/>
                  <a:gd name="T19" fmla="*/ 75 h 151"/>
                  <a:gd name="T20" fmla="*/ 61 w 118"/>
                  <a:gd name="T21" fmla="*/ 89 h 151"/>
                  <a:gd name="T22" fmla="*/ 61 w 118"/>
                  <a:gd name="T23" fmla="*/ 122 h 151"/>
                  <a:gd name="T24" fmla="*/ 98 w 118"/>
                  <a:gd name="T25" fmla="*/ 151 h 151"/>
                  <a:gd name="T26" fmla="*/ 118 w 118"/>
                  <a:gd name="T27" fmla="*/ 148 h 151"/>
                  <a:gd name="T28" fmla="*/ 111 w 118"/>
                  <a:gd name="T29" fmla="*/ 1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51">
                    <a:moveTo>
                      <a:pt x="111" y="131"/>
                    </a:moveTo>
                    <a:lnTo>
                      <a:pt x="107" y="89"/>
                    </a:lnTo>
                    <a:lnTo>
                      <a:pt x="87" y="69"/>
                    </a:lnTo>
                    <a:lnTo>
                      <a:pt x="87" y="49"/>
                    </a:lnTo>
                    <a:lnTo>
                      <a:pt x="57" y="29"/>
                    </a:lnTo>
                    <a:lnTo>
                      <a:pt x="43" y="32"/>
                    </a:lnTo>
                    <a:lnTo>
                      <a:pt x="27" y="0"/>
                    </a:lnTo>
                    <a:lnTo>
                      <a:pt x="10" y="13"/>
                    </a:lnTo>
                    <a:lnTo>
                      <a:pt x="0" y="50"/>
                    </a:lnTo>
                    <a:lnTo>
                      <a:pt x="24" y="75"/>
                    </a:lnTo>
                    <a:lnTo>
                      <a:pt x="61" y="89"/>
                    </a:lnTo>
                    <a:lnTo>
                      <a:pt x="61" y="122"/>
                    </a:lnTo>
                    <a:lnTo>
                      <a:pt x="98" y="151"/>
                    </a:lnTo>
                    <a:lnTo>
                      <a:pt x="118" y="148"/>
                    </a:lnTo>
                    <a:lnTo>
                      <a:pt x="111" y="13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6" name="Freeform 209"/>
              <p:cNvSpPr>
                <a:spLocks/>
              </p:cNvSpPr>
              <p:nvPr/>
            </p:nvSpPr>
            <p:spPr bwMode="auto">
              <a:xfrm>
                <a:off x="5168900" y="5969000"/>
                <a:ext cx="23813" cy="15875"/>
              </a:xfrm>
              <a:custGeom>
                <a:avLst/>
                <a:gdLst>
                  <a:gd name="T0" fmla="*/ 71 w 74"/>
                  <a:gd name="T1" fmla="*/ 39 h 49"/>
                  <a:gd name="T2" fmla="*/ 74 w 74"/>
                  <a:gd name="T3" fmla="*/ 13 h 49"/>
                  <a:gd name="T4" fmla="*/ 50 w 74"/>
                  <a:gd name="T5" fmla="*/ 0 h 49"/>
                  <a:gd name="T6" fmla="*/ 17 w 74"/>
                  <a:gd name="T7" fmla="*/ 0 h 49"/>
                  <a:gd name="T8" fmla="*/ 0 w 74"/>
                  <a:gd name="T9" fmla="*/ 10 h 49"/>
                  <a:gd name="T10" fmla="*/ 44 w 74"/>
                  <a:gd name="T11" fmla="*/ 49 h 49"/>
                  <a:gd name="T12" fmla="*/ 71 w 74"/>
                  <a:gd name="T13" fmla="*/ 39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71" y="39"/>
                    </a:moveTo>
                    <a:lnTo>
                      <a:pt x="74" y="13"/>
                    </a:lnTo>
                    <a:lnTo>
                      <a:pt x="50" y="0"/>
                    </a:lnTo>
                    <a:lnTo>
                      <a:pt x="17" y="0"/>
                    </a:lnTo>
                    <a:lnTo>
                      <a:pt x="0" y="10"/>
                    </a:lnTo>
                    <a:lnTo>
                      <a:pt x="44" y="49"/>
                    </a:lnTo>
                    <a:lnTo>
                      <a:pt x="71" y="3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7" name="Freeform 210"/>
              <p:cNvSpPr>
                <a:spLocks/>
              </p:cNvSpPr>
              <p:nvPr/>
            </p:nvSpPr>
            <p:spPr bwMode="auto">
              <a:xfrm>
                <a:off x="5195888" y="5983288"/>
                <a:ext cx="19050" cy="11113"/>
              </a:xfrm>
              <a:custGeom>
                <a:avLst/>
                <a:gdLst>
                  <a:gd name="T0" fmla="*/ 0 w 60"/>
                  <a:gd name="T1" fmla="*/ 30 h 36"/>
                  <a:gd name="T2" fmla="*/ 30 w 60"/>
                  <a:gd name="T3" fmla="*/ 36 h 36"/>
                  <a:gd name="T4" fmla="*/ 60 w 60"/>
                  <a:gd name="T5" fmla="*/ 19 h 36"/>
                  <a:gd name="T6" fmla="*/ 60 w 60"/>
                  <a:gd name="T7" fmla="*/ 3 h 36"/>
                  <a:gd name="T8" fmla="*/ 27 w 60"/>
                  <a:gd name="T9" fmla="*/ 0 h 36"/>
                  <a:gd name="T10" fmla="*/ 0 w 60"/>
                  <a:gd name="T11" fmla="*/ 30 h 36"/>
                </a:gdLst>
                <a:ahLst/>
                <a:cxnLst>
                  <a:cxn ang="0">
                    <a:pos x="T0" y="T1"/>
                  </a:cxn>
                  <a:cxn ang="0">
                    <a:pos x="T2" y="T3"/>
                  </a:cxn>
                  <a:cxn ang="0">
                    <a:pos x="T4" y="T5"/>
                  </a:cxn>
                  <a:cxn ang="0">
                    <a:pos x="T6" y="T7"/>
                  </a:cxn>
                  <a:cxn ang="0">
                    <a:pos x="T8" y="T9"/>
                  </a:cxn>
                  <a:cxn ang="0">
                    <a:pos x="T10" y="T11"/>
                  </a:cxn>
                </a:cxnLst>
                <a:rect l="0" t="0" r="r" b="b"/>
                <a:pathLst>
                  <a:path w="60" h="36">
                    <a:moveTo>
                      <a:pt x="0" y="30"/>
                    </a:moveTo>
                    <a:lnTo>
                      <a:pt x="30" y="36"/>
                    </a:lnTo>
                    <a:lnTo>
                      <a:pt x="60" y="19"/>
                    </a:lnTo>
                    <a:lnTo>
                      <a:pt x="60" y="3"/>
                    </a:lnTo>
                    <a:lnTo>
                      <a:pt x="27"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8" name="Freeform 211"/>
              <p:cNvSpPr>
                <a:spLocks/>
              </p:cNvSpPr>
              <p:nvPr/>
            </p:nvSpPr>
            <p:spPr bwMode="auto">
              <a:xfrm>
                <a:off x="5156200" y="5981700"/>
                <a:ext cx="11113" cy="19050"/>
              </a:xfrm>
              <a:custGeom>
                <a:avLst/>
                <a:gdLst>
                  <a:gd name="T0" fmla="*/ 37 w 37"/>
                  <a:gd name="T1" fmla="*/ 24 h 57"/>
                  <a:gd name="T2" fmla="*/ 0 w 37"/>
                  <a:gd name="T3" fmla="*/ 0 h 57"/>
                  <a:gd name="T4" fmla="*/ 0 w 37"/>
                  <a:gd name="T5" fmla="*/ 37 h 57"/>
                  <a:gd name="T6" fmla="*/ 7 w 37"/>
                  <a:gd name="T7" fmla="*/ 57 h 57"/>
                  <a:gd name="T8" fmla="*/ 37 w 37"/>
                  <a:gd name="T9" fmla="*/ 24 h 57"/>
                </a:gdLst>
                <a:ahLst/>
                <a:cxnLst>
                  <a:cxn ang="0">
                    <a:pos x="T0" y="T1"/>
                  </a:cxn>
                  <a:cxn ang="0">
                    <a:pos x="T2" y="T3"/>
                  </a:cxn>
                  <a:cxn ang="0">
                    <a:pos x="T4" y="T5"/>
                  </a:cxn>
                  <a:cxn ang="0">
                    <a:pos x="T6" y="T7"/>
                  </a:cxn>
                  <a:cxn ang="0">
                    <a:pos x="T8" y="T9"/>
                  </a:cxn>
                </a:cxnLst>
                <a:rect l="0" t="0" r="r" b="b"/>
                <a:pathLst>
                  <a:path w="37" h="57">
                    <a:moveTo>
                      <a:pt x="37" y="24"/>
                    </a:moveTo>
                    <a:lnTo>
                      <a:pt x="0" y="0"/>
                    </a:lnTo>
                    <a:lnTo>
                      <a:pt x="0" y="37"/>
                    </a:lnTo>
                    <a:lnTo>
                      <a:pt x="7" y="57"/>
                    </a:lnTo>
                    <a:lnTo>
                      <a:pt x="37" y="2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09" name="Freeform 212"/>
              <p:cNvSpPr>
                <a:spLocks/>
              </p:cNvSpPr>
              <p:nvPr/>
            </p:nvSpPr>
            <p:spPr bwMode="auto">
              <a:xfrm>
                <a:off x="5173663" y="6018213"/>
                <a:ext cx="20638" cy="25400"/>
              </a:xfrm>
              <a:custGeom>
                <a:avLst/>
                <a:gdLst>
                  <a:gd name="T0" fmla="*/ 50 w 62"/>
                  <a:gd name="T1" fmla="*/ 67 h 83"/>
                  <a:gd name="T2" fmla="*/ 62 w 62"/>
                  <a:gd name="T3" fmla="*/ 40 h 83"/>
                  <a:gd name="T4" fmla="*/ 56 w 62"/>
                  <a:gd name="T5" fmla="*/ 0 h 83"/>
                  <a:gd name="T6" fmla="*/ 12 w 62"/>
                  <a:gd name="T7" fmla="*/ 18 h 83"/>
                  <a:gd name="T8" fmla="*/ 0 w 62"/>
                  <a:gd name="T9" fmla="*/ 54 h 83"/>
                  <a:gd name="T10" fmla="*/ 27 w 62"/>
                  <a:gd name="T11" fmla="*/ 83 h 83"/>
                  <a:gd name="T12" fmla="*/ 50 w 62"/>
                  <a:gd name="T13" fmla="*/ 67 h 83"/>
                </a:gdLst>
                <a:ahLst/>
                <a:cxnLst>
                  <a:cxn ang="0">
                    <a:pos x="T0" y="T1"/>
                  </a:cxn>
                  <a:cxn ang="0">
                    <a:pos x="T2" y="T3"/>
                  </a:cxn>
                  <a:cxn ang="0">
                    <a:pos x="T4" y="T5"/>
                  </a:cxn>
                  <a:cxn ang="0">
                    <a:pos x="T6" y="T7"/>
                  </a:cxn>
                  <a:cxn ang="0">
                    <a:pos x="T8" y="T9"/>
                  </a:cxn>
                  <a:cxn ang="0">
                    <a:pos x="T10" y="T11"/>
                  </a:cxn>
                  <a:cxn ang="0">
                    <a:pos x="T12" y="T13"/>
                  </a:cxn>
                </a:cxnLst>
                <a:rect l="0" t="0" r="r" b="b"/>
                <a:pathLst>
                  <a:path w="62" h="83">
                    <a:moveTo>
                      <a:pt x="50" y="67"/>
                    </a:moveTo>
                    <a:lnTo>
                      <a:pt x="62" y="40"/>
                    </a:lnTo>
                    <a:lnTo>
                      <a:pt x="56" y="0"/>
                    </a:lnTo>
                    <a:lnTo>
                      <a:pt x="12" y="18"/>
                    </a:lnTo>
                    <a:lnTo>
                      <a:pt x="0" y="54"/>
                    </a:lnTo>
                    <a:lnTo>
                      <a:pt x="27" y="83"/>
                    </a:lnTo>
                    <a:lnTo>
                      <a:pt x="50" y="6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0" name="Freeform 213"/>
              <p:cNvSpPr>
                <a:spLocks/>
              </p:cNvSpPr>
              <p:nvPr/>
            </p:nvSpPr>
            <p:spPr bwMode="auto">
              <a:xfrm>
                <a:off x="5202238" y="6011863"/>
                <a:ext cx="23813" cy="36513"/>
              </a:xfrm>
              <a:custGeom>
                <a:avLst/>
                <a:gdLst>
                  <a:gd name="T0" fmla="*/ 77 w 77"/>
                  <a:gd name="T1" fmla="*/ 62 h 119"/>
                  <a:gd name="T2" fmla="*/ 74 w 77"/>
                  <a:gd name="T3" fmla="*/ 13 h 119"/>
                  <a:gd name="T4" fmla="*/ 57 w 77"/>
                  <a:gd name="T5" fmla="*/ 0 h 119"/>
                  <a:gd name="T6" fmla="*/ 17 w 77"/>
                  <a:gd name="T7" fmla="*/ 13 h 119"/>
                  <a:gd name="T8" fmla="*/ 0 w 77"/>
                  <a:gd name="T9" fmla="*/ 63 h 119"/>
                  <a:gd name="T10" fmla="*/ 28 w 77"/>
                  <a:gd name="T11" fmla="*/ 119 h 119"/>
                  <a:gd name="T12" fmla="*/ 45 w 77"/>
                  <a:gd name="T13" fmla="*/ 109 h 119"/>
                  <a:gd name="T14" fmla="*/ 77 w 77"/>
                  <a:gd name="T15" fmla="*/ 6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9">
                    <a:moveTo>
                      <a:pt x="77" y="62"/>
                    </a:moveTo>
                    <a:lnTo>
                      <a:pt x="74" y="13"/>
                    </a:lnTo>
                    <a:lnTo>
                      <a:pt x="57" y="0"/>
                    </a:lnTo>
                    <a:lnTo>
                      <a:pt x="17" y="13"/>
                    </a:lnTo>
                    <a:lnTo>
                      <a:pt x="0" y="63"/>
                    </a:lnTo>
                    <a:lnTo>
                      <a:pt x="28" y="119"/>
                    </a:lnTo>
                    <a:lnTo>
                      <a:pt x="45" y="109"/>
                    </a:lnTo>
                    <a:lnTo>
                      <a:pt x="77" y="6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1" name="Freeform 214"/>
              <p:cNvSpPr>
                <a:spLocks/>
              </p:cNvSpPr>
              <p:nvPr/>
            </p:nvSpPr>
            <p:spPr bwMode="auto">
              <a:xfrm>
                <a:off x="5189538" y="6056313"/>
                <a:ext cx="14288" cy="23813"/>
              </a:xfrm>
              <a:custGeom>
                <a:avLst/>
                <a:gdLst>
                  <a:gd name="T0" fmla="*/ 38 w 47"/>
                  <a:gd name="T1" fmla="*/ 74 h 74"/>
                  <a:gd name="T2" fmla="*/ 47 w 47"/>
                  <a:gd name="T3" fmla="*/ 34 h 74"/>
                  <a:gd name="T4" fmla="*/ 36 w 47"/>
                  <a:gd name="T5" fmla="*/ 0 h 74"/>
                  <a:gd name="T6" fmla="*/ 0 w 47"/>
                  <a:gd name="T7" fmla="*/ 11 h 74"/>
                  <a:gd name="T8" fmla="*/ 0 w 47"/>
                  <a:gd name="T9" fmla="*/ 35 h 74"/>
                  <a:gd name="T10" fmla="*/ 38 w 47"/>
                  <a:gd name="T11" fmla="*/ 74 h 74"/>
                </a:gdLst>
                <a:ahLst/>
                <a:cxnLst>
                  <a:cxn ang="0">
                    <a:pos x="T0" y="T1"/>
                  </a:cxn>
                  <a:cxn ang="0">
                    <a:pos x="T2" y="T3"/>
                  </a:cxn>
                  <a:cxn ang="0">
                    <a:pos x="T4" y="T5"/>
                  </a:cxn>
                  <a:cxn ang="0">
                    <a:pos x="T6" y="T7"/>
                  </a:cxn>
                  <a:cxn ang="0">
                    <a:pos x="T8" y="T9"/>
                  </a:cxn>
                  <a:cxn ang="0">
                    <a:pos x="T10" y="T11"/>
                  </a:cxn>
                </a:cxnLst>
                <a:rect l="0" t="0" r="r" b="b"/>
                <a:pathLst>
                  <a:path w="47" h="74">
                    <a:moveTo>
                      <a:pt x="38" y="74"/>
                    </a:moveTo>
                    <a:lnTo>
                      <a:pt x="47" y="34"/>
                    </a:lnTo>
                    <a:lnTo>
                      <a:pt x="36" y="0"/>
                    </a:lnTo>
                    <a:lnTo>
                      <a:pt x="0" y="11"/>
                    </a:lnTo>
                    <a:lnTo>
                      <a:pt x="0" y="35"/>
                    </a:lnTo>
                    <a:lnTo>
                      <a:pt x="38" y="7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2" name="Freeform 215"/>
              <p:cNvSpPr>
                <a:spLocks/>
              </p:cNvSpPr>
              <p:nvPr/>
            </p:nvSpPr>
            <p:spPr bwMode="auto">
              <a:xfrm>
                <a:off x="5237163" y="6035675"/>
                <a:ext cx="28575" cy="31750"/>
              </a:xfrm>
              <a:custGeom>
                <a:avLst/>
                <a:gdLst>
                  <a:gd name="T0" fmla="*/ 53 w 90"/>
                  <a:gd name="T1" fmla="*/ 40 h 97"/>
                  <a:gd name="T2" fmla="*/ 7 w 90"/>
                  <a:gd name="T3" fmla="*/ 63 h 97"/>
                  <a:gd name="T4" fmla="*/ 0 w 90"/>
                  <a:gd name="T5" fmla="*/ 97 h 97"/>
                  <a:gd name="T6" fmla="*/ 44 w 90"/>
                  <a:gd name="T7" fmla="*/ 83 h 97"/>
                  <a:gd name="T8" fmla="*/ 70 w 90"/>
                  <a:gd name="T9" fmla="*/ 53 h 97"/>
                  <a:gd name="T10" fmla="*/ 76 w 90"/>
                  <a:gd name="T11" fmla="*/ 13 h 97"/>
                  <a:gd name="T12" fmla="*/ 90 w 90"/>
                  <a:gd name="T13" fmla="*/ 0 h 97"/>
                  <a:gd name="T14" fmla="*/ 56 w 90"/>
                  <a:gd name="T15" fmla="*/ 3 h 97"/>
                  <a:gd name="T16" fmla="*/ 53 w 90"/>
                  <a:gd name="T17"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7">
                    <a:moveTo>
                      <a:pt x="53" y="40"/>
                    </a:moveTo>
                    <a:lnTo>
                      <a:pt x="7" y="63"/>
                    </a:lnTo>
                    <a:lnTo>
                      <a:pt x="0" y="97"/>
                    </a:lnTo>
                    <a:lnTo>
                      <a:pt x="44" y="83"/>
                    </a:lnTo>
                    <a:lnTo>
                      <a:pt x="70" y="53"/>
                    </a:lnTo>
                    <a:lnTo>
                      <a:pt x="76" y="13"/>
                    </a:lnTo>
                    <a:lnTo>
                      <a:pt x="90" y="0"/>
                    </a:lnTo>
                    <a:lnTo>
                      <a:pt x="56" y="3"/>
                    </a:lnTo>
                    <a:lnTo>
                      <a:pt x="53" y="4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3" name="Freeform 216"/>
              <p:cNvSpPr>
                <a:spLocks/>
              </p:cNvSpPr>
              <p:nvPr/>
            </p:nvSpPr>
            <p:spPr bwMode="auto">
              <a:xfrm>
                <a:off x="5195888" y="6105525"/>
                <a:ext cx="19050" cy="22225"/>
              </a:xfrm>
              <a:custGeom>
                <a:avLst/>
                <a:gdLst>
                  <a:gd name="T0" fmla="*/ 61 w 61"/>
                  <a:gd name="T1" fmla="*/ 44 h 71"/>
                  <a:gd name="T2" fmla="*/ 27 w 61"/>
                  <a:gd name="T3" fmla="*/ 0 h 71"/>
                  <a:gd name="T4" fmla="*/ 0 w 61"/>
                  <a:gd name="T5" fmla="*/ 8 h 71"/>
                  <a:gd name="T6" fmla="*/ 1 w 61"/>
                  <a:gd name="T7" fmla="*/ 24 h 71"/>
                  <a:gd name="T8" fmla="*/ 20 w 61"/>
                  <a:gd name="T9" fmla="*/ 20 h 71"/>
                  <a:gd name="T10" fmla="*/ 34 w 61"/>
                  <a:gd name="T11" fmla="*/ 34 h 71"/>
                  <a:gd name="T12" fmla="*/ 28 w 61"/>
                  <a:gd name="T13" fmla="*/ 71 h 71"/>
                  <a:gd name="T14" fmla="*/ 61 w 61"/>
                  <a:gd name="T15" fmla="*/ 4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1">
                    <a:moveTo>
                      <a:pt x="61" y="44"/>
                    </a:moveTo>
                    <a:lnTo>
                      <a:pt x="27" y="0"/>
                    </a:lnTo>
                    <a:lnTo>
                      <a:pt x="0" y="8"/>
                    </a:lnTo>
                    <a:lnTo>
                      <a:pt x="1" y="24"/>
                    </a:lnTo>
                    <a:lnTo>
                      <a:pt x="20" y="20"/>
                    </a:lnTo>
                    <a:lnTo>
                      <a:pt x="34" y="34"/>
                    </a:lnTo>
                    <a:lnTo>
                      <a:pt x="28" y="71"/>
                    </a:lnTo>
                    <a:lnTo>
                      <a:pt x="61" y="4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4" name="Freeform 217"/>
              <p:cNvSpPr>
                <a:spLocks/>
              </p:cNvSpPr>
              <p:nvPr/>
            </p:nvSpPr>
            <p:spPr bwMode="auto">
              <a:xfrm>
                <a:off x="5287963" y="6081713"/>
                <a:ext cx="11113" cy="14288"/>
              </a:xfrm>
              <a:custGeom>
                <a:avLst/>
                <a:gdLst>
                  <a:gd name="T0" fmla="*/ 0 w 36"/>
                  <a:gd name="T1" fmla="*/ 30 h 45"/>
                  <a:gd name="T2" fmla="*/ 10 w 36"/>
                  <a:gd name="T3" fmla="*/ 45 h 45"/>
                  <a:gd name="T4" fmla="*/ 36 w 36"/>
                  <a:gd name="T5" fmla="*/ 5 h 45"/>
                  <a:gd name="T6" fmla="*/ 23 w 36"/>
                  <a:gd name="T7" fmla="*/ 0 h 45"/>
                  <a:gd name="T8" fmla="*/ 0 w 36"/>
                  <a:gd name="T9" fmla="*/ 30 h 45"/>
                </a:gdLst>
                <a:ahLst/>
                <a:cxnLst>
                  <a:cxn ang="0">
                    <a:pos x="T0" y="T1"/>
                  </a:cxn>
                  <a:cxn ang="0">
                    <a:pos x="T2" y="T3"/>
                  </a:cxn>
                  <a:cxn ang="0">
                    <a:pos x="T4" y="T5"/>
                  </a:cxn>
                  <a:cxn ang="0">
                    <a:pos x="T6" y="T7"/>
                  </a:cxn>
                  <a:cxn ang="0">
                    <a:pos x="T8" y="T9"/>
                  </a:cxn>
                </a:cxnLst>
                <a:rect l="0" t="0" r="r" b="b"/>
                <a:pathLst>
                  <a:path w="36" h="45">
                    <a:moveTo>
                      <a:pt x="0" y="30"/>
                    </a:moveTo>
                    <a:lnTo>
                      <a:pt x="10" y="45"/>
                    </a:lnTo>
                    <a:lnTo>
                      <a:pt x="36" y="5"/>
                    </a:lnTo>
                    <a:lnTo>
                      <a:pt x="23"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5" name="Freeform 218"/>
              <p:cNvSpPr>
                <a:spLocks/>
              </p:cNvSpPr>
              <p:nvPr/>
            </p:nvSpPr>
            <p:spPr bwMode="auto">
              <a:xfrm>
                <a:off x="5021263" y="6192838"/>
                <a:ext cx="271463" cy="93663"/>
              </a:xfrm>
              <a:custGeom>
                <a:avLst/>
                <a:gdLst>
                  <a:gd name="T0" fmla="*/ 828 w 854"/>
                  <a:gd name="T1" fmla="*/ 123 h 296"/>
                  <a:gd name="T2" fmla="*/ 811 w 854"/>
                  <a:gd name="T3" fmla="*/ 170 h 296"/>
                  <a:gd name="T4" fmla="*/ 751 w 854"/>
                  <a:gd name="T5" fmla="*/ 170 h 296"/>
                  <a:gd name="T6" fmla="*/ 705 w 854"/>
                  <a:gd name="T7" fmla="*/ 183 h 296"/>
                  <a:gd name="T8" fmla="*/ 684 w 854"/>
                  <a:gd name="T9" fmla="*/ 131 h 296"/>
                  <a:gd name="T10" fmla="*/ 664 w 854"/>
                  <a:gd name="T11" fmla="*/ 104 h 296"/>
                  <a:gd name="T12" fmla="*/ 604 w 854"/>
                  <a:gd name="T13" fmla="*/ 125 h 296"/>
                  <a:gd name="T14" fmla="*/ 518 w 854"/>
                  <a:gd name="T15" fmla="*/ 125 h 296"/>
                  <a:gd name="T16" fmla="*/ 474 w 854"/>
                  <a:gd name="T17" fmla="*/ 96 h 296"/>
                  <a:gd name="T18" fmla="*/ 431 w 854"/>
                  <a:gd name="T19" fmla="*/ 100 h 296"/>
                  <a:gd name="T20" fmla="*/ 347 w 854"/>
                  <a:gd name="T21" fmla="*/ 124 h 296"/>
                  <a:gd name="T22" fmla="*/ 271 w 854"/>
                  <a:gd name="T23" fmla="*/ 134 h 296"/>
                  <a:gd name="T24" fmla="*/ 234 w 854"/>
                  <a:gd name="T25" fmla="*/ 98 h 296"/>
                  <a:gd name="T26" fmla="*/ 190 w 854"/>
                  <a:gd name="T27" fmla="*/ 75 h 296"/>
                  <a:gd name="T28" fmla="*/ 210 w 854"/>
                  <a:gd name="T29" fmla="*/ 35 h 296"/>
                  <a:gd name="T30" fmla="*/ 150 w 854"/>
                  <a:gd name="T31" fmla="*/ 33 h 296"/>
                  <a:gd name="T32" fmla="*/ 97 w 854"/>
                  <a:gd name="T33" fmla="*/ 43 h 296"/>
                  <a:gd name="T34" fmla="*/ 67 w 854"/>
                  <a:gd name="T35" fmla="*/ 0 h 296"/>
                  <a:gd name="T36" fmla="*/ 80 w 854"/>
                  <a:gd name="T37" fmla="*/ 56 h 296"/>
                  <a:gd name="T38" fmla="*/ 47 w 854"/>
                  <a:gd name="T39" fmla="*/ 61 h 296"/>
                  <a:gd name="T40" fmla="*/ 0 w 854"/>
                  <a:gd name="T41" fmla="*/ 17 h 296"/>
                  <a:gd name="T42" fmla="*/ 4 w 854"/>
                  <a:gd name="T43" fmla="*/ 57 h 296"/>
                  <a:gd name="T44" fmla="*/ 18 w 854"/>
                  <a:gd name="T45" fmla="*/ 116 h 296"/>
                  <a:gd name="T46" fmla="*/ 48 w 854"/>
                  <a:gd name="T47" fmla="*/ 183 h 296"/>
                  <a:gd name="T48" fmla="*/ 115 w 854"/>
                  <a:gd name="T49" fmla="*/ 155 h 296"/>
                  <a:gd name="T50" fmla="*/ 195 w 854"/>
                  <a:gd name="T51" fmla="*/ 195 h 296"/>
                  <a:gd name="T52" fmla="*/ 268 w 854"/>
                  <a:gd name="T53" fmla="*/ 201 h 296"/>
                  <a:gd name="T54" fmla="*/ 335 w 854"/>
                  <a:gd name="T55" fmla="*/ 200 h 296"/>
                  <a:gd name="T56" fmla="*/ 402 w 854"/>
                  <a:gd name="T57" fmla="*/ 256 h 296"/>
                  <a:gd name="T58" fmla="*/ 402 w 854"/>
                  <a:gd name="T59" fmla="*/ 296 h 296"/>
                  <a:gd name="T60" fmla="*/ 469 w 854"/>
                  <a:gd name="T61" fmla="*/ 286 h 296"/>
                  <a:gd name="T62" fmla="*/ 526 w 854"/>
                  <a:gd name="T63" fmla="*/ 246 h 296"/>
                  <a:gd name="T64" fmla="*/ 618 w 854"/>
                  <a:gd name="T65" fmla="*/ 258 h 296"/>
                  <a:gd name="T66" fmla="*/ 712 w 854"/>
                  <a:gd name="T67" fmla="*/ 260 h 296"/>
                  <a:gd name="T68" fmla="*/ 775 w 854"/>
                  <a:gd name="T69" fmla="*/ 237 h 296"/>
                  <a:gd name="T70" fmla="*/ 822 w 854"/>
                  <a:gd name="T71" fmla="*/ 239 h 296"/>
                  <a:gd name="T72" fmla="*/ 851 w 854"/>
                  <a:gd name="T73" fmla="*/ 182 h 296"/>
                  <a:gd name="T74" fmla="*/ 838 w 854"/>
                  <a:gd name="T75" fmla="*/ 1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4" h="296">
                    <a:moveTo>
                      <a:pt x="841" y="116"/>
                    </a:moveTo>
                    <a:lnTo>
                      <a:pt x="828" y="123"/>
                    </a:lnTo>
                    <a:lnTo>
                      <a:pt x="824" y="146"/>
                    </a:lnTo>
                    <a:lnTo>
                      <a:pt x="811" y="170"/>
                    </a:lnTo>
                    <a:lnTo>
                      <a:pt x="774" y="160"/>
                    </a:lnTo>
                    <a:lnTo>
                      <a:pt x="751" y="170"/>
                    </a:lnTo>
                    <a:lnTo>
                      <a:pt x="728" y="193"/>
                    </a:lnTo>
                    <a:lnTo>
                      <a:pt x="705" y="183"/>
                    </a:lnTo>
                    <a:lnTo>
                      <a:pt x="691" y="157"/>
                    </a:lnTo>
                    <a:lnTo>
                      <a:pt x="684" y="131"/>
                    </a:lnTo>
                    <a:lnTo>
                      <a:pt x="691" y="111"/>
                    </a:lnTo>
                    <a:lnTo>
                      <a:pt x="664" y="104"/>
                    </a:lnTo>
                    <a:lnTo>
                      <a:pt x="634" y="124"/>
                    </a:lnTo>
                    <a:lnTo>
                      <a:pt x="604" y="125"/>
                    </a:lnTo>
                    <a:lnTo>
                      <a:pt x="574" y="108"/>
                    </a:lnTo>
                    <a:lnTo>
                      <a:pt x="518" y="125"/>
                    </a:lnTo>
                    <a:lnTo>
                      <a:pt x="491" y="123"/>
                    </a:lnTo>
                    <a:lnTo>
                      <a:pt x="474" y="96"/>
                    </a:lnTo>
                    <a:lnTo>
                      <a:pt x="448" y="86"/>
                    </a:lnTo>
                    <a:lnTo>
                      <a:pt x="431" y="100"/>
                    </a:lnTo>
                    <a:lnTo>
                      <a:pt x="378" y="107"/>
                    </a:lnTo>
                    <a:lnTo>
                      <a:pt x="347" y="124"/>
                    </a:lnTo>
                    <a:lnTo>
                      <a:pt x="294" y="124"/>
                    </a:lnTo>
                    <a:lnTo>
                      <a:pt x="271" y="134"/>
                    </a:lnTo>
                    <a:lnTo>
                      <a:pt x="247" y="95"/>
                    </a:lnTo>
                    <a:lnTo>
                      <a:pt x="234" y="98"/>
                    </a:lnTo>
                    <a:lnTo>
                      <a:pt x="190" y="92"/>
                    </a:lnTo>
                    <a:lnTo>
                      <a:pt x="190" y="75"/>
                    </a:lnTo>
                    <a:lnTo>
                      <a:pt x="220" y="58"/>
                    </a:lnTo>
                    <a:lnTo>
                      <a:pt x="210" y="35"/>
                    </a:lnTo>
                    <a:lnTo>
                      <a:pt x="180" y="23"/>
                    </a:lnTo>
                    <a:lnTo>
                      <a:pt x="150" y="33"/>
                    </a:lnTo>
                    <a:lnTo>
                      <a:pt x="120" y="63"/>
                    </a:lnTo>
                    <a:lnTo>
                      <a:pt x="97" y="43"/>
                    </a:lnTo>
                    <a:lnTo>
                      <a:pt x="90" y="0"/>
                    </a:lnTo>
                    <a:lnTo>
                      <a:pt x="67" y="0"/>
                    </a:lnTo>
                    <a:lnTo>
                      <a:pt x="53" y="30"/>
                    </a:lnTo>
                    <a:lnTo>
                      <a:pt x="80" y="56"/>
                    </a:lnTo>
                    <a:lnTo>
                      <a:pt x="64" y="73"/>
                    </a:lnTo>
                    <a:lnTo>
                      <a:pt x="47" y="61"/>
                    </a:lnTo>
                    <a:lnTo>
                      <a:pt x="23" y="27"/>
                    </a:lnTo>
                    <a:lnTo>
                      <a:pt x="0" y="17"/>
                    </a:lnTo>
                    <a:lnTo>
                      <a:pt x="6" y="37"/>
                    </a:lnTo>
                    <a:lnTo>
                      <a:pt x="4" y="57"/>
                    </a:lnTo>
                    <a:lnTo>
                      <a:pt x="21" y="84"/>
                    </a:lnTo>
                    <a:lnTo>
                      <a:pt x="18" y="116"/>
                    </a:lnTo>
                    <a:lnTo>
                      <a:pt x="24" y="150"/>
                    </a:lnTo>
                    <a:lnTo>
                      <a:pt x="48" y="183"/>
                    </a:lnTo>
                    <a:lnTo>
                      <a:pt x="84" y="170"/>
                    </a:lnTo>
                    <a:lnTo>
                      <a:pt x="115" y="155"/>
                    </a:lnTo>
                    <a:lnTo>
                      <a:pt x="165" y="169"/>
                    </a:lnTo>
                    <a:lnTo>
                      <a:pt x="195" y="195"/>
                    </a:lnTo>
                    <a:lnTo>
                      <a:pt x="235" y="191"/>
                    </a:lnTo>
                    <a:lnTo>
                      <a:pt x="268" y="201"/>
                    </a:lnTo>
                    <a:lnTo>
                      <a:pt x="305" y="211"/>
                    </a:lnTo>
                    <a:lnTo>
                      <a:pt x="335" y="200"/>
                    </a:lnTo>
                    <a:lnTo>
                      <a:pt x="375" y="227"/>
                    </a:lnTo>
                    <a:lnTo>
                      <a:pt x="402" y="256"/>
                    </a:lnTo>
                    <a:lnTo>
                      <a:pt x="389" y="289"/>
                    </a:lnTo>
                    <a:lnTo>
                      <a:pt x="402" y="296"/>
                    </a:lnTo>
                    <a:lnTo>
                      <a:pt x="419" y="286"/>
                    </a:lnTo>
                    <a:lnTo>
                      <a:pt x="469" y="286"/>
                    </a:lnTo>
                    <a:lnTo>
                      <a:pt x="492" y="276"/>
                    </a:lnTo>
                    <a:lnTo>
                      <a:pt x="526" y="246"/>
                    </a:lnTo>
                    <a:lnTo>
                      <a:pt x="583" y="244"/>
                    </a:lnTo>
                    <a:lnTo>
                      <a:pt x="618" y="258"/>
                    </a:lnTo>
                    <a:lnTo>
                      <a:pt x="662" y="243"/>
                    </a:lnTo>
                    <a:lnTo>
                      <a:pt x="712" y="260"/>
                    </a:lnTo>
                    <a:lnTo>
                      <a:pt x="739" y="257"/>
                    </a:lnTo>
                    <a:lnTo>
                      <a:pt x="775" y="237"/>
                    </a:lnTo>
                    <a:lnTo>
                      <a:pt x="795" y="252"/>
                    </a:lnTo>
                    <a:lnTo>
                      <a:pt x="822" y="239"/>
                    </a:lnTo>
                    <a:lnTo>
                      <a:pt x="844" y="205"/>
                    </a:lnTo>
                    <a:lnTo>
                      <a:pt x="851" y="182"/>
                    </a:lnTo>
                    <a:lnTo>
                      <a:pt x="854" y="169"/>
                    </a:lnTo>
                    <a:lnTo>
                      <a:pt x="838" y="143"/>
                    </a:lnTo>
                    <a:lnTo>
                      <a:pt x="841" y="116"/>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6" name="Freeform 219"/>
              <p:cNvSpPr>
                <a:spLocks/>
              </p:cNvSpPr>
              <p:nvPr/>
            </p:nvSpPr>
            <p:spPr bwMode="auto">
              <a:xfrm>
                <a:off x="5345113" y="6216650"/>
                <a:ext cx="14288" cy="19050"/>
              </a:xfrm>
              <a:custGeom>
                <a:avLst/>
                <a:gdLst>
                  <a:gd name="T0" fmla="*/ 27 w 47"/>
                  <a:gd name="T1" fmla="*/ 17 h 60"/>
                  <a:gd name="T2" fmla="*/ 13 w 47"/>
                  <a:gd name="T3" fmla="*/ 7 h 60"/>
                  <a:gd name="T4" fmla="*/ 0 w 47"/>
                  <a:gd name="T5" fmla="*/ 37 h 60"/>
                  <a:gd name="T6" fmla="*/ 7 w 47"/>
                  <a:gd name="T7" fmla="*/ 60 h 60"/>
                  <a:gd name="T8" fmla="*/ 47 w 47"/>
                  <a:gd name="T9" fmla="*/ 20 h 60"/>
                  <a:gd name="T10" fmla="*/ 44 w 47"/>
                  <a:gd name="T11" fmla="*/ 0 h 60"/>
                  <a:gd name="T12" fmla="*/ 27 w 47"/>
                  <a:gd name="T13" fmla="*/ 17 h 60"/>
                </a:gdLst>
                <a:ahLst/>
                <a:cxnLst>
                  <a:cxn ang="0">
                    <a:pos x="T0" y="T1"/>
                  </a:cxn>
                  <a:cxn ang="0">
                    <a:pos x="T2" y="T3"/>
                  </a:cxn>
                  <a:cxn ang="0">
                    <a:pos x="T4" y="T5"/>
                  </a:cxn>
                  <a:cxn ang="0">
                    <a:pos x="T6" y="T7"/>
                  </a:cxn>
                  <a:cxn ang="0">
                    <a:pos x="T8" y="T9"/>
                  </a:cxn>
                  <a:cxn ang="0">
                    <a:pos x="T10" y="T11"/>
                  </a:cxn>
                  <a:cxn ang="0">
                    <a:pos x="T12" y="T13"/>
                  </a:cxn>
                </a:cxnLst>
                <a:rect l="0" t="0" r="r" b="b"/>
                <a:pathLst>
                  <a:path w="47" h="60">
                    <a:moveTo>
                      <a:pt x="27" y="17"/>
                    </a:moveTo>
                    <a:lnTo>
                      <a:pt x="13" y="7"/>
                    </a:lnTo>
                    <a:lnTo>
                      <a:pt x="0" y="37"/>
                    </a:lnTo>
                    <a:lnTo>
                      <a:pt x="7" y="60"/>
                    </a:lnTo>
                    <a:lnTo>
                      <a:pt x="47" y="20"/>
                    </a:lnTo>
                    <a:lnTo>
                      <a:pt x="44" y="0"/>
                    </a:lnTo>
                    <a:lnTo>
                      <a:pt x="27" y="1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7" name="Freeform 220"/>
              <p:cNvSpPr>
                <a:spLocks/>
              </p:cNvSpPr>
              <p:nvPr/>
            </p:nvSpPr>
            <p:spPr bwMode="auto">
              <a:xfrm>
                <a:off x="5367338" y="6161088"/>
                <a:ext cx="17463" cy="58738"/>
              </a:xfrm>
              <a:custGeom>
                <a:avLst/>
                <a:gdLst>
                  <a:gd name="T0" fmla="*/ 30 w 57"/>
                  <a:gd name="T1" fmla="*/ 63 h 186"/>
                  <a:gd name="T2" fmla="*/ 30 w 57"/>
                  <a:gd name="T3" fmla="*/ 37 h 186"/>
                  <a:gd name="T4" fmla="*/ 46 w 57"/>
                  <a:gd name="T5" fmla="*/ 27 h 186"/>
                  <a:gd name="T6" fmla="*/ 19 w 57"/>
                  <a:gd name="T7" fmla="*/ 0 h 186"/>
                  <a:gd name="T8" fmla="*/ 26 w 57"/>
                  <a:gd name="T9" fmla="*/ 27 h 186"/>
                  <a:gd name="T10" fmla="*/ 10 w 57"/>
                  <a:gd name="T11" fmla="*/ 50 h 186"/>
                  <a:gd name="T12" fmla="*/ 10 w 57"/>
                  <a:gd name="T13" fmla="*/ 74 h 186"/>
                  <a:gd name="T14" fmla="*/ 4 w 57"/>
                  <a:gd name="T15" fmla="*/ 96 h 186"/>
                  <a:gd name="T16" fmla="*/ 0 w 57"/>
                  <a:gd name="T17" fmla="*/ 116 h 186"/>
                  <a:gd name="T18" fmla="*/ 24 w 57"/>
                  <a:gd name="T19" fmla="*/ 140 h 186"/>
                  <a:gd name="T20" fmla="*/ 5 w 57"/>
                  <a:gd name="T21" fmla="*/ 176 h 186"/>
                  <a:gd name="T22" fmla="*/ 8 w 57"/>
                  <a:gd name="T23" fmla="*/ 186 h 186"/>
                  <a:gd name="T24" fmla="*/ 38 w 57"/>
                  <a:gd name="T25" fmla="*/ 176 h 186"/>
                  <a:gd name="T26" fmla="*/ 57 w 57"/>
                  <a:gd name="T27" fmla="*/ 126 h 186"/>
                  <a:gd name="T28" fmla="*/ 24 w 57"/>
                  <a:gd name="T29" fmla="*/ 103 h 186"/>
                  <a:gd name="T30" fmla="*/ 30 w 57"/>
                  <a:gd name="T3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86">
                    <a:moveTo>
                      <a:pt x="30" y="63"/>
                    </a:moveTo>
                    <a:lnTo>
                      <a:pt x="30" y="37"/>
                    </a:lnTo>
                    <a:lnTo>
                      <a:pt x="46" y="27"/>
                    </a:lnTo>
                    <a:lnTo>
                      <a:pt x="19" y="0"/>
                    </a:lnTo>
                    <a:lnTo>
                      <a:pt x="26" y="27"/>
                    </a:lnTo>
                    <a:lnTo>
                      <a:pt x="10" y="50"/>
                    </a:lnTo>
                    <a:lnTo>
                      <a:pt x="10" y="74"/>
                    </a:lnTo>
                    <a:lnTo>
                      <a:pt x="4" y="96"/>
                    </a:lnTo>
                    <a:lnTo>
                      <a:pt x="0" y="116"/>
                    </a:lnTo>
                    <a:lnTo>
                      <a:pt x="24" y="140"/>
                    </a:lnTo>
                    <a:lnTo>
                      <a:pt x="5" y="176"/>
                    </a:lnTo>
                    <a:lnTo>
                      <a:pt x="8" y="186"/>
                    </a:lnTo>
                    <a:lnTo>
                      <a:pt x="38" y="176"/>
                    </a:lnTo>
                    <a:lnTo>
                      <a:pt x="57" y="126"/>
                    </a:lnTo>
                    <a:lnTo>
                      <a:pt x="24" y="103"/>
                    </a:lnTo>
                    <a:lnTo>
                      <a:pt x="30" y="6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8" name="Freeform 221"/>
              <p:cNvSpPr>
                <a:spLocks/>
              </p:cNvSpPr>
              <p:nvPr/>
            </p:nvSpPr>
            <p:spPr bwMode="auto">
              <a:xfrm>
                <a:off x="5113338" y="5576888"/>
                <a:ext cx="22225" cy="25400"/>
              </a:xfrm>
              <a:custGeom>
                <a:avLst/>
                <a:gdLst>
                  <a:gd name="T0" fmla="*/ 67 w 67"/>
                  <a:gd name="T1" fmla="*/ 59 h 82"/>
                  <a:gd name="T2" fmla="*/ 66 w 67"/>
                  <a:gd name="T3" fmla="*/ 16 h 82"/>
                  <a:gd name="T4" fmla="*/ 39 w 67"/>
                  <a:gd name="T5" fmla="*/ 0 h 82"/>
                  <a:gd name="T6" fmla="*/ 4 w 67"/>
                  <a:gd name="T7" fmla="*/ 33 h 82"/>
                  <a:gd name="T8" fmla="*/ 0 w 67"/>
                  <a:gd name="T9" fmla="*/ 56 h 82"/>
                  <a:gd name="T10" fmla="*/ 37 w 67"/>
                  <a:gd name="T11" fmla="*/ 82 h 82"/>
                  <a:gd name="T12" fmla="*/ 67 w 67"/>
                  <a:gd name="T13" fmla="*/ 59 h 82"/>
                </a:gdLst>
                <a:ahLst/>
                <a:cxnLst>
                  <a:cxn ang="0">
                    <a:pos x="T0" y="T1"/>
                  </a:cxn>
                  <a:cxn ang="0">
                    <a:pos x="T2" y="T3"/>
                  </a:cxn>
                  <a:cxn ang="0">
                    <a:pos x="T4" y="T5"/>
                  </a:cxn>
                  <a:cxn ang="0">
                    <a:pos x="T6" y="T7"/>
                  </a:cxn>
                  <a:cxn ang="0">
                    <a:pos x="T8" y="T9"/>
                  </a:cxn>
                  <a:cxn ang="0">
                    <a:pos x="T10" y="T11"/>
                  </a:cxn>
                  <a:cxn ang="0">
                    <a:pos x="T12" y="T13"/>
                  </a:cxn>
                </a:cxnLst>
                <a:rect l="0" t="0" r="r" b="b"/>
                <a:pathLst>
                  <a:path w="67" h="82">
                    <a:moveTo>
                      <a:pt x="67" y="59"/>
                    </a:moveTo>
                    <a:lnTo>
                      <a:pt x="66" y="16"/>
                    </a:lnTo>
                    <a:lnTo>
                      <a:pt x="39" y="0"/>
                    </a:lnTo>
                    <a:lnTo>
                      <a:pt x="4" y="33"/>
                    </a:lnTo>
                    <a:lnTo>
                      <a:pt x="0" y="56"/>
                    </a:lnTo>
                    <a:lnTo>
                      <a:pt x="37" y="82"/>
                    </a:lnTo>
                    <a:lnTo>
                      <a:pt x="67" y="5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19" name="Freeform 222"/>
              <p:cNvSpPr>
                <a:spLocks/>
              </p:cNvSpPr>
              <p:nvPr/>
            </p:nvSpPr>
            <p:spPr bwMode="auto">
              <a:xfrm>
                <a:off x="5200650" y="5613400"/>
                <a:ext cx="25400" cy="14288"/>
              </a:xfrm>
              <a:custGeom>
                <a:avLst/>
                <a:gdLst>
                  <a:gd name="T0" fmla="*/ 79 w 79"/>
                  <a:gd name="T1" fmla="*/ 13 h 42"/>
                  <a:gd name="T2" fmla="*/ 35 w 79"/>
                  <a:gd name="T3" fmla="*/ 0 h 42"/>
                  <a:gd name="T4" fmla="*/ 6 w 79"/>
                  <a:gd name="T5" fmla="*/ 16 h 42"/>
                  <a:gd name="T6" fmla="*/ 0 w 79"/>
                  <a:gd name="T7" fmla="*/ 33 h 42"/>
                  <a:gd name="T8" fmla="*/ 36 w 79"/>
                  <a:gd name="T9" fmla="*/ 36 h 42"/>
                  <a:gd name="T10" fmla="*/ 76 w 79"/>
                  <a:gd name="T11" fmla="*/ 42 h 42"/>
                  <a:gd name="T12" fmla="*/ 79 w 79"/>
                  <a:gd name="T13" fmla="*/ 13 h 42"/>
                </a:gdLst>
                <a:ahLst/>
                <a:cxnLst>
                  <a:cxn ang="0">
                    <a:pos x="T0" y="T1"/>
                  </a:cxn>
                  <a:cxn ang="0">
                    <a:pos x="T2" y="T3"/>
                  </a:cxn>
                  <a:cxn ang="0">
                    <a:pos x="T4" y="T5"/>
                  </a:cxn>
                  <a:cxn ang="0">
                    <a:pos x="T6" y="T7"/>
                  </a:cxn>
                  <a:cxn ang="0">
                    <a:pos x="T8" y="T9"/>
                  </a:cxn>
                  <a:cxn ang="0">
                    <a:pos x="T10" y="T11"/>
                  </a:cxn>
                  <a:cxn ang="0">
                    <a:pos x="T12" y="T13"/>
                  </a:cxn>
                </a:cxnLst>
                <a:rect l="0" t="0" r="r" b="b"/>
                <a:pathLst>
                  <a:path w="79" h="42">
                    <a:moveTo>
                      <a:pt x="79" y="13"/>
                    </a:moveTo>
                    <a:lnTo>
                      <a:pt x="35" y="0"/>
                    </a:lnTo>
                    <a:lnTo>
                      <a:pt x="6" y="16"/>
                    </a:lnTo>
                    <a:lnTo>
                      <a:pt x="0" y="33"/>
                    </a:lnTo>
                    <a:lnTo>
                      <a:pt x="36" y="36"/>
                    </a:lnTo>
                    <a:lnTo>
                      <a:pt x="76" y="42"/>
                    </a:lnTo>
                    <a:lnTo>
                      <a:pt x="79" y="1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0" name="Freeform 223"/>
              <p:cNvSpPr>
                <a:spLocks/>
              </p:cNvSpPr>
              <p:nvPr/>
            </p:nvSpPr>
            <p:spPr bwMode="auto">
              <a:xfrm>
                <a:off x="5159375" y="5661025"/>
                <a:ext cx="44450" cy="46038"/>
              </a:xfrm>
              <a:custGeom>
                <a:avLst/>
                <a:gdLst>
                  <a:gd name="T0" fmla="*/ 90 w 140"/>
                  <a:gd name="T1" fmla="*/ 65 h 146"/>
                  <a:gd name="T2" fmla="*/ 56 w 140"/>
                  <a:gd name="T3" fmla="*/ 53 h 146"/>
                  <a:gd name="T4" fmla="*/ 0 w 140"/>
                  <a:gd name="T5" fmla="*/ 53 h 146"/>
                  <a:gd name="T6" fmla="*/ 14 w 140"/>
                  <a:gd name="T7" fmla="*/ 103 h 146"/>
                  <a:gd name="T8" fmla="*/ 41 w 140"/>
                  <a:gd name="T9" fmla="*/ 146 h 146"/>
                  <a:gd name="T10" fmla="*/ 64 w 140"/>
                  <a:gd name="T11" fmla="*/ 99 h 146"/>
                  <a:gd name="T12" fmla="*/ 81 w 140"/>
                  <a:gd name="T13" fmla="*/ 99 h 146"/>
                  <a:gd name="T14" fmla="*/ 74 w 140"/>
                  <a:gd name="T15" fmla="*/ 122 h 146"/>
                  <a:gd name="T16" fmla="*/ 114 w 140"/>
                  <a:gd name="T17" fmla="*/ 139 h 146"/>
                  <a:gd name="T18" fmla="*/ 104 w 140"/>
                  <a:gd name="T19" fmla="*/ 82 h 146"/>
                  <a:gd name="T20" fmla="*/ 140 w 140"/>
                  <a:gd name="T21" fmla="*/ 22 h 146"/>
                  <a:gd name="T22" fmla="*/ 106 w 140"/>
                  <a:gd name="T23" fmla="*/ 0 h 146"/>
                  <a:gd name="T24" fmla="*/ 90 w 140"/>
                  <a:gd name="T2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6">
                    <a:moveTo>
                      <a:pt x="90" y="65"/>
                    </a:moveTo>
                    <a:lnTo>
                      <a:pt x="56" y="53"/>
                    </a:lnTo>
                    <a:lnTo>
                      <a:pt x="0" y="53"/>
                    </a:lnTo>
                    <a:lnTo>
                      <a:pt x="14" y="103"/>
                    </a:lnTo>
                    <a:lnTo>
                      <a:pt x="41" y="146"/>
                    </a:lnTo>
                    <a:lnTo>
                      <a:pt x="64" y="99"/>
                    </a:lnTo>
                    <a:lnTo>
                      <a:pt x="81" y="99"/>
                    </a:lnTo>
                    <a:lnTo>
                      <a:pt x="74" y="122"/>
                    </a:lnTo>
                    <a:lnTo>
                      <a:pt x="114" y="139"/>
                    </a:lnTo>
                    <a:lnTo>
                      <a:pt x="104" y="82"/>
                    </a:lnTo>
                    <a:lnTo>
                      <a:pt x="140" y="22"/>
                    </a:lnTo>
                    <a:lnTo>
                      <a:pt x="106" y="0"/>
                    </a:lnTo>
                    <a:lnTo>
                      <a:pt x="90" y="6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1" name="Freeform 224"/>
              <p:cNvSpPr>
                <a:spLocks/>
              </p:cNvSpPr>
              <p:nvPr/>
            </p:nvSpPr>
            <p:spPr bwMode="auto">
              <a:xfrm>
                <a:off x="5246688" y="5751513"/>
                <a:ext cx="79375" cy="46038"/>
              </a:xfrm>
              <a:custGeom>
                <a:avLst/>
                <a:gdLst>
                  <a:gd name="T0" fmla="*/ 174 w 251"/>
                  <a:gd name="T1" fmla="*/ 73 h 146"/>
                  <a:gd name="T2" fmla="*/ 204 w 251"/>
                  <a:gd name="T3" fmla="*/ 99 h 146"/>
                  <a:gd name="T4" fmla="*/ 251 w 251"/>
                  <a:gd name="T5" fmla="*/ 76 h 146"/>
                  <a:gd name="T6" fmla="*/ 184 w 251"/>
                  <a:gd name="T7" fmla="*/ 43 h 146"/>
                  <a:gd name="T8" fmla="*/ 180 w 251"/>
                  <a:gd name="T9" fmla="*/ 13 h 146"/>
                  <a:gd name="T10" fmla="*/ 143 w 251"/>
                  <a:gd name="T11" fmla="*/ 0 h 146"/>
                  <a:gd name="T12" fmla="*/ 121 w 251"/>
                  <a:gd name="T13" fmla="*/ 20 h 146"/>
                  <a:gd name="T14" fmla="*/ 77 w 251"/>
                  <a:gd name="T15" fmla="*/ 21 h 146"/>
                  <a:gd name="T16" fmla="*/ 71 w 251"/>
                  <a:gd name="T17" fmla="*/ 44 h 146"/>
                  <a:gd name="T18" fmla="*/ 0 w 251"/>
                  <a:gd name="T19" fmla="*/ 41 h 146"/>
                  <a:gd name="T20" fmla="*/ 4 w 251"/>
                  <a:gd name="T21" fmla="*/ 81 h 146"/>
                  <a:gd name="T22" fmla="*/ 67 w 251"/>
                  <a:gd name="T23" fmla="*/ 107 h 146"/>
                  <a:gd name="T24" fmla="*/ 94 w 251"/>
                  <a:gd name="T25" fmla="*/ 67 h 146"/>
                  <a:gd name="T26" fmla="*/ 137 w 251"/>
                  <a:gd name="T27" fmla="*/ 77 h 146"/>
                  <a:gd name="T28" fmla="*/ 81 w 251"/>
                  <a:gd name="T29" fmla="*/ 113 h 146"/>
                  <a:gd name="T30" fmla="*/ 115 w 251"/>
                  <a:gd name="T31" fmla="*/ 144 h 146"/>
                  <a:gd name="T32" fmla="*/ 171 w 251"/>
                  <a:gd name="T33" fmla="*/ 146 h 146"/>
                  <a:gd name="T34" fmla="*/ 191 w 251"/>
                  <a:gd name="T35" fmla="*/ 122 h 146"/>
                  <a:gd name="T36" fmla="*/ 174 w 251"/>
                  <a:gd name="T3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46">
                    <a:moveTo>
                      <a:pt x="174" y="73"/>
                    </a:moveTo>
                    <a:lnTo>
                      <a:pt x="204" y="99"/>
                    </a:lnTo>
                    <a:lnTo>
                      <a:pt x="251" y="76"/>
                    </a:lnTo>
                    <a:lnTo>
                      <a:pt x="184" y="43"/>
                    </a:lnTo>
                    <a:lnTo>
                      <a:pt x="180" y="13"/>
                    </a:lnTo>
                    <a:lnTo>
                      <a:pt x="143" y="0"/>
                    </a:lnTo>
                    <a:lnTo>
                      <a:pt x="121" y="20"/>
                    </a:lnTo>
                    <a:lnTo>
                      <a:pt x="77" y="21"/>
                    </a:lnTo>
                    <a:lnTo>
                      <a:pt x="71" y="44"/>
                    </a:lnTo>
                    <a:lnTo>
                      <a:pt x="0" y="41"/>
                    </a:lnTo>
                    <a:lnTo>
                      <a:pt x="4" y="81"/>
                    </a:lnTo>
                    <a:lnTo>
                      <a:pt x="67" y="107"/>
                    </a:lnTo>
                    <a:lnTo>
                      <a:pt x="94" y="67"/>
                    </a:lnTo>
                    <a:lnTo>
                      <a:pt x="137" y="77"/>
                    </a:lnTo>
                    <a:lnTo>
                      <a:pt x="81" y="113"/>
                    </a:lnTo>
                    <a:lnTo>
                      <a:pt x="115" y="144"/>
                    </a:lnTo>
                    <a:lnTo>
                      <a:pt x="171" y="146"/>
                    </a:lnTo>
                    <a:lnTo>
                      <a:pt x="191" y="122"/>
                    </a:lnTo>
                    <a:lnTo>
                      <a:pt x="174" y="7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2" name="Freeform 225"/>
              <p:cNvSpPr>
                <a:spLocks/>
              </p:cNvSpPr>
              <p:nvPr/>
            </p:nvSpPr>
            <p:spPr bwMode="auto">
              <a:xfrm>
                <a:off x="5246688" y="5843588"/>
                <a:ext cx="30163" cy="47625"/>
              </a:xfrm>
              <a:custGeom>
                <a:avLst/>
                <a:gdLst>
                  <a:gd name="T0" fmla="*/ 74 w 95"/>
                  <a:gd name="T1" fmla="*/ 3 h 152"/>
                  <a:gd name="T2" fmla="*/ 34 w 95"/>
                  <a:gd name="T3" fmla="*/ 0 h 152"/>
                  <a:gd name="T4" fmla="*/ 4 w 95"/>
                  <a:gd name="T5" fmla="*/ 6 h 152"/>
                  <a:gd name="T6" fmla="*/ 0 w 95"/>
                  <a:gd name="T7" fmla="*/ 40 h 152"/>
                  <a:gd name="T8" fmla="*/ 45 w 95"/>
                  <a:gd name="T9" fmla="*/ 70 h 152"/>
                  <a:gd name="T10" fmla="*/ 18 w 95"/>
                  <a:gd name="T11" fmla="*/ 116 h 152"/>
                  <a:gd name="T12" fmla="*/ 58 w 95"/>
                  <a:gd name="T13" fmla="*/ 152 h 152"/>
                  <a:gd name="T14" fmla="*/ 72 w 95"/>
                  <a:gd name="T15" fmla="*/ 109 h 152"/>
                  <a:gd name="T16" fmla="*/ 95 w 95"/>
                  <a:gd name="T17" fmla="*/ 92 h 152"/>
                  <a:gd name="T18" fmla="*/ 90 w 95"/>
                  <a:gd name="T19" fmla="*/ 59 h 152"/>
                  <a:gd name="T20" fmla="*/ 74 w 95"/>
                  <a:gd name="T21"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52">
                    <a:moveTo>
                      <a:pt x="74" y="3"/>
                    </a:moveTo>
                    <a:lnTo>
                      <a:pt x="34" y="0"/>
                    </a:lnTo>
                    <a:lnTo>
                      <a:pt x="4" y="6"/>
                    </a:lnTo>
                    <a:lnTo>
                      <a:pt x="0" y="40"/>
                    </a:lnTo>
                    <a:lnTo>
                      <a:pt x="45" y="70"/>
                    </a:lnTo>
                    <a:lnTo>
                      <a:pt x="18" y="116"/>
                    </a:lnTo>
                    <a:lnTo>
                      <a:pt x="58" y="152"/>
                    </a:lnTo>
                    <a:lnTo>
                      <a:pt x="72" y="109"/>
                    </a:lnTo>
                    <a:lnTo>
                      <a:pt x="95" y="92"/>
                    </a:lnTo>
                    <a:lnTo>
                      <a:pt x="90" y="59"/>
                    </a:lnTo>
                    <a:lnTo>
                      <a:pt x="74" y="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3" name="Freeform 226"/>
              <p:cNvSpPr>
                <a:spLocks/>
              </p:cNvSpPr>
              <p:nvPr/>
            </p:nvSpPr>
            <p:spPr bwMode="auto">
              <a:xfrm>
                <a:off x="5262563" y="5951538"/>
                <a:ext cx="31750" cy="26988"/>
              </a:xfrm>
              <a:custGeom>
                <a:avLst/>
                <a:gdLst>
                  <a:gd name="T0" fmla="*/ 77 w 100"/>
                  <a:gd name="T1" fmla="*/ 51 h 84"/>
                  <a:gd name="T2" fmla="*/ 100 w 100"/>
                  <a:gd name="T3" fmla="*/ 0 h 84"/>
                  <a:gd name="T4" fmla="*/ 46 w 100"/>
                  <a:gd name="T5" fmla="*/ 31 h 84"/>
                  <a:gd name="T6" fmla="*/ 13 w 100"/>
                  <a:gd name="T7" fmla="*/ 38 h 84"/>
                  <a:gd name="T8" fmla="*/ 0 w 100"/>
                  <a:gd name="T9" fmla="*/ 84 h 84"/>
                  <a:gd name="T10" fmla="*/ 46 w 100"/>
                  <a:gd name="T11" fmla="*/ 51 h 84"/>
                  <a:gd name="T12" fmla="*/ 77 w 100"/>
                  <a:gd name="T13" fmla="*/ 51 h 84"/>
                </a:gdLst>
                <a:ahLst/>
                <a:cxnLst>
                  <a:cxn ang="0">
                    <a:pos x="T0" y="T1"/>
                  </a:cxn>
                  <a:cxn ang="0">
                    <a:pos x="T2" y="T3"/>
                  </a:cxn>
                  <a:cxn ang="0">
                    <a:pos x="T4" y="T5"/>
                  </a:cxn>
                  <a:cxn ang="0">
                    <a:pos x="T6" y="T7"/>
                  </a:cxn>
                  <a:cxn ang="0">
                    <a:pos x="T8" y="T9"/>
                  </a:cxn>
                  <a:cxn ang="0">
                    <a:pos x="T10" y="T11"/>
                  </a:cxn>
                  <a:cxn ang="0">
                    <a:pos x="T12" y="T13"/>
                  </a:cxn>
                </a:cxnLst>
                <a:rect l="0" t="0" r="r" b="b"/>
                <a:pathLst>
                  <a:path w="100" h="84">
                    <a:moveTo>
                      <a:pt x="77" y="51"/>
                    </a:moveTo>
                    <a:lnTo>
                      <a:pt x="100" y="0"/>
                    </a:lnTo>
                    <a:lnTo>
                      <a:pt x="46" y="31"/>
                    </a:lnTo>
                    <a:lnTo>
                      <a:pt x="13" y="38"/>
                    </a:lnTo>
                    <a:lnTo>
                      <a:pt x="0" y="84"/>
                    </a:lnTo>
                    <a:lnTo>
                      <a:pt x="46" y="51"/>
                    </a:lnTo>
                    <a:lnTo>
                      <a:pt x="77" y="5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4" name="Freeform 227"/>
              <p:cNvSpPr>
                <a:spLocks/>
              </p:cNvSpPr>
              <p:nvPr/>
            </p:nvSpPr>
            <p:spPr bwMode="auto">
              <a:xfrm>
                <a:off x="5316538" y="5932488"/>
                <a:ext cx="41275" cy="22225"/>
              </a:xfrm>
              <a:custGeom>
                <a:avLst/>
                <a:gdLst>
                  <a:gd name="T0" fmla="*/ 130 w 130"/>
                  <a:gd name="T1" fmla="*/ 37 h 74"/>
                  <a:gd name="T2" fmla="*/ 127 w 130"/>
                  <a:gd name="T3" fmla="*/ 10 h 74"/>
                  <a:gd name="T4" fmla="*/ 100 w 130"/>
                  <a:gd name="T5" fmla="*/ 10 h 74"/>
                  <a:gd name="T6" fmla="*/ 84 w 130"/>
                  <a:gd name="T7" fmla="*/ 0 h 74"/>
                  <a:gd name="T8" fmla="*/ 67 w 130"/>
                  <a:gd name="T9" fmla="*/ 0 h 74"/>
                  <a:gd name="T10" fmla="*/ 17 w 130"/>
                  <a:gd name="T11" fmla="*/ 15 h 74"/>
                  <a:gd name="T12" fmla="*/ 0 w 130"/>
                  <a:gd name="T13" fmla="*/ 55 h 74"/>
                  <a:gd name="T14" fmla="*/ 40 w 130"/>
                  <a:gd name="T15" fmla="*/ 54 h 74"/>
                  <a:gd name="T16" fmla="*/ 60 w 130"/>
                  <a:gd name="T17" fmla="*/ 74 h 74"/>
                  <a:gd name="T18" fmla="*/ 84 w 130"/>
                  <a:gd name="T19" fmla="*/ 60 h 74"/>
                  <a:gd name="T20" fmla="*/ 80 w 130"/>
                  <a:gd name="T21" fmla="*/ 34 h 74"/>
                  <a:gd name="T22" fmla="*/ 130 w 130"/>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74">
                    <a:moveTo>
                      <a:pt x="130" y="37"/>
                    </a:moveTo>
                    <a:lnTo>
                      <a:pt x="127" y="10"/>
                    </a:lnTo>
                    <a:lnTo>
                      <a:pt x="100" y="10"/>
                    </a:lnTo>
                    <a:lnTo>
                      <a:pt x="84" y="0"/>
                    </a:lnTo>
                    <a:lnTo>
                      <a:pt x="67" y="0"/>
                    </a:lnTo>
                    <a:lnTo>
                      <a:pt x="17" y="15"/>
                    </a:lnTo>
                    <a:lnTo>
                      <a:pt x="0" y="55"/>
                    </a:lnTo>
                    <a:lnTo>
                      <a:pt x="40" y="54"/>
                    </a:lnTo>
                    <a:lnTo>
                      <a:pt x="60" y="74"/>
                    </a:lnTo>
                    <a:lnTo>
                      <a:pt x="84" y="60"/>
                    </a:lnTo>
                    <a:lnTo>
                      <a:pt x="80" y="34"/>
                    </a:lnTo>
                    <a:lnTo>
                      <a:pt x="130"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5" name="Freeform 228"/>
              <p:cNvSpPr>
                <a:spLocks/>
              </p:cNvSpPr>
              <p:nvPr/>
            </p:nvSpPr>
            <p:spPr bwMode="auto">
              <a:xfrm>
                <a:off x="5354638" y="6049963"/>
                <a:ext cx="41275" cy="31750"/>
              </a:xfrm>
              <a:custGeom>
                <a:avLst/>
                <a:gdLst>
                  <a:gd name="T0" fmla="*/ 86 w 130"/>
                  <a:gd name="T1" fmla="*/ 0 h 100"/>
                  <a:gd name="T2" fmla="*/ 36 w 130"/>
                  <a:gd name="T3" fmla="*/ 4 h 100"/>
                  <a:gd name="T4" fmla="*/ 7 w 130"/>
                  <a:gd name="T5" fmla="*/ 40 h 100"/>
                  <a:gd name="T6" fmla="*/ 0 w 130"/>
                  <a:gd name="T7" fmla="*/ 80 h 100"/>
                  <a:gd name="T8" fmla="*/ 24 w 130"/>
                  <a:gd name="T9" fmla="*/ 100 h 100"/>
                  <a:gd name="T10" fmla="*/ 17 w 130"/>
                  <a:gd name="T11" fmla="*/ 50 h 100"/>
                  <a:gd name="T12" fmla="*/ 61 w 130"/>
                  <a:gd name="T13" fmla="*/ 30 h 100"/>
                  <a:gd name="T14" fmla="*/ 97 w 130"/>
                  <a:gd name="T15" fmla="*/ 37 h 100"/>
                  <a:gd name="T16" fmla="*/ 110 w 130"/>
                  <a:gd name="T17" fmla="*/ 20 h 100"/>
                  <a:gd name="T18" fmla="*/ 130 w 130"/>
                  <a:gd name="T19" fmla="*/ 10 h 100"/>
                  <a:gd name="T20" fmla="*/ 106 w 130"/>
                  <a:gd name="T21" fmla="*/ 0 h 100"/>
                  <a:gd name="T22" fmla="*/ 86 w 13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00">
                    <a:moveTo>
                      <a:pt x="86" y="0"/>
                    </a:moveTo>
                    <a:lnTo>
                      <a:pt x="36" y="4"/>
                    </a:lnTo>
                    <a:lnTo>
                      <a:pt x="7" y="40"/>
                    </a:lnTo>
                    <a:lnTo>
                      <a:pt x="0" y="80"/>
                    </a:lnTo>
                    <a:lnTo>
                      <a:pt x="24" y="100"/>
                    </a:lnTo>
                    <a:lnTo>
                      <a:pt x="17" y="50"/>
                    </a:lnTo>
                    <a:lnTo>
                      <a:pt x="61" y="30"/>
                    </a:lnTo>
                    <a:lnTo>
                      <a:pt x="97" y="37"/>
                    </a:lnTo>
                    <a:lnTo>
                      <a:pt x="110" y="20"/>
                    </a:lnTo>
                    <a:lnTo>
                      <a:pt x="130" y="10"/>
                    </a:lnTo>
                    <a:lnTo>
                      <a:pt x="106" y="0"/>
                    </a:lnTo>
                    <a:lnTo>
                      <a:pt x="86"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6" name="Freeform 229"/>
              <p:cNvSpPr>
                <a:spLocks/>
              </p:cNvSpPr>
              <p:nvPr/>
            </p:nvSpPr>
            <p:spPr bwMode="auto">
              <a:xfrm>
                <a:off x="5349875" y="6026150"/>
                <a:ext cx="15875" cy="19050"/>
              </a:xfrm>
              <a:custGeom>
                <a:avLst/>
                <a:gdLst>
                  <a:gd name="T0" fmla="*/ 0 w 53"/>
                  <a:gd name="T1" fmla="*/ 20 h 57"/>
                  <a:gd name="T2" fmla="*/ 20 w 53"/>
                  <a:gd name="T3" fmla="*/ 23 h 57"/>
                  <a:gd name="T4" fmla="*/ 6 w 53"/>
                  <a:gd name="T5" fmla="*/ 47 h 57"/>
                  <a:gd name="T6" fmla="*/ 13 w 53"/>
                  <a:gd name="T7" fmla="*/ 57 h 57"/>
                  <a:gd name="T8" fmla="*/ 53 w 53"/>
                  <a:gd name="T9" fmla="*/ 40 h 57"/>
                  <a:gd name="T10" fmla="*/ 36 w 53"/>
                  <a:gd name="T11" fmla="*/ 10 h 57"/>
                  <a:gd name="T12" fmla="*/ 6 w 53"/>
                  <a:gd name="T13" fmla="*/ 0 h 57"/>
                  <a:gd name="T14" fmla="*/ 0 w 53"/>
                  <a:gd name="T15" fmla="*/ 2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7">
                    <a:moveTo>
                      <a:pt x="0" y="20"/>
                    </a:moveTo>
                    <a:lnTo>
                      <a:pt x="20" y="23"/>
                    </a:lnTo>
                    <a:lnTo>
                      <a:pt x="6" y="47"/>
                    </a:lnTo>
                    <a:lnTo>
                      <a:pt x="13" y="57"/>
                    </a:lnTo>
                    <a:lnTo>
                      <a:pt x="53" y="40"/>
                    </a:lnTo>
                    <a:lnTo>
                      <a:pt x="36" y="10"/>
                    </a:lnTo>
                    <a:lnTo>
                      <a:pt x="6" y="0"/>
                    </a:lnTo>
                    <a:lnTo>
                      <a:pt x="0" y="2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7" name="Freeform 230"/>
              <p:cNvSpPr>
                <a:spLocks/>
              </p:cNvSpPr>
              <p:nvPr/>
            </p:nvSpPr>
            <p:spPr bwMode="auto">
              <a:xfrm>
                <a:off x="5330825" y="5999163"/>
                <a:ext cx="9525" cy="14288"/>
              </a:xfrm>
              <a:custGeom>
                <a:avLst/>
                <a:gdLst>
                  <a:gd name="T0" fmla="*/ 0 w 26"/>
                  <a:gd name="T1" fmla="*/ 27 h 43"/>
                  <a:gd name="T2" fmla="*/ 3 w 26"/>
                  <a:gd name="T3" fmla="*/ 43 h 43"/>
                  <a:gd name="T4" fmla="*/ 23 w 26"/>
                  <a:gd name="T5" fmla="*/ 40 h 43"/>
                  <a:gd name="T6" fmla="*/ 26 w 26"/>
                  <a:gd name="T7" fmla="*/ 20 h 43"/>
                  <a:gd name="T8" fmla="*/ 9 w 26"/>
                  <a:gd name="T9" fmla="*/ 0 h 43"/>
                  <a:gd name="T10" fmla="*/ 0 w 26"/>
                  <a:gd name="T11" fmla="*/ 27 h 43"/>
                </a:gdLst>
                <a:ahLst/>
                <a:cxnLst>
                  <a:cxn ang="0">
                    <a:pos x="T0" y="T1"/>
                  </a:cxn>
                  <a:cxn ang="0">
                    <a:pos x="T2" y="T3"/>
                  </a:cxn>
                  <a:cxn ang="0">
                    <a:pos x="T4" y="T5"/>
                  </a:cxn>
                  <a:cxn ang="0">
                    <a:pos x="T6" y="T7"/>
                  </a:cxn>
                  <a:cxn ang="0">
                    <a:pos x="T8" y="T9"/>
                  </a:cxn>
                  <a:cxn ang="0">
                    <a:pos x="T10" y="T11"/>
                  </a:cxn>
                </a:cxnLst>
                <a:rect l="0" t="0" r="r" b="b"/>
                <a:pathLst>
                  <a:path w="26" h="43">
                    <a:moveTo>
                      <a:pt x="0" y="27"/>
                    </a:moveTo>
                    <a:lnTo>
                      <a:pt x="3" y="43"/>
                    </a:lnTo>
                    <a:lnTo>
                      <a:pt x="23" y="40"/>
                    </a:lnTo>
                    <a:lnTo>
                      <a:pt x="26" y="20"/>
                    </a:lnTo>
                    <a:lnTo>
                      <a:pt x="9" y="0"/>
                    </a:lnTo>
                    <a:lnTo>
                      <a:pt x="0" y="2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8" name="Freeform 231"/>
              <p:cNvSpPr>
                <a:spLocks/>
              </p:cNvSpPr>
              <p:nvPr/>
            </p:nvSpPr>
            <p:spPr bwMode="auto">
              <a:xfrm>
                <a:off x="5302250" y="5954713"/>
                <a:ext cx="11113" cy="7938"/>
              </a:xfrm>
              <a:custGeom>
                <a:avLst/>
                <a:gdLst>
                  <a:gd name="T0" fmla="*/ 0 w 34"/>
                  <a:gd name="T1" fmla="*/ 24 h 24"/>
                  <a:gd name="T2" fmla="*/ 34 w 34"/>
                  <a:gd name="T3" fmla="*/ 19 h 24"/>
                  <a:gd name="T4" fmla="*/ 9 w 34"/>
                  <a:gd name="T5" fmla="*/ 0 h 24"/>
                  <a:gd name="T6" fmla="*/ 0 w 34"/>
                  <a:gd name="T7" fmla="*/ 24 h 24"/>
                </a:gdLst>
                <a:ahLst/>
                <a:cxnLst>
                  <a:cxn ang="0">
                    <a:pos x="T0" y="T1"/>
                  </a:cxn>
                  <a:cxn ang="0">
                    <a:pos x="T2" y="T3"/>
                  </a:cxn>
                  <a:cxn ang="0">
                    <a:pos x="T4" y="T5"/>
                  </a:cxn>
                  <a:cxn ang="0">
                    <a:pos x="T6" y="T7"/>
                  </a:cxn>
                </a:cxnLst>
                <a:rect l="0" t="0" r="r" b="b"/>
                <a:pathLst>
                  <a:path w="34" h="24">
                    <a:moveTo>
                      <a:pt x="0" y="24"/>
                    </a:moveTo>
                    <a:lnTo>
                      <a:pt x="34" y="19"/>
                    </a:lnTo>
                    <a:lnTo>
                      <a:pt x="9" y="0"/>
                    </a:lnTo>
                    <a:lnTo>
                      <a:pt x="0" y="2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29" name="Freeform 232"/>
              <p:cNvSpPr>
                <a:spLocks/>
              </p:cNvSpPr>
              <p:nvPr/>
            </p:nvSpPr>
            <p:spPr bwMode="auto">
              <a:xfrm>
                <a:off x="5427663" y="6102350"/>
                <a:ext cx="55563" cy="65088"/>
              </a:xfrm>
              <a:custGeom>
                <a:avLst/>
                <a:gdLst>
                  <a:gd name="T0" fmla="*/ 175 w 175"/>
                  <a:gd name="T1" fmla="*/ 0 h 207"/>
                  <a:gd name="T2" fmla="*/ 114 w 175"/>
                  <a:gd name="T3" fmla="*/ 25 h 207"/>
                  <a:gd name="T4" fmla="*/ 68 w 175"/>
                  <a:gd name="T5" fmla="*/ 41 h 207"/>
                  <a:gd name="T6" fmla="*/ 29 w 175"/>
                  <a:gd name="T7" fmla="*/ 95 h 207"/>
                  <a:gd name="T8" fmla="*/ 12 w 175"/>
                  <a:gd name="T9" fmla="*/ 138 h 207"/>
                  <a:gd name="T10" fmla="*/ 0 w 175"/>
                  <a:gd name="T11" fmla="*/ 155 h 207"/>
                  <a:gd name="T12" fmla="*/ 35 w 175"/>
                  <a:gd name="T13" fmla="*/ 154 h 207"/>
                  <a:gd name="T14" fmla="*/ 30 w 175"/>
                  <a:gd name="T15" fmla="*/ 207 h 207"/>
                  <a:gd name="T16" fmla="*/ 90 w 175"/>
                  <a:gd name="T17" fmla="*/ 184 h 207"/>
                  <a:gd name="T18" fmla="*/ 126 w 175"/>
                  <a:gd name="T19" fmla="*/ 110 h 207"/>
                  <a:gd name="T20" fmla="*/ 134 w 175"/>
                  <a:gd name="T21" fmla="*/ 64 h 207"/>
                  <a:gd name="T22" fmla="*/ 175 w 175"/>
                  <a:gd name="T23" fmla="*/ 34 h 207"/>
                  <a:gd name="T24" fmla="*/ 175 w 175"/>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7">
                    <a:moveTo>
                      <a:pt x="175" y="0"/>
                    </a:moveTo>
                    <a:lnTo>
                      <a:pt x="114" y="25"/>
                    </a:lnTo>
                    <a:lnTo>
                      <a:pt x="68" y="41"/>
                    </a:lnTo>
                    <a:lnTo>
                      <a:pt x="29" y="95"/>
                    </a:lnTo>
                    <a:lnTo>
                      <a:pt x="12" y="138"/>
                    </a:lnTo>
                    <a:lnTo>
                      <a:pt x="0" y="155"/>
                    </a:lnTo>
                    <a:lnTo>
                      <a:pt x="35" y="154"/>
                    </a:lnTo>
                    <a:lnTo>
                      <a:pt x="30" y="207"/>
                    </a:lnTo>
                    <a:lnTo>
                      <a:pt x="90" y="184"/>
                    </a:lnTo>
                    <a:lnTo>
                      <a:pt x="126" y="110"/>
                    </a:lnTo>
                    <a:lnTo>
                      <a:pt x="134" y="64"/>
                    </a:lnTo>
                    <a:lnTo>
                      <a:pt x="175" y="34"/>
                    </a:lnTo>
                    <a:lnTo>
                      <a:pt x="175" y="0"/>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0" name="Freeform 233"/>
              <p:cNvSpPr>
                <a:spLocks/>
              </p:cNvSpPr>
              <p:nvPr/>
            </p:nvSpPr>
            <p:spPr bwMode="auto">
              <a:xfrm>
                <a:off x="4681538" y="5435600"/>
                <a:ext cx="641350" cy="520700"/>
              </a:xfrm>
              <a:custGeom>
                <a:avLst/>
                <a:gdLst>
                  <a:gd name="T0" fmla="*/ 1096 w 2020"/>
                  <a:gd name="T1" fmla="*/ 1512 h 1640"/>
                  <a:gd name="T2" fmla="*/ 1183 w 2020"/>
                  <a:gd name="T3" fmla="*/ 1606 h 1640"/>
                  <a:gd name="T4" fmla="*/ 1207 w 2020"/>
                  <a:gd name="T5" fmla="*/ 1544 h 1640"/>
                  <a:gd name="T6" fmla="*/ 1199 w 2020"/>
                  <a:gd name="T7" fmla="*/ 1424 h 1640"/>
                  <a:gd name="T8" fmla="*/ 1022 w 2020"/>
                  <a:gd name="T9" fmla="*/ 1326 h 1640"/>
                  <a:gd name="T10" fmla="*/ 887 w 2020"/>
                  <a:gd name="T11" fmla="*/ 1251 h 1640"/>
                  <a:gd name="T12" fmla="*/ 783 w 2020"/>
                  <a:gd name="T13" fmla="*/ 1158 h 1640"/>
                  <a:gd name="T14" fmla="*/ 943 w 2020"/>
                  <a:gd name="T15" fmla="*/ 1105 h 1640"/>
                  <a:gd name="T16" fmla="*/ 878 w 2020"/>
                  <a:gd name="T17" fmla="*/ 1029 h 1640"/>
                  <a:gd name="T18" fmla="*/ 956 w 2020"/>
                  <a:gd name="T19" fmla="*/ 1088 h 1640"/>
                  <a:gd name="T20" fmla="*/ 935 w 2020"/>
                  <a:gd name="T21" fmla="*/ 939 h 1640"/>
                  <a:gd name="T22" fmla="*/ 786 w 2020"/>
                  <a:gd name="T23" fmla="*/ 691 h 1640"/>
                  <a:gd name="T24" fmla="*/ 847 w 2020"/>
                  <a:gd name="T25" fmla="*/ 521 h 1640"/>
                  <a:gd name="T26" fmla="*/ 878 w 2020"/>
                  <a:gd name="T27" fmla="*/ 561 h 1640"/>
                  <a:gd name="T28" fmla="*/ 952 w 2020"/>
                  <a:gd name="T29" fmla="*/ 659 h 1640"/>
                  <a:gd name="T30" fmla="*/ 1040 w 2020"/>
                  <a:gd name="T31" fmla="*/ 782 h 1640"/>
                  <a:gd name="T32" fmla="*/ 1038 w 2020"/>
                  <a:gd name="T33" fmla="*/ 698 h 1640"/>
                  <a:gd name="T34" fmla="*/ 1115 w 2020"/>
                  <a:gd name="T35" fmla="*/ 712 h 1640"/>
                  <a:gd name="T36" fmla="*/ 1125 w 2020"/>
                  <a:gd name="T37" fmla="*/ 658 h 1640"/>
                  <a:gd name="T38" fmla="*/ 1238 w 2020"/>
                  <a:gd name="T39" fmla="*/ 617 h 1640"/>
                  <a:gd name="T40" fmla="*/ 1255 w 2020"/>
                  <a:gd name="T41" fmla="*/ 594 h 1640"/>
                  <a:gd name="T42" fmla="*/ 1161 w 2020"/>
                  <a:gd name="T43" fmla="*/ 538 h 1640"/>
                  <a:gd name="T44" fmla="*/ 1177 w 2020"/>
                  <a:gd name="T45" fmla="*/ 419 h 1640"/>
                  <a:gd name="T46" fmla="*/ 1326 w 2020"/>
                  <a:gd name="T47" fmla="*/ 404 h 1640"/>
                  <a:gd name="T48" fmla="*/ 1470 w 2020"/>
                  <a:gd name="T49" fmla="*/ 390 h 1640"/>
                  <a:gd name="T50" fmla="*/ 1559 w 2020"/>
                  <a:gd name="T51" fmla="*/ 318 h 1640"/>
                  <a:gd name="T52" fmla="*/ 1639 w 2020"/>
                  <a:gd name="T53" fmla="*/ 377 h 1640"/>
                  <a:gd name="T54" fmla="*/ 1836 w 2020"/>
                  <a:gd name="T55" fmla="*/ 439 h 1640"/>
                  <a:gd name="T56" fmla="*/ 1860 w 2020"/>
                  <a:gd name="T57" fmla="*/ 24 h 1640"/>
                  <a:gd name="T58" fmla="*/ 1638 w 2020"/>
                  <a:gd name="T59" fmla="*/ 189 h 1640"/>
                  <a:gd name="T60" fmla="*/ 1001 w 2020"/>
                  <a:gd name="T61" fmla="*/ 151 h 1640"/>
                  <a:gd name="T62" fmla="*/ 529 w 2020"/>
                  <a:gd name="T63" fmla="*/ 372 h 1640"/>
                  <a:gd name="T64" fmla="*/ 301 w 2020"/>
                  <a:gd name="T65" fmla="*/ 490 h 1640"/>
                  <a:gd name="T66" fmla="*/ 147 w 2020"/>
                  <a:gd name="T67" fmla="*/ 793 h 1640"/>
                  <a:gd name="T68" fmla="*/ 36 w 2020"/>
                  <a:gd name="T69" fmla="*/ 872 h 1640"/>
                  <a:gd name="T70" fmla="*/ 88 w 2020"/>
                  <a:gd name="T71" fmla="*/ 976 h 1640"/>
                  <a:gd name="T72" fmla="*/ 193 w 2020"/>
                  <a:gd name="T73" fmla="*/ 1098 h 1640"/>
                  <a:gd name="T74" fmla="*/ 240 w 2020"/>
                  <a:gd name="T75" fmla="*/ 1091 h 1640"/>
                  <a:gd name="T76" fmla="*/ 333 w 2020"/>
                  <a:gd name="T77" fmla="*/ 1176 h 1640"/>
                  <a:gd name="T78" fmla="*/ 214 w 2020"/>
                  <a:gd name="T79" fmla="*/ 1187 h 1640"/>
                  <a:gd name="T80" fmla="*/ 311 w 2020"/>
                  <a:gd name="T81" fmla="*/ 1277 h 1640"/>
                  <a:gd name="T82" fmla="*/ 369 w 2020"/>
                  <a:gd name="T83" fmla="*/ 1395 h 1640"/>
                  <a:gd name="T84" fmla="*/ 482 w 2020"/>
                  <a:gd name="T85" fmla="*/ 1407 h 1640"/>
                  <a:gd name="T86" fmla="*/ 508 w 2020"/>
                  <a:gd name="T87" fmla="*/ 1382 h 1640"/>
                  <a:gd name="T88" fmla="*/ 533 w 2020"/>
                  <a:gd name="T89" fmla="*/ 1378 h 1640"/>
                  <a:gd name="T90" fmla="*/ 692 w 2020"/>
                  <a:gd name="T91" fmla="*/ 1399 h 1640"/>
                  <a:gd name="T92" fmla="*/ 796 w 2020"/>
                  <a:gd name="T93" fmla="*/ 1431 h 1640"/>
                  <a:gd name="T94" fmla="*/ 913 w 2020"/>
                  <a:gd name="T95" fmla="*/ 1460 h 1640"/>
                  <a:gd name="T96" fmla="*/ 963 w 2020"/>
                  <a:gd name="T97" fmla="*/ 1503 h 1640"/>
                  <a:gd name="T98" fmla="*/ 940 w 2020"/>
                  <a:gd name="T99" fmla="*/ 155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1640">
                    <a:moveTo>
                      <a:pt x="1020" y="1545"/>
                    </a:moveTo>
                    <a:lnTo>
                      <a:pt x="1003" y="1525"/>
                    </a:lnTo>
                    <a:lnTo>
                      <a:pt x="1053" y="1505"/>
                    </a:lnTo>
                    <a:lnTo>
                      <a:pt x="1096" y="1512"/>
                    </a:lnTo>
                    <a:lnTo>
                      <a:pt x="1086" y="1545"/>
                    </a:lnTo>
                    <a:lnTo>
                      <a:pt x="1113" y="1561"/>
                    </a:lnTo>
                    <a:lnTo>
                      <a:pt x="1150" y="1607"/>
                    </a:lnTo>
                    <a:lnTo>
                      <a:pt x="1183" y="1606"/>
                    </a:lnTo>
                    <a:lnTo>
                      <a:pt x="1211" y="1640"/>
                    </a:lnTo>
                    <a:lnTo>
                      <a:pt x="1264" y="1630"/>
                    </a:lnTo>
                    <a:lnTo>
                      <a:pt x="1240" y="1586"/>
                    </a:lnTo>
                    <a:lnTo>
                      <a:pt x="1207" y="1544"/>
                    </a:lnTo>
                    <a:lnTo>
                      <a:pt x="1220" y="1524"/>
                    </a:lnTo>
                    <a:lnTo>
                      <a:pt x="1209" y="1507"/>
                    </a:lnTo>
                    <a:lnTo>
                      <a:pt x="1226" y="1454"/>
                    </a:lnTo>
                    <a:lnTo>
                      <a:pt x="1199" y="1424"/>
                    </a:lnTo>
                    <a:lnTo>
                      <a:pt x="1122" y="1388"/>
                    </a:lnTo>
                    <a:lnTo>
                      <a:pt x="1098" y="1349"/>
                    </a:lnTo>
                    <a:lnTo>
                      <a:pt x="1048" y="1346"/>
                    </a:lnTo>
                    <a:lnTo>
                      <a:pt x="1022" y="1326"/>
                    </a:lnTo>
                    <a:lnTo>
                      <a:pt x="1004" y="1277"/>
                    </a:lnTo>
                    <a:lnTo>
                      <a:pt x="930" y="1234"/>
                    </a:lnTo>
                    <a:lnTo>
                      <a:pt x="930" y="1258"/>
                    </a:lnTo>
                    <a:lnTo>
                      <a:pt x="887" y="1251"/>
                    </a:lnTo>
                    <a:lnTo>
                      <a:pt x="887" y="1221"/>
                    </a:lnTo>
                    <a:lnTo>
                      <a:pt x="837" y="1199"/>
                    </a:lnTo>
                    <a:lnTo>
                      <a:pt x="777" y="1195"/>
                    </a:lnTo>
                    <a:lnTo>
                      <a:pt x="783" y="1158"/>
                    </a:lnTo>
                    <a:lnTo>
                      <a:pt x="833" y="1169"/>
                    </a:lnTo>
                    <a:lnTo>
                      <a:pt x="877" y="1179"/>
                    </a:lnTo>
                    <a:lnTo>
                      <a:pt x="909" y="1161"/>
                    </a:lnTo>
                    <a:lnTo>
                      <a:pt x="943" y="1105"/>
                    </a:lnTo>
                    <a:lnTo>
                      <a:pt x="899" y="1095"/>
                    </a:lnTo>
                    <a:lnTo>
                      <a:pt x="882" y="1075"/>
                    </a:lnTo>
                    <a:lnTo>
                      <a:pt x="896" y="1058"/>
                    </a:lnTo>
                    <a:lnTo>
                      <a:pt x="878" y="1029"/>
                    </a:lnTo>
                    <a:lnTo>
                      <a:pt x="915" y="991"/>
                    </a:lnTo>
                    <a:lnTo>
                      <a:pt x="965" y="1048"/>
                    </a:lnTo>
                    <a:lnTo>
                      <a:pt x="993" y="1081"/>
                    </a:lnTo>
                    <a:lnTo>
                      <a:pt x="956" y="1088"/>
                    </a:lnTo>
                    <a:lnTo>
                      <a:pt x="956" y="1111"/>
                    </a:lnTo>
                    <a:lnTo>
                      <a:pt x="1016" y="1124"/>
                    </a:lnTo>
                    <a:lnTo>
                      <a:pt x="1025" y="1030"/>
                    </a:lnTo>
                    <a:lnTo>
                      <a:pt x="935" y="939"/>
                    </a:lnTo>
                    <a:lnTo>
                      <a:pt x="891" y="922"/>
                    </a:lnTo>
                    <a:lnTo>
                      <a:pt x="880" y="837"/>
                    </a:lnTo>
                    <a:lnTo>
                      <a:pt x="807" y="767"/>
                    </a:lnTo>
                    <a:lnTo>
                      <a:pt x="786" y="691"/>
                    </a:lnTo>
                    <a:lnTo>
                      <a:pt x="801" y="642"/>
                    </a:lnTo>
                    <a:lnTo>
                      <a:pt x="784" y="588"/>
                    </a:lnTo>
                    <a:lnTo>
                      <a:pt x="814" y="541"/>
                    </a:lnTo>
                    <a:lnTo>
                      <a:pt x="847" y="521"/>
                    </a:lnTo>
                    <a:lnTo>
                      <a:pt x="853" y="484"/>
                    </a:lnTo>
                    <a:lnTo>
                      <a:pt x="904" y="498"/>
                    </a:lnTo>
                    <a:lnTo>
                      <a:pt x="894" y="535"/>
                    </a:lnTo>
                    <a:lnTo>
                      <a:pt x="878" y="561"/>
                    </a:lnTo>
                    <a:lnTo>
                      <a:pt x="888" y="594"/>
                    </a:lnTo>
                    <a:lnTo>
                      <a:pt x="898" y="620"/>
                    </a:lnTo>
                    <a:lnTo>
                      <a:pt x="938" y="614"/>
                    </a:lnTo>
                    <a:lnTo>
                      <a:pt x="952" y="659"/>
                    </a:lnTo>
                    <a:lnTo>
                      <a:pt x="1012" y="673"/>
                    </a:lnTo>
                    <a:lnTo>
                      <a:pt x="1025" y="708"/>
                    </a:lnTo>
                    <a:lnTo>
                      <a:pt x="1013" y="759"/>
                    </a:lnTo>
                    <a:lnTo>
                      <a:pt x="1040" y="782"/>
                    </a:lnTo>
                    <a:lnTo>
                      <a:pt x="1050" y="765"/>
                    </a:lnTo>
                    <a:lnTo>
                      <a:pt x="1096" y="798"/>
                    </a:lnTo>
                    <a:lnTo>
                      <a:pt x="1137" y="777"/>
                    </a:lnTo>
                    <a:lnTo>
                      <a:pt x="1038" y="698"/>
                    </a:lnTo>
                    <a:lnTo>
                      <a:pt x="1048" y="665"/>
                    </a:lnTo>
                    <a:lnTo>
                      <a:pt x="1079" y="652"/>
                    </a:lnTo>
                    <a:lnTo>
                      <a:pt x="1112" y="672"/>
                    </a:lnTo>
                    <a:lnTo>
                      <a:pt x="1115" y="712"/>
                    </a:lnTo>
                    <a:lnTo>
                      <a:pt x="1162" y="754"/>
                    </a:lnTo>
                    <a:lnTo>
                      <a:pt x="1209" y="747"/>
                    </a:lnTo>
                    <a:lnTo>
                      <a:pt x="1209" y="707"/>
                    </a:lnTo>
                    <a:lnTo>
                      <a:pt x="1125" y="658"/>
                    </a:lnTo>
                    <a:lnTo>
                      <a:pt x="1121" y="615"/>
                    </a:lnTo>
                    <a:lnTo>
                      <a:pt x="1188" y="591"/>
                    </a:lnTo>
                    <a:lnTo>
                      <a:pt x="1215" y="617"/>
                    </a:lnTo>
                    <a:lnTo>
                      <a:pt x="1238" y="617"/>
                    </a:lnTo>
                    <a:lnTo>
                      <a:pt x="1295" y="679"/>
                    </a:lnTo>
                    <a:lnTo>
                      <a:pt x="1332" y="649"/>
                    </a:lnTo>
                    <a:lnTo>
                      <a:pt x="1301" y="620"/>
                    </a:lnTo>
                    <a:lnTo>
                      <a:pt x="1255" y="594"/>
                    </a:lnTo>
                    <a:lnTo>
                      <a:pt x="1218" y="541"/>
                    </a:lnTo>
                    <a:lnTo>
                      <a:pt x="1215" y="568"/>
                    </a:lnTo>
                    <a:lnTo>
                      <a:pt x="1174" y="561"/>
                    </a:lnTo>
                    <a:lnTo>
                      <a:pt x="1161" y="538"/>
                    </a:lnTo>
                    <a:lnTo>
                      <a:pt x="1183" y="515"/>
                    </a:lnTo>
                    <a:lnTo>
                      <a:pt x="1143" y="499"/>
                    </a:lnTo>
                    <a:lnTo>
                      <a:pt x="1140" y="462"/>
                    </a:lnTo>
                    <a:lnTo>
                      <a:pt x="1177" y="419"/>
                    </a:lnTo>
                    <a:lnTo>
                      <a:pt x="1230" y="451"/>
                    </a:lnTo>
                    <a:lnTo>
                      <a:pt x="1247" y="451"/>
                    </a:lnTo>
                    <a:lnTo>
                      <a:pt x="1296" y="438"/>
                    </a:lnTo>
                    <a:lnTo>
                      <a:pt x="1326" y="404"/>
                    </a:lnTo>
                    <a:lnTo>
                      <a:pt x="1326" y="381"/>
                    </a:lnTo>
                    <a:lnTo>
                      <a:pt x="1416" y="376"/>
                    </a:lnTo>
                    <a:lnTo>
                      <a:pt x="1433" y="393"/>
                    </a:lnTo>
                    <a:lnTo>
                      <a:pt x="1470" y="390"/>
                    </a:lnTo>
                    <a:lnTo>
                      <a:pt x="1502" y="380"/>
                    </a:lnTo>
                    <a:lnTo>
                      <a:pt x="1519" y="356"/>
                    </a:lnTo>
                    <a:lnTo>
                      <a:pt x="1515" y="326"/>
                    </a:lnTo>
                    <a:lnTo>
                      <a:pt x="1559" y="318"/>
                    </a:lnTo>
                    <a:lnTo>
                      <a:pt x="1539" y="352"/>
                    </a:lnTo>
                    <a:lnTo>
                      <a:pt x="1555" y="385"/>
                    </a:lnTo>
                    <a:lnTo>
                      <a:pt x="1582" y="372"/>
                    </a:lnTo>
                    <a:lnTo>
                      <a:pt x="1639" y="377"/>
                    </a:lnTo>
                    <a:lnTo>
                      <a:pt x="1719" y="411"/>
                    </a:lnTo>
                    <a:lnTo>
                      <a:pt x="1756" y="437"/>
                    </a:lnTo>
                    <a:lnTo>
                      <a:pt x="1803" y="440"/>
                    </a:lnTo>
                    <a:lnTo>
                      <a:pt x="1836" y="439"/>
                    </a:lnTo>
                    <a:lnTo>
                      <a:pt x="1984" y="255"/>
                    </a:lnTo>
                    <a:lnTo>
                      <a:pt x="2020" y="72"/>
                    </a:lnTo>
                    <a:lnTo>
                      <a:pt x="1955" y="0"/>
                    </a:lnTo>
                    <a:lnTo>
                      <a:pt x="1860" y="24"/>
                    </a:lnTo>
                    <a:lnTo>
                      <a:pt x="1883" y="67"/>
                    </a:lnTo>
                    <a:lnTo>
                      <a:pt x="1883" y="120"/>
                    </a:lnTo>
                    <a:lnTo>
                      <a:pt x="1837" y="157"/>
                    </a:lnTo>
                    <a:lnTo>
                      <a:pt x="1638" y="189"/>
                    </a:lnTo>
                    <a:lnTo>
                      <a:pt x="1443" y="111"/>
                    </a:lnTo>
                    <a:lnTo>
                      <a:pt x="1310" y="79"/>
                    </a:lnTo>
                    <a:lnTo>
                      <a:pt x="1154" y="167"/>
                    </a:lnTo>
                    <a:lnTo>
                      <a:pt x="1001" y="151"/>
                    </a:lnTo>
                    <a:lnTo>
                      <a:pt x="891" y="235"/>
                    </a:lnTo>
                    <a:lnTo>
                      <a:pt x="775" y="286"/>
                    </a:lnTo>
                    <a:lnTo>
                      <a:pt x="615" y="284"/>
                    </a:lnTo>
                    <a:lnTo>
                      <a:pt x="529" y="372"/>
                    </a:lnTo>
                    <a:lnTo>
                      <a:pt x="422" y="372"/>
                    </a:lnTo>
                    <a:lnTo>
                      <a:pt x="362" y="340"/>
                    </a:lnTo>
                    <a:lnTo>
                      <a:pt x="290" y="390"/>
                    </a:lnTo>
                    <a:lnTo>
                      <a:pt x="301" y="490"/>
                    </a:lnTo>
                    <a:lnTo>
                      <a:pt x="287" y="556"/>
                    </a:lnTo>
                    <a:lnTo>
                      <a:pt x="232" y="613"/>
                    </a:lnTo>
                    <a:lnTo>
                      <a:pt x="159" y="726"/>
                    </a:lnTo>
                    <a:lnTo>
                      <a:pt x="147" y="793"/>
                    </a:lnTo>
                    <a:lnTo>
                      <a:pt x="67" y="833"/>
                    </a:lnTo>
                    <a:lnTo>
                      <a:pt x="0" y="845"/>
                    </a:lnTo>
                    <a:lnTo>
                      <a:pt x="13" y="869"/>
                    </a:lnTo>
                    <a:lnTo>
                      <a:pt x="36" y="872"/>
                    </a:lnTo>
                    <a:lnTo>
                      <a:pt x="33" y="892"/>
                    </a:lnTo>
                    <a:lnTo>
                      <a:pt x="53" y="921"/>
                    </a:lnTo>
                    <a:lnTo>
                      <a:pt x="56" y="972"/>
                    </a:lnTo>
                    <a:lnTo>
                      <a:pt x="88" y="976"/>
                    </a:lnTo>
                    <a:lnTo>
                      <a:pt x="75" y="996"/>
                    </a:lnTo>
                    <a:lnTo>
                      <a:pt x="116" y="1056"/>
                    </a:lnTo>
                    <a:lnTo>
                      <a:pt x="169" y="1058"/>
                    </a:lnTo>
                    <a:lnTo>
                      <a:pt x="193" y="1098"/>
                    </a:lnTo>
                    <a:lnTo>
                      <a:pt x="199" y="1134"/>
                    </a:lnTo>
                    <a:lnTo>
                      <a:pt x="213" y="1151"/>
                    </a:lnTo>
                    <a:lnTo>
                      <a:pt x="223" y="1124"/>
                    </a:lnTo>
                    <a:lnTo>
                      <a:pt x="240" y="1091"/>
                    </a:lnTo>
                    <a:lnTo>
                      <a:pt x="260" y="1117"/>
                    </a:lnTo>
                    <a:lnTo>
                      <a:pt x="310" y="1114"/>
                    </a:lnTo>
                    <a:lnTo>
                      <a:pt x="326" y="1133"/>
                    </a:lnTo>
                    <a:lnTo>
                      <a:pt x="333" y="1176"/>
                    </a:lnTo>
                    <a:lnTo>
                      <a:pt x="306" y="1166"/>
                    </a:lnTo>
                    <a:lnTo>
                      <a:pt x="280" y="1141"/>
                    </a:lnTo>
                    <a:lnTo>
                      <a:pt x="233" y="1154"/>
                    </a:lnTo>
                    <a:lnTo>
                      <a:pt x="214" y="1187"/>
                    </a:lnTo>
                    <a:lnTo>
                      <a:pt x="227" y="1221"/>
                    </a:lnTo>
                    <a:lnTo>
                      <a:pt x="274" y="1230"/>
                    </a:lnTo>
                    <a:lnTo>
                      <a:pt x="284" y="1283"/>
                    </a:lnTo>
                    <a:lnTo>
                      <a:pt x="311" y="1277"/>
                    </a:lnTo>
                    <a:lnTo>
                      <a:pt x="308" y="1309"/>
                    </a:lnTo>
                    <a:lnTo>
                      <a:pt x="335" y="1346"/>
                    </a:lnTo>
                    <a:lnTo>
                      <a:pt x="345" y="1382"/>
                    </a:lnTo>
                    <a:lnTo>
                      <a:pt x="369" y="1395"/>
                    </a:lnTo>
                    <a:lnTo>
                      <a:pt x="375" y="1371"/>
                    </a:lnTo>
                    <a:lnTo>
                      <a:pt x="398" y="1345"/>
                    </a:lnTo>
                    <a:lnTo>
                      <a:pt x="432" y="1395"/>
                    </a:lnTo>
                    <a:lnTo>
                      <a:pt x="482" y="1407"/>
                    </a:lnTo>
                    <a:lnTo>
                      <a:pt x="482" y="1407"/>
                    </a:lnTo>
                    <a:lnTo>
                      <a:pt x="487" y="1402"/>
                    </a:lnTo>
                    <a:lnTo>
                      <a:pt x="497" y="1392"/>
                    </a:lnTo>
                    <a:lnTo>
                      <a:pt x="508" y="1382"/>
                    </a:lnTo>
                    <a:lnTo>
                      <a:pt x="514" y="1378"/>
                    </a:lnTo>
                    <a:lnTo>
                      <a:pt x="518" y="1377"/>
                    </a:lnTo>
                    <a:lnTo>
                      <a:pt x="518" y="1377"/>
                    </a:lnTo>
                    <a:lnTo>
                      <a:pt x="533" y="1378"/>
                    </a:lnTo>
                    <a:lnTo>
                      <a:pt x="553" y="1380"/>
                    </a:lnTo>
                    <a:lnTo>
                      <a:pt x="578" y="1384"/>
                    </a:lnTo>
                    <a:lnTo>
                      <a:pt x="659" y="1372"/>
                    </a:lnTo>
                    <a:lnTo>
                      <a:pt x="692" y="1399"/>
                    </a:lnTo>
                    <a:lnTo>
                      <a:pt x="735" y="1376"/>
                    </a:lnTo>
                    <a:lnTo>
                      <a:pt x="772" y="1398"/>
                    </a:lnTo>
                    <a:lnTo>
                      <a:pt x="786" y="1388"/>
                    </a:lnTo>
                    <a:lnTo>
                      <a:pt x="796" y="1431"/>
                    </a:lnTo>
                    <a:lnTo>
                      <a:pt x="842" y="1434"/>
                    </a:lnTo>
                    <a:lnTo>
                      <a:pt x="836" y="1391"/>
                    </a:lnTo>
                    <a:lnTo>
                      <a:pt x="886" y="1447"/>
                    </a:lnTo>
                    <a:lnTo>
                      <a:pt x="913" y="1460"/>
                    </a:lnTo>
                    <a:lnTo>
                      <a:pt x="939" y="1453"/>
                    </a:lnTo>
                    <a:lnTo>
                      <a:pt x="979" y="1469"/>
                    </a:lnTo>
                    <a:lnTo>
                      <a:pt x="993" y="1499"/>
                    </a:lnTo>
                    <a:lnTo>
                      <a:pt x="963" y="1503"/>
                    </a:lnTo>
                    <a:lnTo>
                      <a:pt x="926" y="1493"/>
                    </a:lnTo>
                    <a:lnTo>
                      <a:pt x="886" y="1513"/>
                    </a:lnTo>
                    <a:lnTo>
                      <a:pt x="916" y="1530"/>
                    </a:lnTo>
                    <a:lnTo>
                      <a:pt x="940" y="1550"/>
                    </a:lnTo>
                    <a:lnTo>
                      <a:pt x="1020" y="1545"/>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231" name="Freeform 238"/>
              <p:cNvSpPr>
                <a:spLocks/>
              </p:cNvSpPr>
              <p:nvPr/>
            </p:nvSpPr>
            <p:spPr bwMode="auto">
              <a:xfrm>
                <a:off x="5429250" y="6083300"/>
                <a:ext cx="11113" cy="9525"/>
              </a:xfrm>
              <a:custGeom>
                <a:avLst/>
                <a:gdLst>
                  <a:gd name="T0" fmla="*/ 0 w 37"/>
                  <a:gd name="T1" fmla="*/ 30 h 30"/>
                  <a:gd name="T2" fmla="*/ 29 w 37"/>
                  <a:gd name="T3" fmla="*/ 28 h 30"/>
                  <a:gd name="T4" fmla="*/ 37 w 37"/>
                  <a:gd name="T5" fmla="*/ 6 h 30"/>
                  <a:gd name="T6" fmla="*/ 24 w 37"/>
                  <a:gd name="T7" fmla="*/ 0 h 30"/>
                  <a:gd name="T8" fmla="*/ 0 w 37"/>
                  <a:gd name="T9" fmla="*/ 30 h 30"/>
                </a:gdLst>
                <a:ahLst/>
                <a:cxnLst>
                  <a:cxn ang="0">
                    <a:pos x="T0" y="T1"/>
                  </a:cxn>
                  <a:cxn ang="0">
                    <a:pos x="T2" y="T3"/>
                  </a:cxn>
                  <a:cxn ang="0">
                    <a:pos x="T4" y="T5"/>
                  </a:cxn>
                  <a:cxn ang="0">
                    <a:pos x="T6" y="T7"/>
                  </a:cxn>
                  <a:cxn ang="0">
                    <a:pos x="T8" y="T9"/>
                  </a:cxn>
                </a:cxnLst>
                <a:rect l="0" t="0" r="r" b="b"/>
                <a:pathLst>
                  <a:path w="37" h="30">
                    <a:moveTo>
                      <a:pt x="0" y="30"/>
                    </a:moveTo>
                    <a:lnTo>
                      <a:pt x="29" y="28"/>
                    </a:lnTo>
                    <a:lnTo>
                      <a:pt x="37" y="6"/>
                    </a:lnTo>
                    <a:lnTo>
                      <a:pt x="24"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54" name="Group 53"/>
            <p:cNvGrpSpPr/>
            <p:nvPr/>
          </p:nvGrpSpPr>
          <p:grpSpPr>
            <a:xfrm>
              <a:off x="5219700" y="5402263"/>
              <a:ext cx="1838325" cy="747712"/>
              <a:chOff x="5219700" y="5402263"/>
              <a:chExt cx="1838325" cy="747712"/>
            </a:xfrm>
            <a:solidFill>
              <a:schemeClr val="bg1">
                <a:lumMod val="75000"/>
              </a:schemeClr>
            </a:solidFill>
          </p:grpSpPr>
          <p:sp>
            <p:nvSpPr>
              <p:cNvPr id="178" name="Freeform 234"/>
              <p:cNvSpPr>
                <a:spLocks/>
              </p:cNvSpPr>
              <p:nvPr/>
            </p:nvSpPr>
            <p:spPr bwMode="auto">
              <a:xfrm>
                <a:off x="5392738" y="5602288"/>
                <a:ext cx="19050" cy="11113"/>
              </a:xfrm>
              <a:custGeom>
                <a:avLst/>
                <a:gdLst>
                  <a:gd name="T0" fmla="*/ 59 w 59"/>
                  <a:gd name="T1" fmla="*/ 2 h 35"/>
                  <a:gd name="T2" fmla="*/ 37 w 59"/>
                  <a:gd name="T3" fmla="*/ 25 h 35"/>
                  <a:gd name="T4" fmla="*/ 10 w 59"/>
                  <a:gd name="T5" fmla="*/ 35 h 35"/>
                  <a:gd name="T6" fmla="*/ 0 w 59"/>
                  <a:gd name="T7" fmla="*/ 25 h 35"/>
                  <a:gd name="T8" fmla="*/ 0 w 59"/>
                  <a:gd name="T9" fmla="*/ 0 h 35"/>
                  <a:gd name="T10" fmla="*/ 59 w 59"/>
                  <a:gd name="T11" fmla="*/ 2 h 35"/>
                </a:gdLst>
                <a:ahLst/>
                <a:cxnLst>
                  <a:cxn ang="0">
                    <a:pos x="T0" y="T1"/>
                  </a:cxn>
                  <a:cxn ang="0">
                    <a:pos x="T2" y="T3"/>
                  </a:cxn>
                  <a:cxn ang="0">
                    <a:pos x="T4" y="T5"/>
                  </a:cxn>
                  <a:cxn ang="0">
                    <a:pos x="T6" y="T7"/>
                  </a:cxn>
                  <a:cxn ang="0">
                    <a:pos x="T8" y="T9"/>
                  </a:cxn>
                  <a:cxn ang="0">
                    <a:pos x="T10" y="T11"/>
                  </a:cxn>
                </a:cxnLst>
                <a:rect l="0" t="0" r="r" b="b"/>
                <a:pathLst>
                  <a:path w="59" h="35">
                    <a:moveTo>
                      <a:pt x="59" y="2"/>
                    </a:moveTo>
                    <a:lnTo>
                      <a:pt x="37" y="25"/>
                    </a:lnTo>
                    <a:lnTo>
                      <a:pt x="10" y="35"/>
                    </a:lnTo>
                    <a:lnTo>
                      <a:pt x="0" y="25"/>
                    </a:lnTo>
                    <a:lnTo>
                      <a:pt x="0" y="0"/>
                    </a:lnTo>
                    <a:lnTo>
                      <a:pt x="59" y="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9" name="Freeform 235"/>
              <p:cNvSpPr>
                <a:spLocks/>
              </p:cNvSpPr>
              <p:nvPr/>
            </p:nvSpPr>
            <p:spPr bwMode="auto">
              <a:xfrm>
                <a:off x="5400675" y="5614988"/>
                <a:ext cx="4763" cy="7938"/>
              </a:xfrm>
              <a:custGeom>
                <a:avLst/>
                <a:gdLst>
                  <a:gd name="T0" fmla="*/ 17 w 17"/>
                  <a:gd name="T1" fmla="*/ 23 h 23"/>
                  <a:gd name="T2" fmla="*/ 17 w 17"/>
                  <a:gd name="T3" fmla="*/ 0 h 23"/>
                  <a:gd name="T4" fmla="*/ 0 w 17"/>
                  <a:gd name="T5" fmla="*/ 17 h 23"/>
                  <a:gd name="T6" fmla="*/ 17 w 17"/>
                  <a:gd name="T7" fmla="*/ 23 h 23"/>
                </a:gdLst>
                <a:ahLst/>
                <a:cxnLst>
                  <a:cxn ang="0">
                    <a:pos x="T0" y="T1"/>
                  </a:cxn>
                  <a:cxn ang="0">
                    <a:pos x="T2" y="T3"/>
                  </a:cxn>
                  <a:cxn ang="0">
                    <a:pos x="T4" y="T5"/>
                  </a:cxn>
                  <a:cxn ang="0">
                    <a:pos x="T6" y="T7"/>
                  </a:cxn>
                </a:cxnLst>
                <a:rect l="0" t="0" r="r" b="b"/>
                <a:pathLst>
                  <a:path w="17" h="23">
                    <a:moveTo>
                      <a:pt x="17" y="23"/>
                    </a:moveTo>
                    <a:lnTo>
                      <a:pt x="17" y="0"/>
                    </a:lnTo>
                    <a:lnTo>
                      <a:pt x="0" y="17"/>
                    </a:lnTo>
                    <a:lnTo>
                      <a:pt x="17" y="2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0" name="Freeform 236"/>
              <p:cNvSpPr>
                <a:spLocks/>
              </p:cNvSpPr>
              <p:nvPr/>
            </p:nvSpPr>
            <p:spPr bwMode="auto">
              <a:xfrm>
                <a:off x="5270500" y="5407025"/>
                <a:ext cx="1787525" cy="742950"/>
              </a:xfrm>
              <a:custGeom>
                <a:avLst/>
                <a:gdLst>
                  <a:gd name="T0" fmla="*/ 5556 w 5629"/>
                  <a:gd name="T1" fmla="*/ 1717 h 2342"/>
                  <a:gd name="T2" fmla="*/ 4893 w 5629"/>
                  <a:gd name="T3" fmla="*/ 1861 h 2342"/>
                  <a:gd name="T4" fmla="*/ 3818 w 5629"/>
                  <a:gd name="T5" fmla="*/ 1928 h 2342"/>
                  <a:gd name="T6" fmla="*/ 3169 w 5629"/>
                  <a:gd name="T7" fmla="*/ 2046 h 2342"/>
                  <a:gd name="T8" fmla="*/ 2965 w 5629"/>
                  <a:gd name="T9" fmla="*/ 2335 h 2342"/>
                  <a:gd name="T10" fmla="*/ 3045 w 5629"/>
                  <a:gd name="T11" fmla="*/ 2021 h 2342"/>
                  <a:gd name="T12" fmla="*/ 2689 w 5629"/>
                  <a:gd name="T13" fmla="*/ 2057 h 2342"/>
                  <a:gd name="T14" fmla="*/ 2318 w 5629"/>
                  <a:gd name="T15" fmla="*/ 2276 h 2342"/>
                  <a:gd name="T16" fmla="*/ 1838 w 5629"/>
                  <a:gd name="T17" fmla="*/ 2184 h 2342"/>
                  <a:gd name="T18" fmla="*/ 1396 w 5629"/>
                  <a:gd name="T19" fmla="*/ 2072 h 2342"/>
                  <a:gd name="T20" fmla="*/ 1248 w 5629"/>
                  <a:gd name="T21" fmla="*/ 2226 h 2342"/>
                  <a:gd name="T22" fmla="*/ 907 w 5629"/>
                  <a:gd name="T23" fmla="*/ 2160 h 2342"/>
                  <a:gd name="T24" fmla="*/ 740 w 5629"/>
                  <a:gd name="T25" fmla="*/ 2062 h 2342"/>
                  <a:gd name="T26" fmla="*/ 604 w 5629"/>
                  <a:gd name="T27" fmla="*/ 2196 h 2342"/>
                  <a:gd name="T28" fmla="*/ 596 w 5629"/>
                  <a:gd name="T29" fmla="*/ 2096 h 2342"/>
                  <a:gd name="T30" fmla="*/ 397 w 5629"/>
                  <a:gd name="T31" fmla="*/ 2124 h 2342"/>
                  <a:gd name="T32" fmla="*/ 590 w 5629"/>
                  <a:gd name="T33" fmla="*/ 2043 h 2342"/>
                  <a:gd name="T34" fmla="*/ 692 w 5629"/>
                  <a:gd name="T35" fmla="*/ 1956 h 2342"/>
                  <a:gd name="T36" fmla="*/ 459 w 5629"/>
                  <a:gd name="T37" fmla="*/ 1977 h 2342"/>
                  <a:gd name="T38" fmla="*/ 428 w 5629"/>
                  <a:gd name="T39" fmla="*/ 1928 h 2342"/>
                  <a:gd name="T40" fmla="*/ 361 w 5629"/>
                  <a:gd name="T41" fmla="*/ 1839 h 2342"/>
                  <a:gd name="T42" fmla="*/ 360 w 5629"/>
                  <a:gd name="T43" fmla="*/ 1700 h 2342"/>
                  <a:gd name="T44" fmla="*/ 165 w 5629"/>
                  <a:gd name="T45" fmla="*/ 1572 h 2342"/>
                  <a:gd name="T46" fmla="*/ 85 w 5629"/>
                  <a:gd name="T47" fmla="*/ 1480 h 2342"/>
                  <a:gd name="T48" fmla="*/ 97 w 5629"/>
                  <a:gd name="T49" fmla="*/ 1357 h 2342"/>
                  <a:gd name="T50" fmla="*/ 177 w 5629"/>
                  <a:gd name="T51" fmla="*/ 1436 h 2342"/>
                  <a:gd name="T52" fmla="*/ 334 w 5629"/>
                  <a:gd name="T53" fmla="*/ 1458 h 2342"/>
                  <a:gd name="T54" fmla="*/ 210 w 5629"/>
                  <a:gd name="T55" fmla="*/ 1320 h 2342"/>
                  <a:gd name="T56" fmla="*/ 212 w 5629"/>
                  <a:gd name="T57" fmla="*/ 1253 h 2342"/>
                  <a:gd name="T58" fmla="*/ 144 w 5629"/>
                  <a:gd name="T59" fmla="*/ 1117 h 2342"/>
                  <a:gd name="T60" fmla="*/ 266 w 5629"/>
                  <a:gd name="T61" fmla="*/ 1034 h 2342"/>
                  <a:gd name="T62" fmla="*/ 0 w 5629"/>
                  <a:gd name="T63" fmla="*/ 1073 h 2342"/>
                  <a:gd name="T64" fmla="*/ 88 w 5629"/>
                  <a:gd name="T65" fmla="*/ 813 h 2342"/>
                  <a:gd name="T66" fmla="*/ 283 w 5629"/>
                  <a:gd name="T67" fmla="*/ 682 h 2342"/>
                  <a:gd name="T68" fmla="*/ 504 w 5629"/>
                  <a:gd name="T69" fmla="*/ 699 h 2342"/>
                  <a:gd name="T70" fmla="*/ 527 w 5629"/>
                  <a:gd name="T71" fmla="*/ 679 h 2342"/>
                  <a:gd name="T72" fmla="*/ 917 w 5629"/>
                  <a:gd name="T73" fmla="*/ 686 h 2342"/>
                  <a:gd name="T74" fmla="*/ 856 w 5629"/>
                  <a:gd name="T75" fmla="*/ 593 h 2342"/>
                  <a:gd name="T76" fmla="*/ 1129 w 5629"/>
                  <a:gd name="T77" fmla="*/ 561 h 2342"/>
                  <a:gd name="T78" fmla="*/ 942 w 5629"/>
                  <a:gd name="T79" fmla="*/ 530 h 2342"/>
                  <a:gd name="T80" fmla="*/ 892 w 5629"/>
                  <a:gd name="T81" fmla="*/ 407 h 2342"/>
                  <a:gd name="T82" fmla="*/ 1175 w 5629"/>
                  <a:gd name="T83" fmla="*/ 407 h 2342"/>
                  <a:gd name="T84" fmla="*/ 1746 w 5629"/>
                  <a:gd name="T85" fmla="*/ 227 h 2342"/>
                  <a:gd name="T86" fmla="*/ 2574 w 5629"/>
                  <a:gd name="T87" fmla="*/ 60 h 2342"/>
                  <a:gd name="T88" fmla="*/ 2848 w 5629"/>
                  <a:gd name="T89" fmla="*/ 170 h 2342"/>
                  <a:gd name="T90" fmla="*/ 3133 w 5629"/>
                  <a:gd name="T91" fmla="*/ 310 h 2342"/>
                  <a:gd name="T92" fmla="*/ 3382 w 5629"/>
                  <a:gd name="T93" fmla="*/ 410 h 2342"/>
                  <a:gd name="T94" fmla="*/ 3744 w 5629"/>
                  <a:gd name="T95" fmla="*/ 433 h 2342"/>
                  <a:gd name="T96" fmla="*/ 4506 w 5629"/>
                  <a:gd name="T97" fmla="*/ 292 h 2342"/>
                  <a:gd name="T98" fmla="*/ 4943 w 5629"/>
                  <a:gd name="T99" fmla="*/ 51 h 2342"/>
                  <a:gd name="T100" fmla="*/ 5301 w 5629"/>
                  <a:gd name="T101" fmla="*/ 375 h 2342"/>
                  <a:gd name="T102" fmla="*/ 5562 w 5629"/>
                  <a:gd name="T103" fmla="*/ 829 h 2342"/>
                  <a:gd name="T104" fmla="*/ 5479 w 5629"/>
                  <a:gd name="T105" fmla="*/ 982 h 2342"/>
                  <a:gd name="T106" fmla="*/ 5508 w 5629"/>
                  <a:gd name="T107" fmla="*/ 1093 h 2342"/>
                  <a:gd name="T108" fmla="*/ 5538 w 5629"/>
                  <a:gd name="T109" fmla="*/ 1255 h 2342"/>
                  <a:gd name="T110" fmla="*/ 5528 w 5629"/>
                  <a:gd name="T111" fmla="*/ 1379 h 2342"/>
                  <a:gd name="T112" fmla="*/ 5530 w 5629"/>
                  <a:gd name="T113" fmla="*/ 1503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29" h="2342">
                    <a:moveTo>
                      <a:pt x="5530" y="1503"/>
                    </a:moveTo>
                    <a:lnTo>
                      <a:pt x="5530" y="1503"/>
                    </a:lnTo>
                    <a:lnTo>
                      <a:pt x="5533" y="1519"/>
                    </a:lnTo>
                    <a:lnTo>
                      <a:pt x="5537" y="1548"/>
                    </a:lnTo>
                    <a:lnTo>
                      <a:pt x="5546" y="1620"/>
                    </a:lnTo>
                    <a:lnTo>
                      <a:pt x="5556" y="1717"/>
                    </a:lnTo>
                    <a:lnTo>
                      <a:pt x="5431" y="1786"/>
                    </a:lnTo>
                    <a:lnTo>
                      <a:pt x="5356" y="1724"/>
                    </a:lnTo>
                    <a:lnTo>
                      <a:pt x="5249" y="1737"/>
                    </a:lnTo>
                    <a:lnTo>
                      <a:pt x="5164" y="1769"/>
                    </a:lnTo>
                    <a:lnTo>
                      <a:pt x="5077" y="1751"/>
                    </a:lnTo>
                    <a:lnTo>
                      <a:pt x="4893" y="1861"/>
                    </a:lnTo>
                    <a:lnTo>
                      <a:pt x="4821" y="1797"/>
                    </a:lnTo>
                    <a:lnTo>
                      <a:pt x="4676" y="1842"/>
                    </a:lnTo>
                    <a:lnTo>
                      <a:pt x="4466" y="1870"/>
                    </a:lnTo>
                    <a:lnTo>
                      <a:pt x="4116" y="2018"/>
                    </a:lnTo>
                    <a:lnTo>
                      <a:pt x="3980" y="2051"/>
                    </a:lnTo>
                    <a:lnTo>
                      <a:pt x="3818" y="1928"/>
                    </a:lnTo>
                    <a:lnTo>
                      <a:pt x="3687" y="1922"/>
                    </a:lnTo>
                    <a:lnTo>
                      <a:pt x="3446" y="2020"/>
                    </a:lnTo>
                    <a:lnTo>
                      <a:pt x="3360" y="2012"/>
                    </a:lnTo>
                    <a:lnTo>
                      <a:pt x="3287" y="1930"/>
                    </a:lnTo>
                    <a:lnTo>
                      <a:pt x="3245" y="1963"/>
                    </a:lnTo>
                    <a:lnTo>
                      <a:pt x="3169" y="2046"/>
                    </a:lnTo>
                    <a:lnTo>
                      <a:pt x="3173" y="2162"/>
                    </a:lnTo>
                    <a:lnTo>
                      <a:pt x="3097" y="2222"/>
                    </a:lnTo>
                    <a:lnTo>
                      <a:pt x="3091" y="2303"/>
                    </a:lnTo>
                    <a:lnTo>
                      <a:pt x="3034" y="2313"/>
                    </a:lnTo>
                    <a:lnTo>
                      <a:pt x="3012" y="2342"/>
                    </a:lnTo>
                    <a:lnTo>
                      <a:pt x="2965" y="2335"/>
                    </a:lnTo>
                    <a:lnTo>
                      <a:pt x="2977" y="2310"/>
                    </a:lnTo>
                    <a:lnTo>
                      <a:pt x="2954" y="2274"/>
                    </a:lnTo>
                    <a:lnTo>
                      <a:pt x="2931" y="2231"/>
                    </a:lnTo>
                    <a:lnTo>
                      <a:pt x="2953" y="2154"/>
                    </a:lnTo>
                    <a:lnTo>
                      <a:pt x="3042" y="2081"/>
                    </a:lnTo>
                    <a:lnTo>
                      <a:pt x="3045" y="2021"/>
                    </a:lnTo>
                    <a:lnTo>
                      <a:pt x="2989" y="1982"/>
                    </a:lnTo>
                    <a:lnTo>
                      <a:pt x="2918" y="2032"/>
                    </a:lnTo>
                    <a:lnTo>
                      <a:pt x="2889" y="2082"/>
                    </a:lnTo>
                    <a:lnTo>
                      <a:pt x="2853" y="2115"/>
                    </a:lnTo>
                    <a:lnTo>
                      <a:pt x="2736" y="2107"/>
                    </a:lnTo>
                    <a:lnTo>
                      <a:pt x="2689" y="2057"/>
                    </a:lnTo>
                    <a:lnTo>
                      <a:pt x="2585" y="2032"/>
                    </a:lnTo>
                    <a:lnTo>
                      <a:pt x="2516" y="2089"/>
                    </a:lnTo>
                    <a:lnTo>
                      <a:pt x="2449" y="2122"/>
                    </a:lnTo>
                    <a:lnTo>
                      <a:pt x="2417" y="2202"/>
                    </a:lnTo>
                    <a:lnTo>
                      <a:pt x="2350" y="2219"/>
                    </a:lnTo>
                    <a:lnTo>
                      <a:pt x="2318" y="2276"/>
                    </a:lnTo>
                    <a:lnTo>
                      <a:pt x="2174" y="2287"/>
                    </a:lnTo>
                    <a:lnTo>
                      <a:pt x="2108" y="2281"/>
                    </a:lnTo>
                    <a:lnTo>
                      <a:pt x="2068" y="2308"/>
                    </a:lnTo>
                    <a:lnTo>
                      <a:pt x="1998" y="2333"/>
                    </a:lnTo>
                    <a:lnTo>
                      <a:pt x="1911" y="2280"/>
                    </a:lnTo>
                    <a:lnTo>
                      <a:pt x="1838" y="2184"/>
                    </a:lnTo>
                    <a:lnTo>
                      <a:pt x="1766" y="2152"/>
                    </a:lnTo>
                    <a:lnTo>
                      <a:pt x="1703" y="2099"/>
                    </a:lnTo>
                    <a:lnTo>
                      <a:pt x="1646" y="2086"/>
                    </a:lnTo>
                    <a:lnTo>
                      <a:pt x="1569" y="2041"/>
                    </a:lnTo>
                    <a:lnTo>
                      <a:pt x="1449" y="2032"/>
                    </a:lnTo>
                    <a:lnTo>
                      <a:pt x="1396" y="2072"/>
                    </a:lnTo>
                    <a:lnTo>
                      <a:pt x="1383" y="2129"/>
                    </a:lnTo>
                    <a:lnTo>
                      <a:pt x="1381" y="2172"/>
                    </a:lnTo>
                    <a:lnTo>
                      <a:pt x="1308" y="2249"/>
                    </a:lnTo>
                    <a:lnTo>
                      <a:pt x="1265" y="2249"/>
                    </a:lnTo>
                    <a:lnTo>
                      <a:pt x="1267" y="2226"/>
                    </a:lnTo>
                    <a:lnTo>
                      <a:pt x="1248" y="2226"/>
                    </a:lnTo>
                    <a:lnTo>
                      <a:pt x="1228" y="2273"/>
                    </a:lnTo>
                    <a:lnTo>
                      <a:pt x="1188" y="2289"/>
                    </a:lnTo>
                    <a:lnTo>
                      <a:pt x="1131" y="2307"/>
                    </a:lnTo>
                    <a:lnTo>
                      <a:pt x="1052" y="2295"/>
                    </a:lnTo>
                    <a:lnTo>
                      <a:pt x="987" y="2248"/>
                    </a:lnTo>
                    <a:lnTo>
                      <a:pt x="907" y="2160"/>
                    </a:lnTo>
                    <a:lnTo>
                      <a:pt x="899" y="2100"/>
                    </a:lnTo>
                    <a:lnTo>
                      <a:pt x="846" y="2084"/>
                    </a:lnTo>
                    <a:lnTo>
                      <a:pt x="860" y="2140"/>
                    </a:lnTo>
                    <a:lnTo>
                      <a:pt x="803" y="2144"/>
                    </a:lnTo>
                    <a:lnTo>
                      <a:pt x="763" y="2104"/>
                    </a:lnTo>
                    <a:lnTo>
                      <a:pt x="740" y="2062"/>
                    </a:lnTo>
                    <a:lnTo>
                      <a:pt x="717" y="2065"/>
                    </a:lnTo>
                    <a:lnTo>
                      <a:pt x="680" y="2042"/>
                    </a:lnTo>
                    <a:lnTo>
                      <a:pt x="653" y="2079"/>
                    </a:lnTo>
                    <a:lnTo>
                      <a:pt x="663" y="2132"/>
                    </a:lnTo>
                    <a:lnTo>
                      <a:pt x="624" y="2176"/>
                    </a:lnTo>
                    <a:lnTo>
                      <a:pt x="604" y="2196"/>
                    </a:lnTo>
                    <a:lnTo>
                      <a:pt x="584" y="2192"/>
                    </a:lnTo>
                    <a:lnTo>
                      <a:pt x="611" y="2156"/>
                    </a:lnTo>
                    <a:lnTo>
                      <a:pt x="594" y="2149"/>
                    </a:lnTo>
                    <a:lnTo>
                      <a:pt x="567" y="2169"/>
                    </a:lnTo>
                    <a:lnTo>
                      <a:pt x="567" y="2127"/>
                    </a:lnTo>
                    <a:lnTo>
                      <a:pt x="596" y="2096"/>
                    </a:lnTo>
                    <a:lnTo>
                      <a:pt x="586" y="2090"/>
                    </a:lnTo>
                    <a:lnTo>
                      <a:pt x="526" y="2093"/>
                    </a:lnTo>
                    <a:lnTo>
                      <a:pt x="480" y="2130"/>
                    </a:lnTo>
                    <a:lnTo>
                      <a:pt x="430" y="2118"/>
                    </a:lnTo>
                    <a:lnTo>
                      <a:pt x="413" y="2134"/>
                    </a:lnTo>
                    <a:lnTo>
                      <a:pt x="397" y="2124"/>
                    </a:lnTo>
                    <a:lnTo>
                      <a:pt x="397" y="2098"/>
                    </a:lnTo>
                    <a:lnTo>
                      <a:pt x="429" y="2071"/>
                    </a:lnTo>
                    <a:lnTo>
                      <a:pt x="476" y="2068"/>
                    </a:lnTo>
                    <a:lnTo>
                      <a:pt x="519" y="2070"/>
                    </a:lnTo>
                    <a:lnTo>
                      <a:pt x="573" y="2076"/>
                    </a:lnTo>
                    <a:lnTo>
                      <a:pt x="590" y="2043"/>
                    </a:lnTo>
                    <a:lnTo>
                      <a:pt x="573" y="2013"/>
                    </a:lnTo>
                    <a:lnTo>
                      <a:pt x="595" y="1996"/>
                    </a:lnTo>
                    <a:lnTo>
                      <a:pt x="619" y="2010"/>
                    </a:lnTo>
                    <a:lnTo>
                      <a:pt x="645" y="1983"/>
                    </a:lnTo>
                    <a:lnTo>
                      <a:pt x="695" y="1966"/>
                    </a:lnTo>
                    <a:lnTo>
                      <a:pt x="692" y="1956"/>
                    </a:lnTo>
                    <a:lnTo>
                      <a:pt x="595" y="1959"/>
                    </a:lnTo>
                    <a:lnTo>
                      <a:pt x="555" y="1957"/>
                    </a:lnTo>
                    <a:lnTo>
                      <a:pt x="528" y="1987"/>
                    </a:lnTo>
                    <a:lnTo>
                      <a:pt x="516" y="1991"/>
                    </a:lnTo>
                    <a:lnTo>
                      <a:pt x="489" y="1991"/>
                    </a:lnTo>
                    <a:lnTo>
                      <a:pt x="459" y="1977"/>
                    </a:lnTo>
                    <a:lnTo>
                      <a:pt x="429" y="1982"/>
                    </a:lnTo>
                    <a:lnTo>
                      <a:pt x="396" y="2022"/>
                    </a:lnTo>
                    <a:lnTo>
                      <a:pt x="372" y="2012"/>
                    </a:lnTo>
                    <a:lnTo>
                      <a:pt x="359" y="1968"/>
                    </a:lnTo>
                    <a:lnTo>
                      <a:pt x="374" y="1935"/>
                    </a:lnTo>
                    <a:lnTo>
                      <a:pt x="428" y="1928"/>
                    </a:lnTo>
                    <a:lnTo>
                      <a:pt x="445" y="1925"/>
                    </a:lnTo>
                    <a:lnTo>
                      <a:pt x="445" y="1898"/>
                    </a:lnTo>
                    <a:lnTo>
                      <a:pt x="448" y="1868"/>
                    </a:lnTo>
                    <a:lnTo>
                      <a:pt x="415" y="1868"/>
                    </a:lnTo>
                    <a:lnTo>
                      <a:pt x="398" y="1873"/>
                    </a:lnTo>
                    <a:lnTo>
                      <a:pt x="361" y="1839"/>
                    </a:lnTo>
                    <a:lnTo>
                      <a:pt x="358" y="1809"/>
                    </a:lnTo>
                    <a:lnTo>
                      <a:pt x="347" y="1780"/>
                    </a:lnTo>
                    <a:lnTo>
                      <a:pt x="300" y="1740"/>
                    </a:lnTo>
                    <a:lnTo>
                      <a:pt x="317" y="1723"/>
                    </a:lnTo>
                    <a:lnTo>
                      <a:pt x="343" y="1737"/>
                    </a:lnTo>
                    <a:lnTo>
                      <a:pt x="360" y="1700"/>
                    </a:lnTo>
                    <a:lnTo>
                      <a:pt x="346" y="1656"/>
                    </a:lnTo>
                    <a:lnTo>
                      <a:pt x="325" y="1634"/>
                    </a:lnTo>
                    <a:lnTo>
                      <a:pt x="272" y="1604"/>
                    </a:lnTo>
                    <a:lnTo>
                      <a:pt x="218" y="1525"/>
                    </a:lnTo>
                    <a:lnTo>
                      <a:pt x="178" y="1526"/>
                    </a:lnTo>
                    <a:lnTo>
                      <a:pt x="165" y="1572"/>
                    </a:lnTo>
                    <a:lnTo>
                      <a:pt x="142" y="1563"/>
                    </a:lnTo>
                    <a:lnTo>
                      <a:pt x="95" y="1519"/>
                    </a:lnTo>
                    <a:lnTo>
                      <a:pt x="48" y="1507"/>
                    </a:lnTo>
                    <a:lnTo>
                      <a:pt x="64" y="1454"/>
                    </a:lnTo>
                    <a:lnTo>
                      <a:pt x="90" y="1460"/>
                    </a:lnTo>
                    <a:lnTo>
                      <a:pt x="85" y="1480"/>
                    </a:lnTo>
                    <a:lnTo>
                      <a:pt x="101" y="1486"/>
                    </a:lnTo>
                    <a:lnTo>
                      <a:pt x="130" y="1452"/>
                    </a:lnTo>
                    <a:lnTo>
                      <a:pt x="114" y="1430"/>
                    </a:lnTo>
                    <a:lnTo>
                      <a:pt x="87" y="1417"/>
                    </a:lnTo>
                    <a:lnTo>
                      <a:pt x="74" y="1363"/>
                    </a:lnTo>
                    <a:lnTo>
                      <a:pt x="97" y="1357"/>
                    </a:lnTo>
                    <a:lnTo>
                      <a:pt x="133" y="1367"/>
                    </a:lnTo>
                    <a:lnTo>
                      <a:pt x="144" y="1403"/>
                    </a:lnTo>
                    <a:lnTo>
                      <a:pt x="140" y="1436"/>
                    </a:lnTo>
                    <a:lnTo>
                      <a:pt x="154" y="1463"/>
                    </a:lnTo>
                    <a:lnTo>
                      <a:pt x="187" y="1473"/>
                    </a:lnTo>
                    <a:lnTo>
                      <a:pt x="177" y="1436"/>
                    </a:lnTo>
                    <a:lnTo>
                      <a:pt x="184" y="1419"/>
                    </a:lnTo>
                    <a:lnTo>
                      <a:pt x="197" y="1429"/>
                    </a:lnTo>
                    <a:lnTo>
                      <a:pt x="201" y="1473"/>
                    </a:lnTo>
                    <a:lnTo>
                      <a:pt x="237" y="1451"/>
                    </a:lnTo>
                    <a:lnTo>
                      <a:pt x="281" y="1458"/>
                    </a:lnTo>
                    <a:lnTo>
                      <a:pt x="334" y="1458"/>
                    </a:lnTo>
                    <a:lnTo>
                      <a:pt x="314" y="1431"/>
                    </a:lnTo>
                    <a:lnTo>
                      <a:pt x="268" y="1428"/>
                    </a:lnTo>
                    <a:lnTo>
                      <a:pt x="244" y="1426"/>
                    </a:lnTo>
                    <a:lnTo>
                      <a:pt x="224" y="1402"/>
                    </a:lnTo>
                    <a:lnTo>
                      <a:pt x="190" y="1347"/>
                    </a:lnTo>
                    <a:lnTo>
                      <a:pt x="210" y="1320"/>
                    </a:lnTo>
                    <a:lnTo>
                      <a:pt x="233" y="1332"/>
                    </a:lnTo>
                    <a:lnTo>
                      <a:pt x="266" y="1292"/>
                    </a:lnTo>
                    <a:lnTo>
                      <a:pt x="279" y="1259"/>
                    </a:lnTo>
                    <a:lnTo>
                      <a:pt x="269" y="1246"/>
                    </a:lnTo>
                    <a:lnTo>
                      <a:pt x="225" y="1266"/>
                    </a:lnTo>
                    <a:lnTo>
                      <a:pt x="212" y="1253"/>
                    </a:lnTo>
                    <a:lnTo>
                      <a:pt x="208" y="1206"/>
                    </a:lnTo>
                    <a:lnTo>
                      <a:pt x="229" y="1183"/>
                    </a:lnTo>
                    <a:lnTo>
                      <a:pt x="208" y="1161"/>
                    </a:lnTo>
                    <a:lnTo>
                      <a:pt x="175" y="1141"/>
                    </a:lnTo>
                    <a:lnTo>
                      <a:pt x="164" y="1117"/>
                    </a:lnTo>
                    <a:lnTo>
                      <a:pt x="144" y="1117"/>
                    </a:lnTo>
                    <a:lnTo>
                      <a:pt x="144" y="1088"/>
                    </a:lnTo>
                    <a:lnTo>
                      <a:pt x="167" y="1090"/>
                    </a:lnTo>
                    <a:lnTo>
                      <a:pt x="214" y="1077"/>
                    </a:lnTo>
                    <a:lnTo>
                      <a:pt x="214" y="1064"/>
                    </a:lnTo>
                    <a:lnTo>
                      <a:pt x="251" y="1060"/>
                    </a:lnTo>
                    <a:lnTo>
                      <a:pt x="266" y="1034"/>
                    </a:lnTo>
                    <a:lnTo>
                      <a:pt x="256" y="1003"/>
                    </a:lnTo>
                    <a:lnTo>
                      <a:pt x="171" y="1031"/>
                    </a:lnTo>
                    <a:lnTo>
                      <a:pt x="130" y="1031"/>
                    </a:lnTo>
                    <a:lnTo>
                      <a:pt x="84" y="1028"/>
                    </a:lnTo>
                    <a:lnTo>
                      <a:pt x="47" y="1071"/>
                    </a:lnTo>
                    <a:lnTo>
                      <a:pt x="0" y="1073"/>
                    </a:lnTo>
                    <a:lnTo>
                      <a:pt x="3" y="1032"/>
                    </a:lnTo>
                    <a:lnTo>
                      <a:pt x="17" y="1009"/>
                    </a:lnTo>
                    <a:lnTo>
                      <a:pt x="20" y="966"/>
                    </a:lnTo>
                    <a:lnTo>
                      <a:pt x="6" y="923"/>
                    </a:lnTo>
                    <a:lnTo>
                      <a:pt x="29" y="863"/>
                    </a:lnTo>
                    <a:lnTo>
                      <a:pt x="88" y="813"/>
                    </a:lnTo>
                    <a:lnTo>
                      <a:pt x="91" y="790"/>
                    </a:lnTo>
                    <a:lnTo>
                      <a:pt x="120" y="753"/>
                    </a:lnTo>
                    <a:lnTo>
                      <a:pt x="164" y="743"/>
                    </a:lnTo>
                    <a:lnTo>
                      <a:pt x="201" y="696"/>
                    </a:lnTo>
                    <a:lnTo>
                      <a:pt x="244" y="688"/>
                    </a:lnTo>
                    <a:lnTo>
                      <a:pt x="283" y="682"/>
                    </a:lnTo>
                    <a:lnTo>
                      <a:pt x="307" y="658"/>
                    </a:lnTo>
                    <a:lnTo>
                      <a:pt x="357" y="668"/>
                    </a:lnTo>
                    <a:lnTo>
                      <a:pt x="377" y="710"/>
                    </a:lnTo>
                    <a:lnTo>
                      <a:pt x="403" y="727"/>
                    </a:lnTo>
                    <a:lnTo>
                      <a:pt x="477" y="726"/>
                    </a:lnTo>
                    <a:lnTo>
                      <a:pt x="504" y="699"/>
                    </a:lnTo>
                    <a:lnTo>
                      <a:pt x="450" y="667"/>
                    </a:lnTo>
                    <a:lnTo>
                      <a:pt x="454" y="647"/>
                    </a:lnTo>
                    <a:lnTo>
                      <a:pt x="503" y="639"/>
                    </a:lnTo>
                    <a:lnTo>
                      <a:pt x="563" y="646"/>
                    </a:lnTo>
                    <a:lnTo>
                      <a:pt x="561" y="673"/>
                    </a:lnTo>
                    <a:lnTo>
                      <a:pt x="527" y="679"/>
                    </a:lnTo>
                    <a:lnTo>
                      <a:pt x="604" y="718"/>
                    </a:lnTo>
                    <a:lnTo>
                      <a:pt x="684" y="712"/>
                    </a:lnTo>
                    <a:lnTo>
                      <a:pt x="780" y="684"/>
                    </a:lnTo>
                    <a:lnTo>
                      <a:pt x="850" y="676"/>
                    </a:lnTo>
                    <a:lnTo>
                      <a:pt x="880" y="686"/>
                    </a:lnTo>
                    <a:lnTo>
                      <a:pt x="917" y="686"/>
                    </a:lnTo>
                    <a:lnTo>
                      <a:pt x="916" y="646"/>
                    </a:lnTo>
                    <a:lnTo>
                      <a:pt x="899" y="636"/>
                    </a:lnTo>
                    <a:lnTo>
                      <a:pt x="854" y="650"/>
                    </a:lnTo>
                    <a:lnTo>
                      <a:pt x="830" y="637"/>
                    </a:lnTo>
                    <a:lnTo>
                      <a:pt x="800" y="617"/>
                    </a:lnTo>
                    <a:lnTo>
                      <a:pt x="856" y="593"/>
                    </a:lnTo>
                    <a:lnTo>
                      <a:pt x="866" y="577"/>
                    </a:lnTo>
                    <a:lnTo>
                      <a:pt x="953" y="579"/>
                    </a:lnTo>
                    <a:lnTo>
                      <a:pt x="990" y="576"/>
                    </a:lnTo>
                    <a:lnTo>
                      <a:pt x="998" y="556"/>
                    </a:lnTo>
                    <a:lnTo>
                      <a:pt x="1059" y="558"/>
                    </a:lnTo>
                    <a:lnTo>
                      <a:pt x="1129" y="561"/>
                    </a:lnTo>
                    <a:lnTo>
                      <a:pt x="1105" y="544"/>
                    </a:lnTo>
                    <a:lnTo>
                      <a:pt x="1059" y="539"/>
                    </a:lnTo>
                    <a:lnTo>
                      <a:pt x="1015" y="539"/>
                    </a:lnTo>
                    <a:lnTo>
                      <a:pt x="998" y="556"/>
                    </a:lnTo>
                    <a:lnTo>
                      <a:pt x="958" y="546"/>
                    </a:lnTo>
                    <a:lnTo>
                      <a:pt x="942" y="530"/>
                    </a:lnTo>
                    <a:lnTo>
                      <a:pt x="945" y="497"/>
                    </a:lnTo>
                    <a:lnTo>
                      <a:pt x="915" y="483"/>
                    </a:lnTo>
                    <a:lnTo>
                      <a:pt x="888" y="460"/>
                    </a:lnTo>
                    <a:lnTo>
                      <a:pt x="895" y="451"/>
                    </a:lnTo>
                    <a:lnTo>
                      <a:pt x="878" y="438"/>
                    </a:lnTo>
                    <a:lnTo>
                      <a:pt x="892" y="407"/>
                    </a:lnTo>
                    <a:lnTo>
                      <a:pt x="904" y="371"/>
                    </a:lnTo>
                    <a:lnTo>
                      <a:pt x="957" y="364"/>
                    </a:lnTo>
                    <a:lnTo>
                      <a:pt x="1004" y="396"/>
                    </a:lnTo>
                    <a:lnTo>
                      <a:pt x="1041" y="383"/>
                    </a:lnTo>
                    <a:lnTo>
                      <a:pt x="1108" y="402"/>
                    </a:lnTo>
                    <a:lnTo>
                      <a:pt x="1175" y="407"/>
                    </a:lnTo>
                    <a:lnTo>
                      <a:pt x="1290" y="371"/>
                    </a:lnTo>
                    <a:lnTo>
                      <a:pt x="1411" y="406"/>
                    </a:lnTo>
                    <a:lnTo>
                      <a:pt x="1464" y="402"/>
                    </a:lnTo>
                    <a:lnTo>
                      <a:pt x="1554" y="391"/>
                    </a:lnTo>
                    <a:lnTo>
                      <a:pt x="1577" y="322"/>
                    </a:lnTo>
                    <a:lnTo>
                      <a:pt x="1746" y="227"/>
                    </a:lnTo>
                    <a:lnTo>
                      <a:pt x="1921" y="126"/>
                    </a:lnTo>
                    <a:lnTo>
                      <a:pt x="2021" y="101"/>
                    </a:lnTo>
                    <a:lnTo>
                      <a:pt x="2110" y="58"/>
                    </a:lnTo>
                    <a:lnTo>
                      <a:pt x="2144" y="31"/>
                    </a:lnTo>
                    <a:lnTo>
                      <a:pt x="2400" y="39"/>
                    </a:lnTo>
                    <a:lnTo>
                      <a:pt x="2574" y="60"/>
                    </a:lnTo>
                    <a:lnTo>
                      <a:pt x="2631" y="46"/>
                    </a:lnTo>
                    <a:lnTo>
                      <a:pt x="2667" y="6"/>
                    </a:lnTo>
                    <a:lnTo>
                      <a:pt x="2707" y="0"/>
                    </a:lnTo>
                    <a:lnTo>
                      <a:pt x="2755" y="121"/>
                    </a:lnTo>
                    <a:lnTo>
                      <a:pt x="2808" y="134"/>
                    </a:lnTo>
                    <a:lnTo>
                      <a:pt x="2848" y="170"/>
                    </a:lnTo>
                    <a:lnTo>
                      <a:pt x="2905" y="180"/>
                    </a:lnTo>
                    <a:lnTo>
                      <a:pt x="2975" y="146"/>
                    </a:lnTo>
                    <a:lnTo>
                      <a:pt x="2999" y="156"/>
                    </a:lnTo>
                    <a:lnTo>
                      <a:pt x="3029" y="179"/>
                    </a:lnTo>
                    <a:lnTo>
                      <a:pt x="3080" y="295"/>
                    </a:lnTo>
                    <a:lnTo>
                      <a:pt x="3133" y="310"/>
                    </a:lnTo>
                    <a:lnTo>
                      <a:pt x="3159" y="297"/>
                    </a:lnTo>
                    <a:lnTo>
                      <a:pt x="3185" y="295"/>
                    </a:lnTo>
                    <a:lnTo>
                      <a:pt x="3218" y="325"/>
                    </a:lnTo>
                    <a:lnTo>
                      <a:pt x="3250" y="345"/>
                    </a:lnTo>
                    <a:lnTo>
                      <a:pt x="3326" y="364"/>
                    </a:lnTo>
                    <a:lnTo>
                      <a:pt x="3382" y="410"/>
                    </a:lnTo>
                    <a:lnTo>
                      <a:pt x="3415" y="427"/>
                    </a:lnTo>
                    <a:lnTo>
                      <a:pt x="3422" y="396"/>
                    </a:lnTo>
                    <a:lnTo>
                      <a:pt x="3448" y="396"/>
                    </a:lnTo>
                    <a:lnTo>
                      <a:pt x="3536" y="444"/>
                    </a:lnTo>
                    <a:lnTo>
                      <a:pt x="3627" y="474"/>
                    </a:lnTo>
                    <a:lnTo>
                      <a:pt x="3744" y="433"/>
                    </a:lnTo>
                    <a:lnTo>
                      <a:pt x="3950" y="390"/>
                    </a:lnTo>
                    <a:lnTo>
                      <a:pt x="4182" y="425"/>
                    </a:lnTo>
                    <a:lnTo>
                      <a:pt x="4253" y="431"/>
                    </a:lnTo>
                    <a:lnTo>
                      <a:pt x="4400" y="339"/>
                    </a:lnTo>
                    <a:lnTo>
                      <a:pt x="4449" y="332"/>
                    </a:lnTo>
                    <a:lnTo>
                      <a:pt x="4506" y="292"/>
                    </a:lnTo>
                    <a:lnTo>
                      <a:pt x="4671" y="101"/>
                    </a:lnTo>
                    <a:lnTo>
                      <a:pt x="4703" y="119"/>
                    </a:lnTo>
                    <a:lnTo>
                      <a:pt x="4796" y="97"/>
                    </a:lnTo>
                    <a:lnTo>
                      <a:pt x="4849" y="95"/>
                    </a:lnTo>
                    <a:lnTo>
                      <a:pt x="4885" y="42"/>
                    </a:lnTo>
                    <a:lnTo>
                      <a:pt x="4943" y="51"/>
                    </a:lnTo>
                    <a:lnTo>
                      <a:pt x="4992" y="139"/>
                    </a:lnTo>
                    <a:lnTo>
                      <a:pt x="5050" y="169"/>
                    </a:lnTo>
                    <a:lnTo>
                      <a:pt x="5072" y="209"/>
                    </a:lnTo>
                    <a:lnTo>
                      <a:pt x="5118" y="261"/>
                    </a:lnTo>
                    <a:lnTo>
                      <a:pt x="5216" y="314"/>
                    </a:lnTo>
                    <a:lnTo>
                      <a:pt x="5301" y="375"/>
                    </a:lnTo>
                    <a:lnTo>
                      <a:pt x="5311" y="508"/>
                    </a:lnTo>
                    <a:lnTo>
                      <a:pt x="5285" y="588"/>
                    </a:lnTo>
                    <a:lnTo>
                      <a:pt x="5326" y="721"/>
                    </a:lnTo>
                    <a:lnTo>
                      <a:pt x="5420" y="746"/>
                    </a:lnTo>
                    <a:lnTo>
                      <a:pt x="5503" y="714"/>
                    </a:lnTo>
                    <a:lnTo>
                      <a:pt x="5562" y="829"/>
                    </a:lnTo>
                    <a:lnTo>
                      <a:pt x="5629" y="859"/>
                    </a:lnTo>
                    <a:lnTo>
                      <a:pt x="5467" y="891"/>
                    </a:lnTo>
                    <a:lnTo>
                      <a:pt x="5467" y="891"/>
                    </a:lnTo>
                    <a:lnTo>
                      <a:pt x="5469" y="910"/>
                    </a:lnTo>
                    <a:lnTo>
                      <a:pt x="5476" y="956"/>
                    </a:lnTo>
                    <a:lnTo>
                      <a:pt x="5479" y="982"/>
                    </a:lnTo>
                    <a:lnTo>
                      <a:pt x="5484" y="1008"/>
                    </a:lnTo>
                    <a:lnTo>
                      <a:pt x="5489" y="1030"/>
                    </a:lnTo>
                    <a:lnTo>
                      <a:pt x="5494" y="1047"/>
                    </a:lnTo>
                    <a:lnTo>
                      <a:pt x="5494" y="1047"/>
                    </a:lnTo>
                    <a:lnTo>
                      <a:pt x="5501" y="1066"/>
                    </a:lnTo>
                    <a:lnTo>
                      <a:pt x="5508" y="1093"/>
                    </a:lnTo>
                    <a:lnTo>
                      <a:pt x="5517" y="1125"/>
                    </a:lnTo>
                    <a:lnTo>
                      <a:pt x="5523" y="1159"/>
                    </a:lnTo>
                    <a:lnTo>
                      <a:pt x="5530" y="1193"/>
                    </a:lnTo>
                    <a:lnTo>
                      <a:pt x="5536" y="1223"/>
                    </a:lnTo>
                    <a:lnTo>
                      <a:pt x="5538" y="1246"/>
                    </a:lnTo>
                    <a:lnTo>
                      <a:pt x="5538" y="1255"/>
                    </a:lnTo>
                    <a:lnTo>
                      <a:pt x="5537" y="1261"/>
                    </a:lnTo>
                    <a:lnTo>
                      <a:pt x="5537" y="1261"/>
                    </a:lnTo>
                    <a:lnTo>
                      <a:pt x="5535" y="1276"/>
                    </a:lnTo>
                    <a:lnTo>
                      <a:pt x="5532" y="1303"/>
                    </a:lnTo>
                    <a:lnTo>
                      <a:pt x="5530" y="1339"/>
                    </a:lnTo>
                    <a:lnTo>
                      <a:pt x="5528" y="1379"/>
                    </a:lnTo>
                    <a:lnTo>
                      <a:pt x="5528" y="1419"/>
                    </a:lnTo>
                    <a:lnTo>
                      <a:pt x="5527" y="1456"/>
                    </a:lnTo>
                    <a:lnTo>
                      <a:pt x="5528" y="1485"/>
                    </a:lnTo>
                    <a:lnTo>
                      <a:pt x="5529" y="1495"/>
                    </a:lnTo>
                    <a:lnTo>
                      <a:pt x="5530" y="1503"/>
                    </a:lnTo>
                    <a:lnTo>
                      <a:pt x="5530" y="150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1" name="Freeform 237"/>
              <p:cNvSpPr>
                <a:spLocks/>
              </p:cNvSpPr>
              <p:nvPr/>
            </p:nvSpPr>
            <p:spPr bwMode="auto">
              <a:xfrm>
                <a:off x="5264150" y="5402263"/>
                <a:ext cx="292100" cy="261938"/>
              </a:xfrm>
              <a:custGeom>
                <a:avLst/>
                <a:gdLst>
                  <a:gd name="T0" fmla="*/ 75 w 920"/>
                  <a:gd name="T1" fmla="*/ 640 h 823"/>
                  <a:gd name="T2" fmla="*/ 131 w 920"/>
                  <a:gd name="T3" fmla="*/ 606 h 823"/>
                  <a:gd name="T4" fmla="*/ 201 w 920"/>
                  <a:gd name="T5" fmla="*/ 590 h 823"/>
                  <a:gd name="T6" fmla="*/ 234 w 920"/>
                  <a:gd name="T7" fmla="*/ 579 h 823"/>
                  <a:gd name="T8" fmla="*/ 234 w 920"/>
                  <a:gd name="T9" fmla="*/ 609 h 823"/>
                  <a:gd name="T10" fmla="*/ 208 w 920"/>
                  <a:gd name="T11" fmla="*/ 619 h 823"/>
                  <a:gd name="T12" fmla="*/ 138 w 920"/>
                  <a:gd name="T13" fmla="*/ 663 h 823"/>
                  <a:gd name="T14" fmla="*/ 78 w 920"/>
                  <a:gd name="T15" fmla="*/ 703 h 823"/>
                  <a:gd name="T16" fmla="*/ 41 w 920"/>
                  <a:gd name="T17" fmla="*/ 720 h 823"/>
                  <a:gd name="T18" fmla="*/ 23 w 920"/>
                  <a:gd name="T19" fmla="*/ 747 h 823"/>
                  <a:gd name="T20" fmla="*/ 46 w 920"/>
                  <a:gd name="T21" fmla="*/ 770 h 823"/>
                  <a:gd name="T22" fmla="*/ 39 w 920"/>
                  <a:gd name="T23" fmla="*/ 799 h 823"/>
                  <a:gd name="T24" fmla="*/ 26 w 920"/>
                  <a:gd name="T25" fmla="*/ 819 h 823"/>
                  <a:gd name="T26" fmla="*/ 36 w 920"/>
                  <a:gd name="T27" fmla="*/ 823 h 823"/>
                  <a:gd name="T28" fmla="*/ 96 w 920"/>
                  <a:gd name="T29" fmla="*/ 793 h 823"/>
                  <a:gd name="T30" fmla="*/ 96 w 920"/>
                  <a:gd name="T31" fmla="*/ 762 h 823"/>
                  <a:gd name="T32" fmla="*/ 152 w 920"/>
                  <a:gd name="T33" fmla="*/ 716 h 823"/>
                  <a:gd name="T34" fmla="*/ 201 w 920"/>
                  <a:gd name="T35" fmla="*/ 659 h 823"/>
                  <a:gd name="T36" fmla="*/ 291 w 920"/>
                  <a:gd name="T37" fmla="*/ 615 h 823"/>
                  <a:gd name="T38" fmla="*/ 370 w 920"/>
                  <a:gd name="T39" fmla="*/ 571 h 823"/>
                  <a:gd name="T40" fmla="*/ 404 w 920"/>
                  <a:gd name="T41" fmla="*/ 534 h 823"/>
                  <a:gd name="T42" fmla="*/ 433 w 920"/>
                  <a:gd name="T43" fmla="*/ 464 h 823"/>
                  <a:gd name="T44" fmla="*/ 476 w 920"/>
                  <a:gd name="T45" fmla="*/ 451 h 823"/>
                  <a:gd name="T46" fmla="*/ 553 w 920"/>
                  <a:gd name="T47" fmla="*/ 469 h 823"/>
                  <a:gd name="T48" fmla="*/ 632 w 920"/>
                  <a:gd name="T49" fmla="*/ 443 h 823"/>
                  <a:gd name="T50" fmla="*/ 672 w 920"/>
                  <a:gd name="T51" fmla="*/ 446 h 823"/>
                  <a:gd name="T52" fmla="*/ 749 w 920"/>
                  <a:gd name="T53" fmla="*/ 458 h 823"/>
                  <a:gd name="T54" fmla="*/ 806 w 920"/>
                  <a:gd name="T55" fmla="*/ 461 h 823"/>
                  <a:gd name="T56" fmla="*/ 836 w 920"/>
                  <a:gd name="T57" fmla="*/ 464 h 823"/>
                  <a:gd name="T58" fmla="*/ 886 w 920"/>
                  <a:gd name="T59" fmla="*/ 471 h 823"/>
                  <a:gd name="T60" fmla="*/ 893 w 920"/>
                  <a:gd name="T61" fmla="*/ 451 h 823"/>
                  <a:gd name="T62" fmla="*/ 908 w 920"/>
                  <a:gd name="T63" fmla="*/ 418 h 823"/>
                  <a:gd name="T64" fmla="*/ 903 w 920"/>
                  <a:gd name="T65" fmla="*/ 412 h 823"/>
                  <a:gd name="T66" fmla="*/ 913 w 920"/>
                  <a:gd name="T67" fmla="*/ 401 h 823"/>
                  <a:gd name="T68" fmla="*/ 920 w 920"/>
                  <a:gd name="T69" fmla="*/ 381 h 823"/>
                  <a:gd name="T70" fmla="*/ 902 w 920"/>
                  <a:gd name="T71" fmla="*/ 350 h 823"/>
                  <a:gd name="T72" fmla="*/ 882 w 920"/>
                  <a:gd name="T73" fmla="*/ 360 h 823"/>
                  <a:gd name="T74" fmla="*/ 838 w 920"/>
                  <a:gd name="T75" fmla="*/ 351 h 823"/>
                  <a:gd name="T76" fmla="*/ 735 w 920"/>
                  <a:gd name="T77" fmla="*/ 299 h 823"/>
                  <a:gd name="T78" fmla="*/ 651 w 920"/>
                  <a:gd name="T79" fmla="*/ 240 h 823"/>
                  <a:gd name="T80" fmla="*/ 610 w 920"/>
                  <a:gd name="T81" fmla="*/ 144 h 823"/>
                  <a:gd name="T82" fmla="*/ 589 w 920"/>
                  <a:gd name="T83" fmla="*/ 28 h 823"/>
                  <a:gd name="T84" fmla="*/ 525 w 920"/>
                  <a:gd name="T85" fmla="*/ 38 h 823"/>
                  <a:gd name="T86" fmla="*/ 476 w 920"/>
                  <a:gd name="T87" fmla="*/ 66 h 823"/>
                  <a:gd name="T88" fmla="*/ 409 w 920"/>
                  <a:gd name="T89" fmla="*/ 66 h 823"/>
                  <a:gd name="T90" fmla="*/ 403 w 920"/>
                  <a:gd name="T91" fmla="*/ 39 h 823"/>
                  <a:gd name="T92" fmla="*/ 309 w 920"/>
                  <a:gd name="T93" fmla="*/ 0 h 823"/>
                  <a:gd name="T94" fmla="*/ 286 w 920"/>
                  <a:gd name="T95" fmla="*/ 24 h 823"/>
                  <a:gd name="T96" fmla="*/ 209 w 920"/>
                  <a:gd name="T97" fmla="*/ 38 h 823"/>
                  <a:gd name="T98" fmla="*/ 180 w 920"/>
                  <a:gd name="T99" fmla="*/ 95 h 823"/>
                  <a:gd name="T100" fmla="*/ 119 w 920"/>
                  <a:gd name="T101" fmla="*/ 102 h 823"/>
                  <a:gd name="T102" fmla="*/ 184 w 920"/>
                  <a:gd name="T103" fmla="*/ 174 h 823"/>
                  <a:gd name="T104" fmla="*/ 148 w 920"/>
                  <a:gd name="T105" fmla="*/ 357 h 823"/>
                  <a:gd name="T106" fmla="*/ 0 w 920"/>
                  <a:gd name="T107" fmla="*/ 541 h 823"/>
                  <a:gd name="T108" fmla="*/ 7 w 920"/>
                  <a:gd name="T109" fmla="*/ 571 h 823"/>
                  <a:gd name="T110" fmla="*/ 21 w 920"/>
                  <a:gd name="T111" fmla="*/ 621 h 823"/>
                  <a:gd name="T112" fmla="*/ 75 w 920"/>
                  <a:gd name="T113" fmla="*/ 64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0" h="823">
                    <a:moveTo>
                      <a:pt x="75" y="640"/>
                    </a:moveTo>
                    <a:lnTo>
                      <a:pt x="131" y="606"/>
                    </a:lnTo>
                    <a:lnTo>
                      <a:pt x="201" y="590"/>
                    </a:lnTo>
                    <a:lnTo>
                      <a:pt x="234" y="579"/>
                    </a:lnTo>
                    <a:lnTo>
                      <a:pt x="234" y="609"/>
                    </a:lnTo>
                    <a:lnTo>
                      <a:pt x="208" y="619"/>
                    </a:lnTo>
                    <a:lnTo>
                      <a:pt x="138" y="663"/>
                    </a:lnTo>
                    <a:lnTo>
                      <a:pt x="78" y="703"/>
                    </a:lnTo>
                    <a:lnTo>
                      <a:pt x="41" y="720"/>
                    </a:lnTo>
                    <a:lnTo>
                      <a:pt x="23" y="747"/>
                    </a:lnTo>
                    <a:lnTo>
                      <a:pt x="46" y="770"/>
                    </a:lnTo>
                    <a:lnTo>
                      <a:pt x="39" y="799"/>
                    </a:lnTo>
                    <a:lnTo>
                      <a:pt x="26" y="819"/>
                    </a:lnTo>
                    <a:lnTo>
                      <a:pt x="36" y="823"/>
                    </a:lnTo>
                    <a:lnTo>
                      <a:pt x="96" y="793"/>
                    </a:lnTo>
                    <a:lnTo>
                      <a:pt x="96" y="762"/>
                    </a:lnTo>
                    <a:lnTo>
                      <a:pt x="152" y="716"/>
                    </a:lnTo>
                    <a:lnTo>
                      <a:pt x="201" y="659"/>
                    </a:lnTo>
                    <a:lnTo>
                      <a:pt x="291" y="615"/>
                    </a:lnTo>
                    <a:lnTo>
                      <a:pt x="370" y="571"/>
                    </a:lnTo>
                    <a:lnTo>
                      <a:pt x="404" y="534"/>
                    </a:lnTo>
                    <a:lnTo>
                      <a:pt x="433" y="464"/>
                    </a:lnTo>
                    <a:lnTo>
                      <a:pt x="476" y="451"/>
                    </a:lnTo>
                    <a:lnTo>
                      <a:pt x="553" y="469"/>
                    </a:lnTo>
                    <a:lnTo>
                      <a:pt x="632" y="443"/>
                    </a:lnTo>
                    <a:lnTo>
                      <a:pt x="672" y="446"/>
                    </a:lnTo>
                    <a:lnTo>
                      <a:pt x="749" y="458"/>
                    </a:lnTo>
                    <a:lnTo>
                      <a:pt x="806" y="461"/>
                    </a:lnTo>
                    <a:lnTo>
                      <a:pt x="836" y="464"/>
                    </a:lnTo>
                    <a:lnTo>
                      <a:pt x="886" y="471"/>
                    </a:lnTo>
                    <a:lnTo>
                      <a:pt x="893" y="451"/>
                    </a:lnTo>
                    <a:lnTo>
                      <a:pt x="908" y="418"/>
                    </a:lnTo>
                    <a:lnTo>
                      <a:pt x="903" y="412"/>
                    </a:lnTo>
                    <a:lnTo>
                      <a:pt x="913" y="401"/>
                    </a:lnTo>
                    <a:lnTo>
                      <a:pt x="920" y="381"/>
                    </a:lnTo>
                    <a:lnTo>
                      <a:pt x="902" y="350"/>
                    </a:lnTo>
                    <a:lnTo>
                      <a:pt x="882" y="360"/>
                    </a:lnTo>
                    <a:lnTo>
                      <a:pt x="838" y="351"/>
                    </a:lnTo>
                    <a:lnTo>
                      <a:pt x="735" y="299"/>
                    </a:lnTo>
                    <a:lnTo>
                      <a:pt x="651" y="240"/>
                    </a:lnTo>
                    <a:lnTo>
                      <a:pt x="610" y="144"/>
                    </a:lnTo>
                    <a:lnTo>
                      <a:pt x="589" y="28"/>
                    </a:lnTo>
                    <a:lnTo>
                      <a:pt x="525" y="38"/>
                    </a:lnTo>
                    <a:lnTo>
                      <a:pt x="476" y="66"/>
                    </a:lnTo>
                    <a:lnTo>
                      <a:pt x="409" y="66"/>
                    </a:lnTo>
                    <a:lnTo>
                      <a:pt x="403" y="39"/>
                    </a:lnTo>
                    <a:lnTo>
                      <a:pt x="309" y="0"/>
                    </a:lnTo>
                    <a:lnTo>
                      <a:pt x="286" y="24"/>
                    </a:lnTo>
                    <a:lnTo>
                      <a:pt x="209" y="38"/>
                    </a:lnTo>
                    <a:lnTo>
                      <a:pt x="180" y="95"/>
                    </a:lnTo>
                    <a:lnTo>
                      <a:pt x="119" y="102"/>
                    </a:lnTo>
                    <a:lnTo>
                      <a:pt x="184" y="174"/>
                    </a:lnTo>
                    <a:lnTo>
                      <a:pt x="148" y="357"/>
                    </a:lnTo>
                    <a:lnTo>
                      <a:pt x="0" y="541"/>
                    </a:lnTo>
                    <a:lnTo>
                      <a:pt x="7" y="571"/>
                    </a:lnTo>
                    <a:lnTo>
                      <a:pt x="21" y="621"/>
                    </a:lnTo>
                    <a:lnTo>
                      <a:pt x="75" y="64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82" name="Freeform 239"/>
              <p:cNvSpPr>
                <a:spLocks/>
              </p:cNvSpPr>
              <p:nvPr/>
            </p:nvSpPr>
            <p:spPr bwMode="auto">
              <a:xfrm>
                <a:off x="5219700" y="5638800"/>
                <a:ext cx="31750" cy="22225"/>
              </a:xfrm>
              <a:custGeom>
                <a:avLst/>
                <a:gdLst>
                  <a:gd name="T0" fmla="*/ 72 w 102"/>
                  <a:gd name="T1" fmla="*/ 0 h 69"/>
                  <a:gd name="T2" fmla="*/ 18 w 102"/>
                  <a:gd name="T3" fmla="*/ 36 h 69"/>
                  <a:gd name="T4" fmla="*/ 0 w 102"/>
                  <a:gd name="T5" fmla="*/ 66 h 69"/>
                  <a:gd name="T6" fmla="*/ 79 w 102"/>
                  <a:gd name="T7" fmla="*/ 69 h 69"/>
                  <a:gd name="T8" fmla="*/ 102 w 102"/>
                  <a:gd name="T9" fmla="*/ 42 h 69"/>
                  <a:gd name="T10" fmla="*/ 92 w 102"/>
                  <a:gd name="T11" fmla="*/ 10 h 69"/>
                  <a:gd name="T12" fmla="*/ 72 w 102"/>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02" h="69">
                    <a:moveTo>
                      <a:pt x="72" y="0"/>
                    </a:moveTo>
                    <a:lnTo>
                      <a:pt x="18" y="36"/>
                    </a:lnTo>
                    <a:lnTo>
                      <a:pt x="0" y="66"/>
                    </a:lnTo>
                    <a:lnTo>
                      <a:pt x="79" y="69"/>
                    </a:lnTo>
                    <a:lnTo>
                      <a:pt x="102" y="42"/>
                    </a:lnTo>
                    <a:lnTo>
                      <a:pt x="92" y="10"/>
                    </a:lnTo>
                    <a:lnTo>
                      <a:pt x="72"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55" name="Freeform 240"/>
            <p:cNvSpPr>
              <a:spLocks/>
            </p:cNvSpPr>
            <p:nvPr/>
          </p:nvSpPr>
          <p:spPr bwMode="auto">
            <a:xfrm>
              <a:off x="2611438" y="5243513"/>
              <a:ext cx="0" cy="1588"/>
            </a:xfrm>
            <a:custGeom>
              <a:avLst/>
              <a:gdLst>
                <a:gd name="T0" fmla="*/ 2 w 3"/>
                <a:gd name="T1" fmla="*/ 5 h 5"/>
                <a:gd name="T2" fmla="*/ 0 w 3"/>
                <a:gd name="T3" fmla="*/ 2 h 5"/>
                <a:gd name="T4" fmla="*/ 3 w 3"/>
                <a:gd name="T5" fmla="*/ 0 h 5"/>
                <a:gd name="T6" fmla="*/ 2 w 3"/>
                <a:gd name="T7" fmla="*/ 5 h 5"/>
              </a:gdLst>
              <a:ahLst/>
              <a:cxnLst>
                <a:cxn ang="0">
                  <a:pos x="T0" y="T1"/>
                </a:cxn>
                <a:cxn ang="0">
                  <a:pos x="T2" y="T3"/>
                </a:cxn>
                <a:cxn ang="0">
                  <a:pos x="T4" y="T5"/>
                </a:cxn>
                <a:cxn ang="0">
                  <a:pos x="T6" y="T7"/>
                </a:cxn>
              </a:cxnLst>
              <a:rect l="0" t="0" r="r" b="b"/>
              <a:pathLst>
                <a:path w="3" h="5">
                  <a:moveTo>
                    <a:pt x="2" y="5"/>
                  </a:moveTo>
                  <a:lnTo>
                    <a:pt x="0" y="2"/>
                  </a:lnTo>
                  <a:lnTo>
                    <a:pt x="3" y="0"/>
                  </a:lnTo>
                  <a:lnTo>
                    <a:pt x="2" y="5"/>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56" name="Group 55"/>
            <p:cNvGrpSpPr/>
            <p:nvPr/>
          </p:nvGrpSpPr>
          <p:grpSpPr>
            <a:xfrm>
              <a:off x="1885950" y="5200650"/>
              <a:ext cx="1309688" cy="952500"/>
              <a:chOff x="1885950" y="5200650"/>
              <a:chExt cx="1309688" cy="952500"/>
            </a:xfrm>
            <a:solidFill>
              <a:schemeClr val="tx2">
                <a:lumMod val="75000"/>
                <a:lumOff val="25000"/>
              </a:schemeClr>
            </a:solidFill>
          </p:grpSpPr>
          <p:sp>
            <p:nvSpPr>
              <p:cNvPr id="173" name="Freeform 241"/>
              <p:cNvSpPr>
                <a:spLocks/>
              </p:cNvSpPr>
              <p:nvPr/>
            </p:nvSpPr>
            <p:spPr bwMode="auto">
              <a:xfrm>
                <a:off x="2908300" y="5819775"/>
                <a:ext cx="30163" cy="20638"/>
              </a:xfrm>
              <a:custGeom>
                <a:avLst/>
                <a:gdLst>
                  <a:gd name="T0" fmla="*/ 37 w 94"/>
                  <a:gd name="T1" fmla="*/ 30 h 69"/>
                  <a:gd name="T2" fmla="*/ 17 w 94"/>
                  <a:gd name="T3" fmla="*/ 0 h 69"/>
                  <a:gd name="T4" fmla="*/ 0 w 94"/>
                  <a:gd name="T5" fmla="*/ 37 h 69"/>
                  <a:gd name="T6" fmla="*/ 14 w 94"/>
                  <a:gd name="T7" fmla="*/ 60 h 69"/>
                  <a:gd name="T8" fmla="*/ 37 w 94"/>
                  <a:gd name="T9" fmla="*/ 47 h 69"/>
                  <a:gd name="T10" fmla="*/ 77 w 94"/>
                  <a:gd name="T11" fmla="*/ 49 h 69"/>
                  <a:gd name="T12" fmla="*/ 94 w 94"/>
                  <a:gd name="T13" fmla="*/ 69 h 69"/>
                  <a:gd name="T14" fmla="*/ 87 w 94"/>
                  <a:gd name="T15" fmla="*/ 32 h 69"/>
                  <a:gd name="T16" fmla="*/ 37 w 94"/>
                  <a:gd name="T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9">
                    <a:moveTo>
                      <a:pt x="37" y="30"/>
                    </a:moveTo>
                    <a:lnTo>
                      <a:pt x="17" y="0"/>
                    </a:lnTo>
                    <a:lnTo>
                      <a:pt x="0" y="37"/>
                    </a:lnTo>
                    <a:lnTo>
                      <a:pt x="14" y="60"/>
                    </a:lnTo>
                    <a:lnTo>
                      <a:pt x="37" y="47"/>
                    </a:lnTo>
                    <a:lnTo>
                      <a:pt x="77" y="49"/>
                    </a:lnTo>
                    <a:lnTo>
                      <a:pt x="94" y="69"/>
                    </a:lnTo>
                    <a:lnTo>
                      <a:pt x="87" y="32"/>
                    </a:lnTo>
                    <a:lnTo>
                      <a:pt x="37"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4" name="Freeform 242"/>
              <p:cNvSpPr>
                <a:spLocks/>
              </p:cNvSpPr>
              <p:nvPr/>
            </p:nvSpPr>
            <p:spPr bwMode="auto">
              <a:xfrm>
                <a:off x="2892425" y="5775325"/>
                <a:ext cx="42863" cy="41275"/>
              </a:xfrm>
              <a:custGeom>
                <a:avLst/>
                <a:gdLst>
                  <a:gd name="T0" fmla="*/ 74 w 133"/>
                  <a:gd name="T1" fmla="*/ 120 h 127"/>
                  <a:gd name="T2" fmla="*/ 130 w 133"/>
                  <a:gd name="T3" fmla="*/ 26 h 127"/>
                  <a:gd name="T4" fmla="*/ 133 w 133"/>
                  <a:gd name="T5" fmla="*/ 0 h 127"/>
                  <a:gd name="T6" fmla="*/ 77 w 133"/>
                  <a:gd name="T7" fmla="*/ 4 h 127"/>
                  <a:gd name="T8" fmla="*/ 23 w 133"/>
                  <a:gd name="T9" fmla="*/ 44 h 127"/>
                  <a:gd name="T10" fmla="*/ 0 w 133"/>
                  <a:gd name="T11" fmla="*/ 94 h 127"/>
                  <a:gd name="T12" fmla="*/ 18 w 133"/>
                  <a:gd name="T13" fmla="*/ 118 h 127"/>
                  <a:gd name="T14" fmla="*/ 50 w 133"/>
                  <a:gd name="T15" fmla="*/ 107 h 127"/>
                  <a:gd name="T16" fmla="*/ 61 w 133"/>
                  <a:gd name="T17" fmla="*/ 127 h 127"/>
                  <a:gd name="T18" fmla="*/ 74 w 133"/>
                  <a:gd name="T19"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27">
                    <a:moveTo>
                      <a:pt x="74" y="120"/>
                    </a:moveTo>
                    <a:lnTo>
                      <a:pt x="130" y="26"/>
                    </a:lnTo>
                    <a:lnTo>
                      <a:pt x="133" y="0"/>
                    </a:lnTo>
                    <a:lnTo>
                      <a:pt x="77" y="4"/>
                    </a:lnTo>
                    <a:lnTo>
                      <a:pt x="23" y="44"/>
                    </a:lnTo>
                    <a:lnTo>
                      <a:pt x="0" y="94"/>
                    </a:lnTo>
                    <a:lnTo>
                      <a:pt x="18" y="118"/>
                    </a:lnTo>
                    <a:lnTo>
                      <a:pt x="50" y="107"/>
                    </a:lnTo>
                    <a:lnTo>
                      <a:pt x="61" y="127"/>
                    </a:lnTo>
                    <a:lnTo>
                      <a:pt x="74" y="120"/>
                    </a:lnTo>
                    <a:close/>
                  </a:path>
                </a:pathLst>
              </a:custGeom>
              <a:solidFill>
                <a:schemeClr val="accent2"/>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5" name="Freeform 243"/>
              <p:cNvSpPr>
                <a:spLocks/>
              </p:cNvSpPr>
              <p:nvPr/>
            </p:nvSpPr>
            <p:spPr bwMode="auto">
              <a:xfrm>
                <a:off x="3003550" y="5667375"/>
                <a:ext cx="107950" cy="93663"/>
              </a:xfrm>
              <a:custGeom>
                <a:avLst/>
                <a:gdLst>
                  <a:gd name="T0" fmla="*/ 309 w 340"/>
                  <a:gd name="T1" fmla="*/ 99 h 295"/>
                  <a:gd name="T2" fmla="*/ 256 w 340"/>
                  <a:gd name="T3" fmla="*/ 103 h 295"/>
                  <a:gd name="T4" fmla="*/ 249 w 340"/>
                  <a:gd name="T5" fmla="*/ 82 h 295"/>
                  <a:gd name="T6" fmla="*/ 269 w 340"/>
                  <a:gd name="T7" fmla="*/ 49 h 295"/>
                  <a:gd name="T8" fmla="*/ 236 w 340"/>
                  <a:gd name="T9" fmla="*/ 66 h 295"/>
                  <a:gd name="T10" fmla="*/ 239 w 340"/>
                  <a:gd name="T11" fmla="*/ 50 h 295"/>
                  <a:gd name="T12" fmla="*/ 285 w 340"/>
                  <a:gd name="T13" fmla="*/ 12 h 295"/>
                  <a:gd name="T14" fmla="*/ 278 w 340"/>
                  <a:gd name="T15" fmla="*/ 0 h 295"/>
                  <a:gd name="T16" fmla="*/ 166 w 340"/>
                  <a:gd name="T17" fmla="*/ 43 h 295"/>
                  <a:gd name="T18" fmla="*/ 119 w 340"/>
                  <a:gd name="T19" fmla="*/ 67 h 295"/>
                  <a:gd name="T20" fmla="*/ 53 w 340"/>
                  <a:gd name="T21" fmla="*/ 115 h 295"/>
                  <a:gd name="T22" fmla="*/ 0 w 340"/>
                  <a:gd name="T23" fmla="*/ 142 h 295"/>
                  <a:gd name="T24" fmla="*/ 8 w 340"/>
                  <a:gd name="T25" fmla="*/ 217 h 295"/>
                  <a:gd name="T26" fmla="*/ 38 w 340"/>
                  <a:gd name="T27" fmla="*/ 224 h 295"/>
                  <a:gd name="T28" fmla="*/ 40 w 340"/>
                  <a:gd name="T29" fmla="*/ 180 h 295"/>
                  <a:gd name="T30" fmla="*/ 90 w 340"/>
                  <a:gd name="T31" fmla="*/ 174 h 295"/>
                  <a:gd name="T32" fmla="*/ 120 w 340"/>
                  <a:gd name="T33" fmla="*/ 197 h 295"/>
                  <a:gd name="T34" fmla="*/ 118 w 340"/>
                  <a:gd name="T35" fmla="*/ 246 h 295"/>
                  <a:gd name="T36" fmla="*/ 171 w 340"/>
                  <a:gd name="T37" fmla="*/ 263 h 295"/>
                  <a:gd name="T38" fmla="*/ 205 w 340"/>
                  <a:gd name="T39" fmla="*/ 282 h 295"/>
                  <a:gd name="T40" fmla="*/ 205 w 340"/>
                  <a:gd name="T41" fmla="*/ 295 h 295"/>
                  <a:gd name="T42" fmla="*/ 274 w 340"/>
                  <a:gd name="T43" fmla="*/ 269 h 295"/>
                  <a:gd name="T44" fmla="*/ 294 w 340"/>
                  <a:gd name="T45" fmla="*/ 228 h 295"/>
                  <a:gd name="T46" fmla="*/ 314 w 340"/>
                  <a:gd name="T47" fmla="*/ 192 h 295"/>
                  <a:gd name="T48" fmla="*/ 340 w 340"/>
                  <a:gd name="T49" fmla="*/ 145 h 295"/>
                  <a:gd name="T50" fmla="*/ 333 w 340"/>
                  <a:gd name="T51" fmla="*/ 105 h 295"/>
                  <a:gd name="T52" fmla="*/ 309 w 340"/>
                  <a:gd name="T53" fmla="*/ 9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0" h="295">
                    <a:moveTo>
                      <a:pt x="309" y="99"/>
                    </a:moveTo>
                    <a:lnTo>
                      <a:pt x="256" y="103"/>
                    </a:lnTo>
                    <a:lnTo>
                      <a:pt x="249" y="82"/>
                    </a:lnTo>
                    <a:lnTo>
                      <a:pt x="269" y="49"/>
                    </a:lnTo>
                    <a:lnTo>
                      <a:pt x="236" y="66"/>
                    </a:lnTo>
                    <a:lnTo>
                      <a:pt x="239" y="50"/>
                    </a:lnTo>
                    <a:lnTo>
                      <a:pt x="285" y="12"/>
                    </a:lnTo>
                    <a:lnTo>
                      <a:pt x="278" y="0"/>
                    </a:lnTo>
                    <a:lnTo>
                      <a:pt x="166" y="43"/>
                    </a:lnTo>
                    <a:lnTo>
                      <a:pt x="119" y="67"/>
                    </a:lnTo>
                    <a:lnTo>
                      <a:pt x="53" y="115"/>
                    </a:lnTo>
                    <a:lnTo>
                      <a:pt x="0" y="142"/>
                    </a:lnTo>
                    <a:lnTo>
                      <a:pt x="8" y="217"/>
                    </a:lnTo>
                    <a:lnTo>
                      <a:pt x="38" y="224"/>
                    </a:lnTo>
                    <a:lnTo>
                      <a:pt x="40" y="180"/>
                    </a:lnTo>
                    <a:lnTo>
                      <a:pt x="90" y="174"/>
                    </a:lnTo>
                    <a:lnTo>
                      <a:pt x="120" y="197"/>
                    </a:lnTo>
                    <a:lnTo>
                      <a:pt x="118" y="246"/>
                    </a:lnTo>
                    <a:lnTo>
                      <a:pt x="171" y="263"/>
                    </a:lnTo>
                    <a:lnTo>
                      <a:pt x="205" y="282"/>
                    </a:lnTo>
                    <a:lnTo>
                      <a:pt x="205" y="295"/>
                    </a:lnTo>
                    <a:lnTo>
                      <a:pt x="274" y="269"/>
                    </a:lnTo>
                    <a:lnTo>
                      <a:pt x="294" y="228"/>
                    </a:lnTo>
                    <a:lnTo>
                      <a:pt x="314" y="192"/>
                    </a:lnTo>
                    <a:lnTo>
                      <a:pt x="340" y="145"/>
                    </a:lnTo>
                    <a:lnTo>
                      <a:pt x="333" y="105"/>
                    </a:lnTo>
                    <a:lnTo>
                      <a:pt x="309" y="99"/>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6" name="Freeform 244"/>
              <p:cNvSpPr>
                <a:spLocks/>
              </p:cNvSpPr>
              <p:nvPr/>
            </p:nvSpPr>
            <p:spPr bwMode="auto">
              <a:xfrm>
                <a:off x="3135313" y="5661025"/>
                <a:ext cx="60325" cy="33338"/>
              </a:xfrm>
              <a:custGeom>
                <a:avLst/>
                <a:gdLst>
                  <a:gd name="T0" fmla="*/ 186 w 190"/>
                  <a:gd name="T1" fmla="*/ 46 h 107"/>
                  <a:gd name="T2" fmla="*/ 122 w 190"/>
                  <a:gd name="T3" fmla="*/ 0 h 107"/>
                  <a:gd name="T4" fmla="*/ 0 w 190"/>
                  <a:gd name="T5" fmla="*/ 17 h 107"/>
                  <a:gd name="T6" fmla="*/ 6 w 190"/>
                  <a:gd name="T7" fmla="*/ 48 h 107"/>
                  <a:gd name="T8" fmla="*/ 26 w 190"/>
                  <a:gd name="T9" fmla="*/ 48 h 107"/>
                  <a:gd name="T10" fmla="*/ 30 w 190"/>
                  <a:gd name="T11" fmla="*/ 81 h 107"/>
                  <a:gd name="T12" fmla="*/ 113 w 190"/>
                  <a:gd name="T13" fmla="*/ 76 h 107"/>
                  <a:gd name="T14" fmla="*/ 150 w 190"/>
                  <a:gd name="T15" fmla="*/ 107 h 107"/>
                  <a:gd name="T16" fmla="*/ 190 w 190"/>
                  <a:gd name="T17" fmla="*/ 82 h 107"/>
                  <a:gd name="T18" fmla="*/ 186 w 190"/>
                  <a:gd name="T1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07">
                    <a:moveTo>
                      <a:pt x="186" y="46"/>
                    </a:moveTo>
                    <a:lnTo>
                      <a:pt x="122" y="0"/>
                    </a:lnTo>
                    <a:lnTo>
                      <a:pt x="0" y="17"/>
                    </a:lnTo>
                    <a:lnTo>
                      <a:pt x="6" y="48"/>
                    </a:lnTo>
                    <a:lnTo>
                      <a:pt x="26" y="48"/>
                    </a:lnTo>
                    <a:lnTo>
                      <a:pt x="30" y="81"/>
                    </a:lnTo>
                    <a:lnTo>
                      <a:pt x="113" y="76"/>
                    </a:lnTo>
                    <a:lnTo>
                      <a:pt x="150" y="107"/>
                    </a:lnTo>
                    <a:lnTo>
                      <a:pt x="190" y="82"/>
                    </a:lnTo>
                    <a:lnTo>
                      <a:pt x="186" y="46"/>
                    </a:lnTo>
                    <a:close/>
                  </a:path>
                </a:pathLst>
              </a:custGeom>
              <a:solidFill>
                <a:schemeClr val="accent2"/>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7" name="Freeform 245"/>
              <p:cNvSpPr>
                <a:spLocks/>
              </p:cNvSpPr>
              <p:nvPr/>
            </p:nvSpPr>
            <p:spPr bwMode="auto">
              <a:xfrm>
                <a:off x="1885950" y="5200650"/>
                <a:ext cx="1203325" cy="952500"/>
              </a:xfrm>
              <a:custGeom>
                <a:avLst/>
                <a:gdLst>
                  <a:gd name="T0" fmla="*/ 3760 w 3792"/>
                  <a:gd name="T1" fmla="*/ 681 h 3004"/>
                  <a:gd name="T2" fmla="*/ 3752 w 3792"/>
                  <a:gd name="T3" fmla="*/ 585 h 3004"/>
                  <a:gd name="T4" fmla="*/ 3742 w 3792"/>
                  <a:gd name="T5" fmla="*/ 545 h 3004"/>
                  <a:gd name="T6" fmla="*/ 3704 w 3792"/>
                  <a:gd name="T7" fmla="*/ 498 h 3004"/>
                  <a:gd name="T8" fmla="*/ 3481 w 3792"/>
                  <a:gd name="T9" fmla="*/ 537 h 3004"/>
                  <a:gd name="T10" fmla="*/ 3318 w 3792"/>
                  <a:gd name="T11" fmla="*/ 512 h 3004"/>
                  <a:gd name="T12" fmla="*/ 3137 w 3792"/>
                  <a:gd name="T13" fmla="*/ 368 h 3004"/>
                  <a:gd name="T14" fmla="*/ 2941 w 3792"/>
                  <a:gd name="T15" fmla="*/ 409 h 3004"/>
                  <a:gd name="T16" fmla="*/ 2553 w 3792"/>
                  <a:gd name="T17" fmla="*/ 320 h 3004"/>
                  <a:gd name="T18" fmla="*/ 2369 w 3792"/>
                  <a:gd name="T19" fmla="*/ 205 h 3004"/>
                  <a:gd name="T20" fmla="*/ 2302 w 3792"/>
                  <a:gd name="T21" fmla="*/ 140 h 3004"/>
                  <a:gd name="T22" fmla="*/ 2281 w 3792"/>
                  <a:gd name="T23" fmla="*/ 146 h 3004"/>
                  <a:gd name="T24" fmla="*/ 2255 w 3792"/>
                  <a:gd name="T25" fmla="*/ 159 h 3004"/>
                  <a:gd name="T26" fmla="*/ 2223 w 3792"/>
                  <a:gd name="T27" fmla="*/ 155 h 3004"/>
                  <a:gd name="T28" fmla="*/ 2071 w 3792"/>
                  <a:gd name="T29" fmla="*/ 175 h 3004"/>
                  <a:gd name="T30" fmla="*/ 1901 w 3792"/>
                  <a:gd name="T31" fmla="*/ 143 h 3004"/>
                  <a:gd name="T32" fmla="*/ 1755 w 3792"/>
                  <a:gd name="T33" fmla="*/ 138 h 3004"/>
                  <a:gd name="T34" fmla="*/ 1655 w 3792"/>
                  <a:gd name="T35" fmla="*/ 126 h 3004"/>
                  <a:gd name="T36" fmla="*/ 1372 w 3792"/>
                  <a:gd name="T37" fmla="*/ 128 h 3004"/>
                  <a:gd name="T38" fmla="*/ 1077 w 3792"/>
                  <a:gd name="T39" fmla="*/ 61 h 3004"/>
                  <a:gd name="T40" fmla="*/ 987 w 3792"/>
                  <a:gd name="T41" fmla="*/ 78 h 3004"/>
                  <a:gd name="T42" fmla="*/ 527 w 3792"/>
                  <a:gd name="T43" fmla="*/ 3 h 3004"/>
                  <a:gd name="T44" fmla="*/ 454 w 3792"/>
                  <a:gd name="T45" fmla="*/ 7 h 3004"/>
                  <a:gd name="T46" fmla="*/ 301 w 3792"/>
                  <a:gd name="T47" fmla="*/ 95 h 3004"/>
                  <a:gd name="T48" fmla="*/ 322 w 3792"/>
                  <a:gd name="T49" fmla="*/ 140 h 3004"/>
                  <a:gd name="T50" fmla="*/ 295 w 3792"/>
                  <a:gd name="T51" fmla="*/ 148 h 3004"/>
                  <a:gd name="T52" fmla="*/ 136 w 3792"/>
                  <a:gd name="T53" fmla="*/ 173 h 3004"/>
                  <a:gd name="T54" fmla="*/ 56 w 3792"/>
                  <a:gd name="T55" fmla="*/ 233 h 3004"/>
                  <a:gd name="T56" fmla="*/ 23 w 3792"/>
                  <a:gd name="T57" fmla="*/ 342 h 3004"/>
                  <a:gd name="T58" fmla="*/ 94 w 3792"/>
                  <a:gd name="T59" fmla="*/ 396 h 3004"/>
                  <a:gd name="T60" fmla="*/ 118 w 3792"/>
                  <a:gd name="T61" fmla="*/ 521 h 3004"/>
                  <a:gd name="T62" fmla="*/ 149 w 3792"/>
                  <a:gd name="T63" fmla="*/ 604 h 3004"/>
                  <a:gd name="T64" fmla="*/ 227 w 3792"/>
                  <a:gd name="T65" fmla="*/ 703 h 3004"/>
                  <a:gd name="T66" fmla="*/ 370 w 3792"/>
                  <a:gd name="T67" fmla="*/ 711 h 3004"/>
                  <a:gd name="T68" fmla="*/ 467 w 3792"/>
                  <a:gd name="T69" fmla="*/ 746 h 3004"/>
                  <a:gd name="T70" fmla="*/ 677 w 3792"/>
                  <a:gd name="T71" fmla="*/ 729 h 3004"/>
                  <a:gd name="T72" fmla="*/ 928 w 3792"/>
                  <a:gd name="T73" fmla="*/ 856 h 3004"/>
                  <a:gd name="T74" fmla="*/ 740 w 3792"/>
                  <a:gd name="T75" fmla="*/ 1100 h 3004"/>
                  <a:gd name="T76" fmla="*/ 730 w 3792"/>
                  <a:gd name="T77" fmla="*/ 1412 h 3004"/>
                  <a:gd name="T78" fmla="*/ 627 w 3792"/>
                  <a:gd name="T79" fmla="*/ 1797 h 3004"/>
                  <a:gd name="T80" fmla="*/ 711 w 3792"/>
                  <a:gd name="T81" fmla="*/ 2195 h 3004"/>
                  <a:gd name="T82" fmla="*/ 569 w 3792"/>
                  <a:gd name="T83" fmla="*/ 2449 h 3004"/>
                  <a:gd name="T84" fmla="*/ 647 w 3792"/>
                  <a:gd name="T85" fmla="*/ 2570 h 3004"/>
                  <a:gd name="T86" fmla="*/ 787 w 3792"/>
                  <a:gd name="T87" fmla="*/ 2573 h 3004"/>
                  <a:gd name="T88" fmla="*/ 926 w 3792"/>
                  <a:gd name="T89" fmla="*/ 2794 h 3004"/>
                  <a:gd name="T90" fmla="*/ 1014 w 3792"/>
                  <a:gd name="T91" fmla="*/ 2942 h 3004"/>
                  <a:gd name="T92" fmla="*/ 1128 w 3792"/>
                  <a:gd name="T93" fmla="*/ 2981 h 3004"/>
                  <a:gd name="T94" fmla="*/ 1283 w 3792"/>
                  <a:gd name="T95" fmla="*/ 2823 h 3004"/>
                  <a:gd name="T96" fmla="*/ 1509 w 3792"/>
                  <a:gd name="T97" fmla="*/ 2735 h 3004"/>
                  <a:gd name="T98" fmla="*/ 1922 w 3792"/>
                  <a:gd name="T99" fmla="*/ 2735 h 3004"/>
                  <a:gd name="T100" fmla="*/ 2185 w 3792"/>
                  <a:gd name="T101" fmla="*/ 2733 h 3004"/>
                  <a:gd name="T102" fmla="*/ 2280 w 3792"/>
                  <a:gd name="T103" fmla="*/ 2583 h 3004"/>
                  <a:gd name="T104" fmla="*/ 2372 w 3792"/>
                  <a:gd name="T105" fmla="*/ 2419 h 3004"/>
                  <a:gd name="T106" fmla="*/ 2578 w 3792"/>
                  <a:gd name="T107" fmla="*/ 2417 h 3004"/>
                  <a:gd name="T108" fmla="*/ 2617 w 3792"/>
                  <a:gd name="T109" fmla="*/ 2251 h 3004"/>
                  <a:gd name="T110" fmla="*/ 2692 w 3792"/>
                  <a:gd name="T111" fmla="*/ 2088 h 3004"/>
                  <a:gd name="T112" fmla="*/ 2868 w 3792"/>
                  <a:gd name="T113" fmla="*/ 1970 h 3004"/>
                  <a:gd name="T114" fmla="*/ 2780 w 3792"/>
                  <a:gd name="T115" fmla="*/ 1901 h 3004"/>
                  <a:gd name="T116" fmla="*/ 2715 w 3792"/>
                  <a:gd name="T117" fmla="*/ 1722 h 3004"/>
                  <a:gd name="T118" fmla="*/ 3031 w 3792"/>
                  <a:gd name="T119" fmla="*/ 1211 h 3004"/>
                  <a:gd name="T120" fmla="*/ 3061 w 3792"/>
                  <a:gd name="T121" fmla="*/ 1204 h 3004"/>
                  <a:gd name="T122" fmla="*/ 3279 w 3792"/>
                  <a:gd name="T123" fmla="*/ 1027 h 3004"/>
                  <a:gd name="T124" fmla="*/ 3604 w 3792"/>
                  <a:gd name="T125" fmla="*/ 821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2" h="3004">
                    <a:moveTo>
                      <a:pt x="3727" y="761"/>
                    </a:moveTo>
                    <a:lnTo>
                      <a:pt x="3746" y="717"/>
                    </a:lnTo>
                    <a:lnTo>
                      <a:pt x="3760" y="681"/>
                    </a:lnTo>
                    <a:lnTo>
                      <a:pt x="3719" y="641"/>
                    </a:lnTo>
                    <a:lnTo>
                      <a:pt x="3728" y="602"/>
                    </a:lnTo>
                    <a:lnTo>
                      <a:pt x="3752" y="585"/>
                    </a:lnTo>
                    <a:lnTo>
                      <a:pt x="3775" y="590"/>
                    </a:lnTo>
                    <a:lnTo>
                      <a:pt x="3792" y="564"/>
                    </a:lnTo>
                    <a:lnTo>
                      <a:pt x="3742" y="545"/>
                    </a:lnTo>
                    <a:lnTo>
                      <a:pt x="3754" y="495"/>
                    </a:lnTo>
                    <a:lnTo>
                      <a:pt x="3722" y="476"/>
                    </a:lnTo>
                    <a:lnTo>
                      <a:pt x="3704" y="498"/>
                    </a:lnTo>
                    <a:lnTo>
                      <a:pt x="3621" y="502"/>
                    </a:lnTo>
                    <a:lnTo>
                      <a:pt x="3544" y="543"/>
                    </a:lnTo>
                    <a:lnTo>
                      <a:pt x="3481" y="537"/>
                    </a:lnTo>
                    <a:lnTo>
                      <a:pt x="3414" y="508"/>
                    </a:lnTo>
                    <a:lnTo>
                      <a:pt x="3344" y="501"/>
                    </a:lnTo>
                    <a:lnTo>
                      <a:pt x="3318" y="512"/>
                    </a:lnTo>
                    <a:lnTo>
                      <a:pt x="3258" y="499"/>
                    </a:lnTo>
                    <a:lnTo>
                      <a:pt x="3234" y="437"/>
                    </a:lnTo>
                    <a:lnTo>
                      <a:pt x="3137" y="368"/>
                    </a:lnTo>
                    <a:lnTo>
                      <a:pt x="3040" y="362"/>
                    </a:lnTo>
                    <a:lnTo>
                      <a:pt x="2997" y="412"/>
                    </a:lnTo>
                    <a:lnTo>
                      <a:pt x="2941" y="409"/>
                    </a:lnTo>
                    <a:lnTo>
                      <a:pt x="2824" y="403"/>
                    </a:lnTo>
                    <a:lnTo>
                      <a:pt x="2700" y="342"/>
                    </a:lnTo>
                    <a:lnTo>
                      <a:pt x="2553" y="320"/>
                    </a:lnTo>
                    <a:lnTo>
                      <a:pt x="2493" y="267"/>
                    </a:lnTo>
                    <a:lnTo>
                      <a:pt x="2369" y="242"/>
                    </a:lnTo>
                    <a:lnTo>
                      <a:pt x="2369" y="205"/>
                    </a:lnTo>
                    <a:lnTo>
                      <a:pt x="2334" y="163"/>
                    </a:lnTo>
                    <a:lnTo>
                      <a:pt x="2302" y="163"/>
                    </a:lnTo>
                    <a:lnTo>
                      <a:pt x="2302" y="140"/>
                    </a:lnTo>
                    <a:lnTo>
                      <a:pt x="2291" y="137"/>
                    </a:lnTo>
                    <a:lnTo>
                      <a:pt x="2290" y="147"/>
                    </a:lnTo>
                    <a:lnTo>
                      <a:pt x="2281" y="146"/>
                    </a:lnTo>
                    <a:lnTo>
                      <a:pt x="2278" y="137"/>
                    </a:lnTo>
                    <a:lnTo>
                      <a:pt x="2260" y="156"/>
                    </a:lnTo>
                    <a:lnTo>
                      <a:pt x="2255" y="159"/>
                    </a:lnTo>
                    <a:lnTo>
                      <a:pt x="2236" y="154"/>
                    </a:lnTo>
                    <a:lnTo>
                      <a:pt x="2241" y="145"/>
                    </a:lnTo>
                    <a:lnTo>
                      <a:pt x="2223" y="155"/>
                    </a:lnTo>
                    <a:lnTo>
                      <a:pt x="2187" y="188"/>
                    </a:lnTo>
                    <a:lnTo>
                      <a:pt x="2101" y="191"/>
                    </a:lnTo>
                    <a:lnTo>
                      <a:pt x="2071" y="175"/>
                    </a:lnTo>
                    <a:lnTo>
                      <a:pt x="2015" y="155"/>
                    </a:lnTo>
                    <a:lnTo>
                      <a:pt x="1964" y="139"/>
                    </a:lnTo>
                    <a:lnTo>
                      <a:pt x="1901" y="143"/>
                    </a:lnTo>
                    <a:lnTo>
                      <a:pt x="1842" y="154"/>
                    </a:lnTo>
                    <a:lnTo>
                      <a:pt x="1792" y="140"/>
                    </a:lnTo>
                    <a:lnTo>
                      <a:pt x="1755" y="138"/>
                    </a:lnTo>
                    <a:lnTo>
                      <a:pt x="1725" y="98"/>
                    </a:lnTo>
                    <a:lnTo>
                      <a:pt x="1705" y="95"/>
                    </a:lnTo>
                    <a:lnTo>
                      <a:pt x="1655" y="126"/>
                    </a:lnTo>
                    <a:lnTo>
                      <a:pt x="1611" y="116"/>
                    </a:lnTo>
                    <a:lnTo>
                      <a:pt x="1518" y="134"/>
                    </a:lnTo>
                    <a:lnTo>
                      <a:pt x="1372" y="128"/>
                    </a:lnTo>
                    <a:lnTo>
                      <a:pt x="1215" y="96"/>
                    </a:lnTo>
                    <a:lnTo>
                      <a:pt x="1128" y="84"/>
                    </a:lnTo>
                    <a:lnTo>
                      <a:pt x="1077" y="61"/>
                    </a:lnTo>
                    <a:lnTo>
                      <a:pt x="1067" y="51"/>
                    </a:lnTo>
                    <a:lnTo>
                      <a:pt x="1037" y="45"/>
                    </a:lnTo>
                    <a:lnTo>
                      <a:pt x="987" y="78"/>
                    </a:lnTo>
                    <a:lnTo>
                      <a:pt x="651" y="85"/>
                    </a:lnTo>
                    <a:lnTo>
                      <a:pt x="557" y="39"/>
                    </a:lnTo>
                    <a:lnTo>
                      <a:pt x="527" y="3"/>
                    </a:lnTo>
                    <a:lnTo>
                      <a:pt x="484" y="0"/>
                    </a:lnTo>
                    <a:lnTo>
                      <a:pt x="477" y="20"/>
                    </a:lnTo>
                    <a:lnTo>
                      <a:pt x="454" y="7"/>
                    </a:lnTo>
                    <a:lnTo>
                      <a:pt x="404" y="17"/>
                    </a:lnTo>
                    <a:lnTo>
                      <a:pt x="341" y="65"/>
                    </a:lnTo>
                    <a:lnTo>
                      <a:pt x="301" y="95"/>
                    </a:lnTo>
                    <a:lnTo>
                      <a:pt x="312" y="130"/>
                    </a:lnTo>
                    <a:lnTo>
                      <a:pt x="342" y="120"/>
                    </a:lnTo>
                    <a:lnTo>
                      <a:pt x="322" y="140"/>
                    </a:lnTo>
                    <a:lnTo>
                      <a:pt x="342" y="167"/>
                    </a:lnTo>
                    <a:lnTo>
                      <a:pt x="299" y="170"/>
                    </a:lnTo>
                    <a:lnTo>
                      <a:pt x="295" y="148"/>
                    </a:lnTo>
                    <a:lnTo>
                      <a:pt x="252" y="158"/>
                    </a:lnTo>
                    <a:lnTo>
                      <a:pt x="193" y="192"/>
                    </a:lnTo>
                    <a:lnTo>
                      <a:pt x="136" y="173"/>
                    </a:lnTo>
                    <a:lnTo>
                      <a:pt x="103" y="213"/>
                    </a:lnTo>
                    <a:lnTo>
                      <a:pt x="96" y="233"/>
                    </a:lnTo>
                    <a:lnTo>
                      <a:pt x="56" y="233"/>
                    </a:lnTo>
                    <a:lnTo>
                      <a:pt x="3" y="313"/>
                    </a:lnTo>
                    <a:lnTo>
                      <a:pt x="0" y="357"/>
                    </a:lnTo>
                    <a:lnTo>
                      <a:pt x="23" y="342"/>
                    </a:lnTo>
                    <a:lnTo>
                      <a:pt x="43" y="365"/>
                    </a:lnTo>
                    <a:lnTo>
                      <a:pt x="41" y="399"/>
                    </a:lnTo>
                    <a:lnTo>
                      <a:pt x="94" y="396"/>
                    </a:lnTo>
                    <a:lnTo>
                      <a:pt x="78" y="465"/>
                    </a:lnTo>
                    <a:lnTo>
                      <a:pt x="138" y="461"/>
                    </a:lnTo>
                    <a:lnTo>
                      <a:pt x="118" y="521"/>
                    </a:lnTo>
                    <a:lnTo>
                      <a:pt x="153" y="540"/>
                    </a:lnTo>
                    <a:lnTo>
                      <a:pt x="186" y="587"/>
                    </a:lnTo>
                    <a:lnTo>
                      <a:pt x="149" y="604"/>
                    </a:lnTo>
                    <a:lnTo>
                      <a:pt x="140" y="716"/>
                    </a:lnTo>
                    <a:lnTo>
                      <a:pt x="143" y="778"/>
                    </a:lnTo>
                    <a:lnTo>
                      <a:pt x="227" y="703"/>
                    </a:lnTo>
                    <a:lnTo>
                      <a:pt x="290" y="662"/>
                    </a:lnTo>
                    <a:lnTo>
                      <a:pt x="340" y="662"/>
                    </a:lnTo>
                    <a:lnTo>
                      <a:pt x="370" y="711"/>
                    </a:lnTo>
                    <a:lnTo>
                      <a:pt x="364" y="758"/>
                    </a:lnTo>
                    <a:lnTo>
                      <a:pt x="398" y="778"/>
                    </a:lnTo>
                    <a:lnTo>
                      <a:pt x="467" y="746"/>
                    </a:lnTo>
                    <a:lnTo>
                      <a:pt x="574" y="749"/>
                    </a:lnTo>
                    <a:lnTo>
                      <a:pt x="604" y="785"/>
                    </a:lnTo>
                    <a:lnTo>
                      <a:pt x="677" y="729"/>
                    </a:lnTo>
                    <a:lnTo>
                      <a:pt x="840" y="750"/>
                    </a:lnTo>
                    <a:lnTo>
                      <a:pt x="855" y="813"/>
                    </a:lnTo>
                    <a:lnTo>
                      <a:pt x="928" y="856"/>
                    </a:lnTo>
                    <a:lnTo>
                      <a:pt x="883" y="939"/>
                    </a:lnTo>
                    <a:lnTo>
                      <a:pt x="800" y="1009"/>
                    </a:lnTo>
                    <a:lnTo>
                      <a:pt x="740" y="1100"/>
                    </a:lnTo>
                    <a:lnTo>
                      <a:pt x="731" y="1179"/>
                    </a:lnTo>
                    <a:lnTo>
                      <a:pt x="766" y="1281"/>
                    </a:lnTo>
                    <a:lnTo>
                      <a:pt x="730" y="1412"/>
                    </a:lnTo>
                    <a:lnTo>
                      <a:pt x="748" y="1538"/>
                    </a:lnTo>
                    <a:lnTo>
                      <a:pt x="596" y="1681"/>
                    </a:lnTo>
                    <a:lnTo>
                      <a:pt x="627" y="1797"/>
                    </a:lnTo>
                    <a:lnTo>
                      <a:pt x="694" y="1900"/>
                    </a:lnTo>
                    <a:lnTo>
                      <a:pt x="646" y="2112"/>
                    </a:lnTo>
                    <a:lnTo>
                      <a:pt x="711" y="2195"/>
                    </a:lnTo>
                    <a:lnTo>
                      <a:pt x="704" y="2222"/>
                    </a:lnTo>
                    <a:lnTo>
                      <a:pt x="615" y="2325"/>
                    </a:lnTo>
                    <a:lnTo>
                      <a:pt x="569" y="2449"/>
                    </a:lnTo>
                    <a:lnTo>
                      <a:pt x="581" y="2565"/>
                    </a:lnTo>
                    <a:lnTo>
                      <a:pt x="637" y="2548"/>
                    </a:lnTo>
                    <a:lnTo>
                      <a:pt x="647" y="2570"/>
                    </a:lnTo>
                    <a:lnTo>
                      <a:pt x="670" y="2540"/>
                    </a:lnTo>
                    <a:lnTo>
                      <a:pt x="701" y="2567"/>
                    </a:lnTo>
                    <a:lnTo>
                      <a:pt x="787" y="2573"/>
                    </a:lnTo>
                    <a:lnTo>
                      <a:pt x="915" y="2691"/>
                    </a:lnTo>
                    <a:lnTo>
                      <a:pt x="899" y="2771"/>
                    </a:lnTo>
                    <a:lnTo>
                      <a:pt x="926" y="2794"/>
                    </a:lnTo>
                    <a:lnTo>
                      <a:pt x="919" y="2830"/>
                    </a:lnTo>
                    <a:lnTo>
                      <a:pt x="987" y="2939"/>
                    </a:lnTo>
                    <a:lnTo>
                      <a:pt x="1014" y="2942"/>
                    </a:lnTo>
                    <a:lnTo>
                      <a:pt x="1057" y="2955"/>
                    </a:lnTo>
                    <a:lnTo>
                      <a:pt x="1077" y="2971"/>
                    </a:lnTo>
                    <a:lnTo>
                      <a:pt x="1128" y="2981"/>
                    </a:lnTo>
                    <a:lnTo>
                      <a:pt x="1161" y="3004"/>
                    </a:lnTo>
                    <a:lnTo>
                      <a:pt x="1187" y="2947"/>
                    </a:lnTo>
                    <a:lnTo>
                      <a:pt x="1283" y="2823"/>
                    </a:lnTo>
                    <a:lnTo>
                      <a:pt x="1406" y="2820"/>
                    </a:lnTo>
                    <a:lnTo>
                      <a:pt x="1469" y="2779"/>
                    </a:lnTo>
                    <a:lnTo>
                      <a:pt x="1509" y="2735"/>
                    </a:lnTo>
                    <a:lnTo>
                      <a:pt x="1688" y="2744"/>
                    </a:lnTo>
                    <a:lnTo>
                      <a:pt x="1792" y="2760"/>
                    </a:lnTo>
                    <a:lnTo>
                      <a:pt x="1922" y="2735"/>
                    </a:lnTo>
                    <a:lnTo>
                      <a:pt x="1992" y="2768"/>
                    </a:lnTo>
                    <a:lnTo>
                      <a:pt x="2115" y="2706"/>
                    </a:lnTo>
                    <a:lnTo>
                      <a:pt x="2185" y="2733"/>
                    </a:lnTo>
                    <a:lnTo>
                      <a:pt x="2215" y="2713"/>
                    </a:lnTo>
                    <a:lnTo>
                      <a:pt x="2244" y="2633"/>
                    </a:lnTo>
                    <a:lnTo>
                      <a:pt x="2280" y="2583"/>
                    </a:lnTo>
                    <a:lnTo>
                      <a:pt x="2283" y="2499"/>
                    </a:lnTo>
                    <a:lnTo>
                      <a:pt x="2356" y="2476"/>
                    </a:lnTo>
                    <a:lnTo>
                      <a:pt x="2372" y="2419"/>
                    </a:lnTo>
                    <a:lnTo>
                      <a:pt x="2442" y="2425"/>
                    </a:lnTo>
                    <a:lnTo>
                      <a:pt x="2528" y="2404"/>
                    </a:lnTo>
                    <a:lnTo>
                      <a:pt x="2578" y="2417"/>
                    </a:lnTo>
                    <a:lnTo>
                      <a:pt x="2592" y="2394"/>
                    </a:lnTo>
                    <a:lnTo>
                      <a:pt x="2565" y="2351"/>
                    </a:lnTo>
                    <a:lnTo>
                      <a:pt x="2617" y="2251"/>
                    </a:lnTo>
                    <a:lnTo>
                      <a:pt x="2630" y="2190"/>
                    </a:lnTo>
                    <a:lnTo>
                      <a:pt x="2676" y="2130"/>
                    </a:lnTo>
                    <a:lnTo>
                      <a:pt x="2692" y="2088"/>
                    </a:lnTo>
                    <a:lnTo>
                      <a:pt x="2759" y="2067"/>
                    </a:lnTo>
                    <a:lnTo>
                      <a:pt x="2821" y="1990"/>
                    </a:lnTo>
                    <a:lnTo>
                      <a:pt x="2868" y="1970"/>
                    </a:lnTo>
                    <a:lnTo>
                      <a:pt x="2845" y="1943"/>
                    </a:lnTo>
                    <a:lnTo>
                      <a:pt x="2827" y="1907"/>
                    </a:lnTo>
                    <a:lnTo>
                      <a:pt x="2780" y="1901"/>
                    </a:lnTo>
                    <a:lnTo>
                      <a:pt x="2720" y="1768"/>
                    </a:lnTo>
                    <a:lnTo>
                      <a:pt x="2682" y="1743"/>
                    </a:lnTo>
                    <a:lnTo>
                      <a:pt x="2715" y="1722"/>
                    </a:lnTo>
                    <a:lnTo>
                      <a:pt x="2714" y="1626"/>
                    </a:lnTo>
                    <a:lnTo>
                      <a:pt x="2975" y="1256"/>
                    </a:lnTo>
                    <a:lnTo>
                      <a:pt x="3031" y="1211"/>
                    </a:lnTo>
                    <a:lnTo>
                      <a:pt x="3024" y="1231"/>
                    </a:lnTo>
                    <a:lnTo>
                      <a:pt x="3037" y="1248"/>
                    </a:lnTo>
                    <a:lnTo>
                      <a:pt x="3061" y="1204"/>
                    </a:lnTo>
                    <a:lnTo>
                      <a:pt x="3011" y="1165"/>
                    </a:lnTo>
                    <a:lnTo>
                      <a:pt x="3066" y="1095"/>
                    </a:lnTo>
                    <a:lnTo>
                      <a:pt x="3279" y="1027"/>
                    </a:lnTo>
                    <a:lnTo>
                      <a:pt x="3422" y="979"/>
                    </a:lnTo>
                    <a:lnTo>
                      <a:pt x="3511" y="866"/>
                    </a:lnTo>
                    <a:lnTo>
                      <a:pt x="3604" y="821"/>
                    </a:lnTo>
                    <a:lnTo>
                      <a:pt x="3727" y="761"/>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57" name="Freeform 246"/>
            <p:cNvSpPr>
              <a:spLocks/>
            </p:cNvSpPr>
            <p:nvPr/>
          </p:nvSpPr>
          <p:spPr bwMode="auto">
            <a:xfrm>
              <a:off x="2913063" y="5332413"/>
              <a:ext cx="34925" cy="30163"/>
            </a:xfrm>
            <a:custGeom>
              <a:avLst/>
              <a:gdLst>
                <a:gd name="T0" fmla="*/ 110 w 110"/>
                <a:gd name="T1" fmla="*/ 82 h 93"/>
                <a:gd name="T2" fmla="*/ 84 w 110"/>
                <a:gd name="T3" fmla="*/ 93 h 93"/>
                <a:gd name="T4" fmla="*/ 24 w 110"/>
                <a:gd name="T5" fmla="*/ 80 h 93"/>
                <a:gd name="T6" fmla="*/ 0 w 110"/>
                <a:gd name="T7" fmla="*/ 18 h 93"/>
                <a:gd name="T8" fmla="*/ 63 w 110"/>
                <a:gd name="T9" fmla="*/ 0 h 93"/>
                <a:gd name="T10" fmla="*/ 110 w 110"/>
                <a:gd name="T11" fmla="*/ 37 h 93"/>
                <a:gd name="T12" fmla="*/ 110 w 110"/>
                <a:gd name="T13" fmla="*/ 82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110" y="82"/>
                  </a:moveTo>
                  <a:lnTo>
                    <a:pt x="84" y="93"/>
                  </a:lnTo>
                  <a:lnTo>
                    <a:pt x="24" y="80"/>
                  </a:lnTo>
                  <a:lnTo>
                    <a:pt x="0" y="18"/>
                  </a:lnTo>
                  <a:lnTo>
                    <a:pt x="63" y="0"/>
                  </a:lnTo>
                  <a:lnTo>
                    <a:pt x="110" y="37"/>
                  </a:lnTo>
                  <a:lnTo>
                    <a:pt x="110" y="82"/>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58" name="Freeform 249"/>
            <p:cNvSpPr>
              <a:spLocks/>
            </p:cNvSpPr>
            <p:nvPr/>
          </p:nvSpPr>
          <p:spPr bwMode="auto">
            <a:xfrm>
              <a:off x="3921125" y="5376863"/>
              <a:ext cx="14288" cy="12700"/>
            </a:xfrm>
            <a:custGeom>
              <a:avLst/>
              <a:gdLst>
                <a:gd name="T0" fmla="*/ 36 w 46"/>
                <a:gd name="T1" fmla="*/ 38 h 42"/>
                <a:gd name="T2" fmla="*/ 15 w 46"/>
                <a:gd name="T3" fmla="*/ 42 h 42"/>
                <a:gd name="T4" fmla="*/ 0 w 46"/>
                <a:gd name="T5" fmla="*/ 23 h 42"/>
                <a:gd name="T6" fmla="*/ 5 w 46"/>
                <a:gd name="T7" fmla="*/ 2 h 42"/>
                <a:gd name="T8" fmla="*/ 36 w 46"/>
                <a:gd name="T9" fmla="*/ 0 h 42"/>
                <a:gd name="T10" fmla="*/ 46 w 46"/>
                <a:gd name="T11" fmla="*/ 13 h 42"/>
                <a:gd name="T12" fmla="*/ 36 w 46"/>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36" y="38"/>
                  </a:moveTo>
                  <a:lnTo>
                    <a:pt x="15" y="42"/>
                  </a:lnTo>
                  <a:lnTo>
                    <a:pt x="0" y="23"/>
                  </a:lnTo>
                  <a:lnTo>
                    <a:pt x="5" y="2"/>
                  </a:lnTo>
                  <a:lnTo>
                    <a:pt x="36" y="0"/>
                  </a:lnTo>
                  <a:lnTo>
                    <a:pt x="46" y="13"/>
                  </a:lnTo>
                  <a:lnTo>
                    <a:pt x="36" y="38"/>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59" name="Freeform 250"/>
            <p:cNvSpPr>
              <a:spLocks/>
            </p:cNvSpPr>
            <p:nvPr/>
          </p:nvSpPr>
          <p:spPr bwMode="auto">
            <a:xfrm>
              <a:off x="3970338" y="5165725"/>
              <a:ext cx="12700" cy="15875"/>
            </a:xfrm>
            <a:custGeom>
              <a:avLst/>
              <a:gdLst>
                <a:gd name="T0" fmla="*/ 32 w 39"/>
                <a:gd name="T1" fmla="*/ 40 h 48"/>
                <a:gd name="T2" fmla="*/ 14 w 39"/>
                <a:gd name="T3" fmla="*/ 48 h 48"/>
                <a:gd name="T4" fmla="*/ 0 w 39"/>
                <a:gd name="T5" fmla="*/ 39 h 48"/>
                <a:gd name="T6" fmla="*/ 3 w 39"/>
                <a:gd name="T7" fmla="*/ 18 h 48"/>
                <a:gd name="T8" fmla="*/ 27 w 39"/>
                <a:gd name="T9" fmla="*/ 0 h 48"/>
                <a:gd name="T10" fmla="*/ 39 w 39"/>
                <a:gd name="T11" fmla="*/ 7 h 48"/>
                <a:gd name="T12" fmla="*/ 32 w 39"/>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39" h="48">
                  <a:moveTo>
                    <a:pt x="32" y="40"/>
                  </a:moveTo>
                  <a:lnTo>
                    <a:pt x="14" y="48"/>
                  </a:lnTo>
                  <a:lnTo>
                    <a:pt x="0" y="39"/>
                  </a:lnTo>
                  <a:lnTo>
                    <a:pt x="3" y="18"/>
                  </a:lnTo>
                  <a:lnTo>
                    <a:pt x="27" y="0"/>
                  </a:lnTo>
                  <a:lnTo>
                    <a:pt x="39" y="7"/>
                  </a:lnTo>
                  <a:lnTo>
                    <a:pt x="32" y="4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60" name="Freeform 251"/>
            <p:cNvSpPr>
              <a:spLocks/>
            </p:cNvSpPr>
            <p:nvPr/>
          </p:nvSpPr>
          <p:spPr bwMode="auto">
            <a:xfrm>
              <a:off x="3498850" y="5184775"/>
              <a:ext cx="17463" cy="9525"/>
            </a:xfrm>
            <a:custGeom>
              <a:avLst/>
              <a:gdLst>
                <a:gd name="T0" fmla="*/ 11 w 55"/>
                <a:gd name="T1" fmla="*/ 10 h 33"/>
                <a:gd name="T2" fmla="*/ 0 w 55"/>
                <a:gd name="T3" fmla="*/ 33 h 33"/>
                <a:gd name="T4" fmla="*/ 55 w 55"/>
                <a:gd name="T5" fmla="*/ 18 h 33"/>
                <a:gd name="T6" fmla="*/ 41 w 55"/>
                <a:gd name="T7" fmla="*/ 0 h 33"/>
                <a:gd name="T8" fmla="*/ 11 w 55"/>
                <a:gd name="T9" fmla="*/ 10 h 33"/>
              </a:gdLst>
              <a:ahLst/>
              <a:cxnLst>
                <a:cxn ang="0">
                  <a:pos x="T0" y="T1"/>
                </a:cxn>
                <a:cxn ang="0">
                  <a:pos x="T2" y="T3"/>
                </a:cxn>
                <a:cxn ang="0">
                  <a:pos x="T4" y="T5"/>
                </a:cxn>
                <a:cxn ang="0">
                  <a:pos x="T6" y="T7"/>
                </a:cxn>
                <a:cxn ang="0">
                  <a:pos x="T8" y="T9"/>
                </a:cxn>
              </a:cxnLst>
              <a:rect l="0" t="0" r="r" b="b"/>
              <a:pathLst>
                <a:path w="55" h="33">
                  <a:moveTo>
                    <a:pt x="11" y="10"/>
                  </a:moveTo>
                  <a:lnTo>
                    <a:pt x="0" y="33"/>
                  </a:lnTo>
                  <a:lnTo>
                    <a:pt x="55" y="18"/>
                  </a:lnTo>
                  <a:lnTo>
                    <a:pt x="41" y="0"/>
                  </a:lnTo>
                  <a:lnTo>
                    <a:pt x="11" y="1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61" name="Group 60"/>
            <p:cNvGrpSpPr/>
            <p:nvPr/>
          </p:nvGrpSpPr>
          <p:grpSpPr>
            <a:xfrm>
              <a:off x="3432175" y="4740275"/>
              <a:ext cx="1114425" cy="1341438"/>
              <a:chOff x="3432175" y="4740275"/>
              <a:chExt cx="1114425" cy="1341438"/>
            </a:xfrm>
            <a:solidFill>
              <a:schemeClr val="tx2">
                <a:lumMod val="75000"/>
                <a:lumOff val="25000"/>
              </a:schemeClr>
            </a:solidFill>
          </p:grpSpPr>
          <p:sp>
            <p:nvSpPr>
              <p:cNvPr id="167" name="Freeform 247"/>
              <p:cNvSpPr>
                <a:spLocks/>
              </p:cNvSpPr>
              <p:nvPr/>
            </p:nvSpPr>
            <p:spPr bwMode="auto">
              <a:xfrm>
                <a:off x="3544888" y="5532438"/>
                <a:ext cx="160338" cy="285750"/>
              </a:xfrm>
              <a:custGeom>
                <a:avLst/>
                <a:gdLst>
                  <a:gd name="T0" fmla="*/ 459 w 507"/>
                  <a:gd name="T1" fmla="*/ 105 h 900"/>
                  <a:gd name="T2" fmla="*/ 432 w 507"/>
                  <a:gd name="T3" fmla="*/ 26 h 900"/>
                  <a:gd name="T4" fmla="*/ 395 w 507"/>
                  <a:gd name="T5" fmla="*/ 26 h 900"/>
                  <a:gd name="T6" fmla="*/ 335 w 507"/>
                  <a:gd name="T7" fmla="*/ 0 h 900"/>
                  <a:gd name="T8" fmla="*/ 318 w 507"/>
                  <a:gd name="T9" fmla="*/ 0 h 900"/>
                  <a:gd name="T10" fmla="*/ 305 w 507"/>
                  <a:gd name="T11" fmla="*/ 34 h 900"/>
                  <a:gd name="T12" fmla="*/ 263 w 507"/>
                  <a:gd name="T13" fmla="*/ 64 h 900"/>
                  <a:gd name="T14" fmla="*/ 196 w 507"/>
                  <a:gd name="T15" fmla="*/ 104 h 900"/>
                  <a:gd name="T16" fmla="*/ 173 w 507"/>
                  <a:gd name="T17" fmla="*/ 154 h 900"/>
                  <a:gd name="T18" fmla="*/ 110 w 507"/>
                  <a:gd name="T19" fmla="*/ 148 h 900"/>
                  <a:gd name="T20" fmla="*/ 56 w 507"/>
                  <a:gd name="T21" fmla="*/ 122 h 900"/>
                  <a:gd name="T22" fmla="*/ 32 w 507"/>
                  <a:gd name="T23" fmla="*/ 86 h 900"/>
                  <a:gd name="T24" fmla="*/ 62 w 507"/>
                  <a:gd name="T25" fmla="*/ 39 h 900"/>
                  <a:gd name="T26" fmla="*/ 42 w 507"/>
                  <a:gd name="T27" fmla="*/ 22 h 900"/>
                  <a:gd name="T28" fmla="*/ 29 w 507"/>
                  <a:gd name="T29" fmla="*/ 69 h 900"/>
                  <a:gd name="T30" fmla="*/ 2 w 507"/>
                  <a:gd name="T31" fmla="*/ 86 h 900"/>
                  <a:gd name="T32" fmla="*/ 20 w 507"/>
                  <a:gd name="T33" fmla="*/ 162 h 900"/>
                  <a:gd name="T34" fmla="*/ 0 w 507"/>
                  <a:gd name="T35" fmla="*/ 205 h 900"/>
                  <a:gd name="T36" fmla="*/ 14 w 507"/>
                  <a:gd name="T37" fmla="*/ 272 h 900"/>
                  <a:gd name="T38" fmla="*/ 28 w 507"/>
                  <a:gd name="T39" fmla="*/ 242 h 900"/>
                  <a:gd name="T40" fmla="*/ 78 w 507"/>
                  <a:gd name="T41" fmla="*/ 274 h 900"/>
                  <a:gd name="T42" fmla="*/ 108 w 507"/>
                  <a:gd name="T43" fmla="*/ 331 h 900"/>
                  <a:gd name="T44" fmla="*/ 89 w 507"/>
                  <a:gd name="T45" fmla="*/ 373 h 900"/>
                  <a:gd name="T46" fmla="*/ 109 w 507"/>
                  <a:gd name="T47" fmla="*/ 403 h 900"/>
                  <a:gd name="T48" fmla="*/ 82 w 507"/>
                  <a:gd name="T49" fmla="*/ 470 h 900"/>
                  <a:gd name="T50" fmla="*/ 127 w 507"/>
                  <a:gd name="T51" fmla="*/ 506 h 900"/>
                  <a:gd name="T52" fmla="*/ 113 w 507"/>
                  <a:gd name="T53" fmla="*/ 549 h 900"/>
                  <a:gd name="T54" fmla="*/ 61 w 507"/>
                  <a:gd name="T55" fmla="*/ 703 h 900"/>
                  <a:gd name="T56" fmla="*/ 102 w 507"/>
                  <a:gd name="T57" fmla="*/ 756 h 900"/>
                  <a:gd name="T58" fmla="*/ 105 w 507"/>
                  <a:gd name="T59" fmla="*/ 835 h 900"/>
                  <a:gd name="T60" fmla="*/ 126 w 507"/>
                  <a:gd name="T61" fmla="*/ 851 h 900"/>
                  <a:gd name="T62" fmla="*/ 99 w 507"/>
                  <a:gd name="T63" fmla="*/ 851 h 900"/>
                  <a:gd name="T64" fmla="*/ 110 w 507"/>
                  <a:gd name="T65" fmla="*/ 885 h 900"/>
                  <a:gd name="T66" fmla="*/ 137 w 507"/>
                  <a:gd name="T67" fmla="*/ 875 h 900"/>
                  <a:gd name="T68" fmla="*/ 173 w 507"/>
                  <a:gd name="T69" fmla="*/ 900 h 900"/>
                  <a:gd name="T70" fmla="*/ 219 w 507"/>
                  <a:gd name="T71" fmla="*/ 890 h 900"/>
                  <a:gd name="T72" fmla="*/ 259 w 507"/>
                  <a:gd name="T73" fmla="*/ 887 h 900"/>
                  <a:gd name="T74" fmla="*/ 286 w 507"/>
                  <a:gd name="T75" fmla="*/ 860 h 900"/>
                  <a:gd name="T76" fmla="*/ 289 w 507"/>
                  <a:gd name="T77" fmla="*/ 797 h 900"/>
                  <a:gd name="T78" fmla="*/ 345 w 507"/>
                  <a:gd name="T79" fmla="*/ 760 h 900"/>
                  <a:gd name="T80" fmla="*/ 378 w 507"/>
                  <a:gd name="T81" fmla="*/ 792 h 900"/>
                  <a:gd name="T82" fmla="*/ 409 w 507"/>
                  <a:gd name="T83" fmla="*/ 826 h 900"/>
                  <a:gd name="T84" fmla="*/ 452 w 507"/>
                  <a:gd name="T85" fmla="*/ 759 h 900"/>
                  <a:gd name="T86" fmla="*/ 451 w 507"/>
                  <a:gd name="T87" fmla="*/ 650 h 900"/>
                  <a:gd name="T88" fmla="*/ 477 w 507"/>
                  <a:gd name="T89" fmla="*/ 539 h 900"/>
                  <a:gd name="T90" fmla="*/ 502 w 507"/>
                  <a:gd name="T91" fmla="*/ 444 h 900"/>
                  <a:gd name="T92" fmla="*/ 459 w 507"/>
                  <a:gd name="T93" fmla="*/ 407 h 900"/>
                  <a:gd name="T94" fmla="*/ 471 w 507"/>
                  <a:gd name="T95" fmla="*/ 360 h 900"/>
                  <a:gd name="T96" fmla="*/ 504 w 507"/>
                  <a:gd name="T97" fmla="*/ 330 h 900"/>
                  <a:gd name="T98" fmla="*/ 507 w 507"/>
                  <a:gd name="T99" fmla="*/ 241 h 900"/>
                  <a:gd name="T100" fmla="*/ 456 w 507"/>
                  <a:gd name="T101" fmla="*/ 158 h 900"/>
                  <a:gd name="T102" fmla="*/ 459 w 507"/>
                  <a:gd name="T103" fmla="*/ 1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900">
                    <a:moveTo>
                      <a:pt x="459" y="105"/>
                    </a:moveTo>
                    <a:lnTo>
                      <a:pt x="432" y="26"/>
                    </a:lnTo>
                    <a:lnTo>
                      <a:pt x="395" y="26"/>
                    </a:lnTo>
                    <a:lnTo>
                      <a:pt x="335" y="0"/>
                    </a:lnTo>
                    <a:lnTo>
                      <a:pt x="318" y="0"/>
                    </a:lnTo>
                    <a:lnTo>
                      <a:pt x="305" y="34"/>
                    </a:lnTo>
                    <a:lnTo>
                      <a:pt x="263" y="64"/>
                    </a:lnTo>
                    <a:lnTo>
                      <a:pt x="196" y="104"/>
                    </a:lnTo>
                    <a:lnTo>
                      <a:pt x="173" y="154"/>
                    </a:lnTo>
                    <a:lnTo>
                      <a:pt x="110" y="148"/>
                    </a:lnTo>
                    <a:lnTo>
                      <a:pt x="56" y="122"/>
                    </a:lnTo>
                    <a:lnTo>
                      <a:pt x="32" y="86"/>
                    </a:lnTo>
                    <a:lnTo>
                      <a:pt x="62" y="39"/>
                    </a:lnTo>
                    <a:lnTo>
                      <a:pt x="42" y="22"/>
                    </a:lnTo>
                    <a:lnTo>
                      <a:pt x="29" y="69"/>
                    </a:lnTo>
                    <a:lnTo>
                      <a:pt x="2" y="86"/>
                    </a:lnTo>
                    <a:lnTo>
                      <a:pt x="20" y="162"/>
                    </a:lnTo>
                    <a:lnTo>
                      <a:pt x="0" y="205"/>
                    </a:lnTo>
                    <a:lnTo>
                      <a:pt x="14" y="272"/>
                    </a:lnTo>
                    <a:lnTo>
                      <a:pt x="28" y="242"/>
                    </a:lnTo>
                    <a:lnTo>
                      <a:pt x="78" y="274"/>
                    </a:lnTo>
                    <a:lnTo>
                      <a:pt x="108" y="331"/>
                    </a:lnTo>
                    <a:lnTo>
                      <a:pt x="89" y="373"/>
                    </a:lnTo>
                    <a:lnTo>
                      <a:pt x="109" y="403"/>
                    </a:lnTo>
                    <a:lnTo>
                      <a:pt x="82" y="470"/>
                    </a:lnTo>
                    <a:lnTo>
                      <a:pt x="127" y="506"/>
                    </a:lnTo>
                    <a:lnTo>
                      <a:pt x="113" y="549"/>
                    </a:lnTo>
                    <a:lnTo>
                      <a:pt x="61" y="703"/>
                    </a:lnTo>
                    <a:lnTo>
                      <a:pt x="102" y="756"/>
                    </a:lnTo>
                    <a:lnTo>
                      <a:pt x="105" y="835"/>
                    </a:lnTo>
                    <a:lnTo>
                      <a:pt x="126" y="851"/>
                    </a:lnTo>
                    <a:lnTo>
                      <a:pt x="99" y="851"/>
                    </a:lnTo>
                    <a:lnTo>
                      <a:pt x="110" y="885"/>
                    </a:lnTo>
                    <a:lnTo>
                      <a:pt x="137" y="875"/>
                    </a:lnTo>
                    <a:lnTo>
                      <a:pt x="173" y="900"/>
                    </a:lnTo>
                    <a:lnTo>
                      <a:pt x="219" y="890"/>
                    </a:lnTo>
                    <a:lnTo>
                      <a:pt x="259" y="887"/>
                    </a:lnTo>
                    <a:lnTo>
                      <a:pt x="286" y="860"/>
                    </a:lnTo>
                    <a:lnTo>
                      <a:pt x="289" y="797"/>
                    </a:lnTo>
                    <a:lnTo>
                      <a:pt x="345" y="760"/>
                    </a:lnTo>
                    <a:lnTo>
                      <a:pt x="378" y="792"/>
                    </a:lnTo>
                    <a:lnTo>
                      <a:pt x="409" y="826"/>
                    </a:lnTo>
                    <a:lnTo>
                      <a:pt x="452" y="759"/>
                    </a:lnTo>
                    <a:lnTo>
                      <a:pt x="451" y="650"/>
                    </a:lnTo>
                    <a:lnTo>
                      <a:pt x="477" y="539"/>
                    </a:lnTo>
                    <a:lnTo>
                      <a:pt x="502" y="444"/>
                    </a:lnTo>
                    <a:lnTo>
                      <a:pt x="459" y="407"/>
                    </a:lnTo>
                    <a:lnTo>
                      <a:pt x="471" y="360"/>
                    </a:lnTo>
                    <a:lnTo>
                      <a:pt x="504" y="330"/>
                    </a:lnTo>
                    <a:lnTo>
                      <a:pt x="507" y="241"/>
                    </a:lnTo>
                    <a:lnTo>
                      <a:pt x="456" y="158"/>
                    </a:lnTo>
                    <a:lnTo>
                      <a:pt x="459" y="105"/>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68" name="Freeform 248"/>
              <p:cNvSpPr>
                <a:spLocks/>
              </p:cNvSpPr>
              <p:nvPr/>
            </p:nvSpPr>
            <p:spPr bwMode="auto">
              <a:xfrm>
                <a:off x="3432175" y="4740275"/>
                <a:ext cx="1114425" cy="1195388"/>
              </a:xfrm>
              <a:custGeom>
                <a:avLst/>
                <a:gdLst>
                  <a:gd name="T0" fmla="*/ 3242 w 3513"/>
                  <a:gd name="T1" fmla="*/ 2628 h 3761"/>
                  <a:gd name="T2" fmla="*/ 2756 w 3513"/>
                  <a:gd name="T3" fmla="*/ 2371 h 3761"/>
                  <a:gd name="T4" fmla="*/ 2788 w 3513"/>
                  <a:gd name="T5" fmla="*/ 2188 h 3761"/>
                  <a:gd name="T6" fmla="*/ 2658 w 3513"/>
                  <a:gd name="T7" fmla="*/ 2166 h 3761"/>
                  <a:gd name="T8" fmla="*/ 2457 w 3513"/>
                  <a:gd name="T9" fmla="*/ 2121 h 3761"/>
                  <a:gd name="T10" fmla="*/ 2045 w 3513"/>
                  <a:gd name="T11" fmla="*/ 1507 h 3761"/>
                  <a:gd name="T12" fmla="*/ 1641 w 3513"/>
                  <a:gd name="T13" fmla="*/ 1086 h 3761"/>
                  <a:gd name="T14" fmla="*/ 1626 w 3513"/>
                  <a:gd name="T15" fmla="*/ 821 h 3761"/>
                  <a:gd name="T16" fmla="*/ 1784 w 3513"/>
                  <a:gd name="T17" fmla="*/ 663 h 3761"/>
                  <a:gd name="T18" fmla="*/ 2044 w 3513"/>
                  <a:gd name="T19" fmla="*/ 615 h 3761"/>
                  <a:gd name="T20" fmla="*/ 1988 w 3513"/>
                  <a:gd name="T21" fmla="*/ 510 h 3761"/>
                  <a:gd name="T22" fmla="*/ 2026 w 3513"/>
                  <a:gd name="T23" fmla="*/ 239 h 3761"/>
                  <a:gd name="T24" fmla="*/ 1566 w 3513"/>
                  <a:gd name="T25" fmla="*/ 0 h 3761"/>
                  <a:gd name="T26" fmla="*/ 1072 w 3513"/>
                  <a:gd name="T27" fmla="*/ 89 h 3761"/>
                  <a:gd name="T28" fmla="*/ 975 w 3513"/>
                  <a:gd name="T29" fmla="*/ 369 h 3761"/>
                  <a:gd name="T30" fmla="*/ 778 w 3513"/>
                  <a:gd name="T31" fmla="*/ 347 h 3761"/>
                  <a:gd name="T32" fmla="*/ 636 w 3513"/>
                  <a:gd name="T33" fmla="*/ 501 h 3761"/>
                  <a:gd name="T34" fmla="*/ 613 w 3513"/>
                  <a:gd name="T35" fmla="*/ 491 h 3761"/>
                  <a:gd name="T36" fmla="*/ 603 w 3513"/>
                  <a:gd name="T37" fmla="*/ 478 h 3761"/>
                  <a:gd name="T38" fmla="*/ 595 w 3513"/>
                  <a:gd name="T39" fmla="*/ 417 h 3761"/>
                  <a:gd name="T40" fmla="*/ 504 w 3513"/>
                  <a:gd name="T41" fmla="*/ 525 h 3761"/>
                  <a:gd name="T42" fmla="*/ 537 w 3513"/>
                  <a:gd name="T43" fmla="*/ 434 h 3761"/>
                  <a:gd name="T44" fmla="*/ 451 w 3513"/>
                  <a:gd name="T45" fmla="*/ 314 h 3761"/>
                  <a:gd name="T46" fmla="*/ 192 w 3513"/>
                  <a:gd name="T47" fmla="*/ 442 h 3761"/>
                  <a:gd name="T48" fmla="*/ 108 w 3513"/>
                  <a:gd name="T49" fmla="*/ 749 h 3761"/>
                  <a:gd name="T50" fmla="*/ 80 w 3513"/>
                  <a:gd name="T51" fmla="*/ 1014 h 3761"/>
                  <a:gd name="T52" fmla="*/ 230 w 3513"/>
                  <a:gd name="T53" fmla="*/ 1239 h 3761"/>
                  <a:gd name="T54" fmla="*/ 264 w 3513"/>
                  <a:gd name="T55" fmla="*/ 1367 h 3761"/>
                  <a:gd name="T56" fmla="*/ 463 w 3513"/>
                  <a:gd name="T57" fmla="*/ 1233 h 3761"/>
                  <a:gd name="T58" fmla="*/ 729 w 3513"/>
                  <a:gd name="T59" fmla="*/ 1204 h 3761"/>
                  <a:gd name="T60" fmla="*/ 1021 w 3513"/>
                  <a:gd name="T61" fmla="*/ 1430 h 3761"/>
                  <a:gd name="T62" fmla="*/ 1088 w 3513"/>
                  <a:gd name="T63" fmla="*/ 1805 h 3761"/>
                  <a:gd name="T64" fmla="*/ 1179 w 3513"/>
                  <a:gd name="T65" fmla="*/ 1894 h 3761"/>
                  <a:gd name="T66" fmla="*/ 1266 w 3513"/>
                  <a:gd name="T67" fmla="*/ 2025 h 3761"/>
                  <a:gd name="T68" fmla="*/ 1494 w 3513"/>
                  <a:gd name="T69" fmla="*/ 2152 h 3761"/>
                  <a:gd name="T70" fmla="*/ 1907 w 3513"/>
                  <a:gd name="T71" fmla="*/ 2454 h 3761"/>
                  <a:gd name="T72" fmla="*/ 2225 w 3513"/>
                  <a:gd name="T73" fmla="*/ 2637 h 3761"/>
                  <a:gd name="T74" fmla="*/ 2366 w 3513"/>
                  <a:gd name="T75" fmla="*/ 2693 h 3761"/>
                  <a:gd name="T76" fmla="*/ 2531 w 3513"/>
                  <a:gd name="T77" fmla="*/ 2937 h 3761"/>
                  <a:gd name="T78" fmla="*/ 2770 w 3513"/>
                  <a:gd name="T79" fmla="*/ 3246 h 3761"/>
                  <a:gd name="T80" fmla="*/ 2759 w 3513"/>
                  <a:gd name="T81" fmla="*/ 3426 h 3761"/>
                  <a:gd name="T82" fmla="*/ 2700 w 3513"/>
                  <a:gd name="T83" fmla="*/ 3573 h 3761"/>
                  <a:gd name="T84" fmla="*/ 2712 w 3513"/>
                  <a:gd name="T85" fmla="*/ 3761 h 3761"/>
                  <a:gd name="T86" fmla="*/ 2815 w 3513"/>
                  <a:gd name="T87" fmla="*/ 3664 h 3761"/>
                  <a:gd name="T88" fmla="*/ 3038 w 3513"/>
                  <a:gd name="T89" fmla="*/ 3304 h 3761"/>
                  <a:gd name="T90" fmla="*/ 3059 w 3513"/>
                  <a:gd name="T91" fmla="*/ 3095 h 3761"/>
                  <a:gd name="T92" fmla="*/ 2943 w 3513"/>
                  <a:gd name="T93" fmla="*/ 2820 h 3761"/>
                  <a:gd name="T94" fmla="*/ 3152 w 3513"/>
                  <a:gd name="T95" fmla="*/ 2745 h 3761"/>
                  <a:gd name="T96" fmla="*/ 3471 w 3513"/>
                  <a:gd name="T97" fmla="*/ 2961 h 3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3" h="3761">
                    <a:moveTo>
                      <a:pt x="3470" y="2782"/>
                    </a:moveTo>
                    <a:lnTo>
                      <a:pt x="3392" y="2716"/>
                    </a:lnTo>
                    <a:lnTo>
                      <a:pt x="3349" y="2667"/>
                    </a:lnTo>
                    <a:lnTo>
                      <a:pt x="3242" y="2628"/>
                    </a:lnTo>
                    <a:lnTo>
                      <a:pt x="3133" y="2517"/>
                    </a:lnTo>
                    <a:lnTo>
                      <a:pt x="2973" y="2448"/>
                    </a:lnTo>
                    <a:lnTo>
                      <a:pt x="2816" y="2386"/>
                    </a:lnTo>
                    <a:lnTo>
                      <a:pt x="2756" y="2371"/>
                    </a:lnTo>
                    <a:lnTo>
                      <a:pt x="2722" y="2301"/>
                    </a:lnTo>
                    <a:lnTo>
                      <a:pt x="2728" y="2265"/>
                    </a:lnTo>
                    <a:lnTo>
                      <a:pt x="2761" y="2221"/>
                    </a:lnTo>
                    <a:lnTo>
                      <a:pt x="2788" y="2188"/>
                    </a:lnTo>
                    <a:lnTo>
                      <a:pt x="2747" y="2118"/>
                    </a:lnTo>
                    <a:lnTo>
                      <a:pt x="2710" y="2119"/>
                    </a:lnTo>
                    <a:lnTo>
                      <a:pt x="2673" y="2132"/>
                    </a:lnTo>
                    <a:lnTo>
                      <a:pt x="2658" y="2166"/>
                    </a:lnTo>
                    <a:lnTo>
                      <a:pt x="2634" y="2159"/>
                    </a:lnTo>
                    <a:lnTo>
                      <a:pt x="2631" y="2136"/>
                    </a:lnTo>
                    <a:lnTo>
                      <a:pt x="2544" y="2190"/>
                    </a:lnTo>
                    <a:lnTo>
                      <a:pt x="2457" y="2121"/>
                    </a:lnTo>
                    <a:lnTo>
                      <a:pt x="2337" y="2052"/>
                    </a:lnTo>
                    <a:lnTo>
                      <a:pt x="2232" y="1941"/>
                    </a:lnTo>
                    <a:lnTo>
                      <a:pt x="2127" y="1749"/>
                    </a:lnTo>
                    <a:lnTo>
                      <a:pt x="2045" y="1507"/>
                    </a:lnTo>
                    <a:lnTo>
                      <a:pt x="1941" y="1448"/>
                    </a:lnTo>
                    <a:lnTo>
                      <a:pt x="1776" y="1310"/>
                    </a:lnTo>
                    <a:lnTo>
                      <a:pt x="1665" y="1189"/>
                    </a:lnTo>
                    <a:lnTo>
                      <a:pt x="1641" y="1086"/>
                    </a:lnTo>
                    <a:lnTo>
                      <a:pt x="1644" y="994"/>
                    </a:lnTo>
                    <a:lnTo>
                      <a:pt x="1683" y="940"/>
                    </a:lnTo>
                    <a:lnTo>
                      <a:pt x="1683" y="893"/>
                    </a:lnTo>
                    <a:lnTo>
                      <a:pt x="1626" y="821"/>
                    </a:lnTo>
                    <a:lnTo>
                      <a:pt x="1621" y="767"/>
                    </a:lnTo>
                    <a:lnTo>
                      <a:pt x="1652" y="701"/>
                    </a:lnTo>
                    <a:lnTo>
                      <a:pt x="1684" y="697"/>
                    </a:lnTo>
                    <a:lnTo>
                      <a:pt x="1784" y="663"/>
                    </a:lnTo>
                    <a:lnTo>
                      <a:pt x="1887" y="606"/>
                    </a:lnTo>
                    <a:lnTo>
                      <a:pt x="1937" y="623"/>
                    </a:lnTo>
                    <a:lnTo>
                      <a:pt x="1990" y="595"/>
                    </a:lnTo>
                    <a:lnTo>
                      <a:pt x="2044" y="615"/>
                    </a:lnTo>
                    <a:lnTo>
                      <a:pt x="2073" y="619"/>
                    </a:lnTo>
                    <a:lnTo>
                      <a:pt x="2086" y="585"/>
                    </a:lnTo>
                    <a:lnTo>
                      <a:pt x="2068" y="549"/>
                    </a:lnTo>
                    <a:lnTo>
                      <a:pt x="1988" y="510"/>
                    </a:lnTo>
                    <a:lnTo>
                      <a:pt x="2024" y="457"/>
                    </a:lnTo>
                    <a:lnTo>
                      <a:pt x="2018" y="425"/>
                    </a:lnTo>
                    <a:lnTo>
                      <a:pt x="1960" y="364"/>
                    </a:lnTo>
                    <a:lnTo>
                      <a:pt x="2026" y="239"/>
                    </a:lnTo>
                    <a:lnTo>
                      <a:pt x="1914" y="183"/>
                    </a:lnTo>
                    <a:lnTo>
                      <a:pt x="1687" y="176"/>
                    </a:lnTo>
                    <a:lnTo>
                      <a:pt x="1634" y="92"/>
                    </a:lnTo>
                    <a:lnTo>
                      <a:pt x="1566" y="0"/>
                    </a:lnTo>
                    <a:lnTo>
                      <a:pt x="1331" y="51"/>
                    </a:lnTo>
                    <a:lnTo>
                      <a:pt x="1260" y="122"/>
                    </a:lnTo>
                    <a:lnTo>
                      <a:pt x="1149" y="88"/>
                    </a:lnTo>
                    <a:lnTo>
                      <a:pt x="1072" y="89"/>
                    </a:lnTo>
                    <a:lnTo>
                      <a:pt x="1110" y="165"/>
                    </a:lnTo>
                    <a:lnTo>
                      <a:pt x="1100" y="212"/>
                    </a:lnTo>
                    <a:lnTo>
                      <a:pt x="994" y="302"/>
                    </a:lnTo>
                    <a:lnTo>
                      <a:pt x="975" y="369"/>
                    </a:lnTo>
                    <a:lnTo>
                      <a:pt x="955" y="365"/>
                    </a:lnTo>
                    <a:lnTo>
                      <a:pt x="895" y="326"/>
                    </a:lnTo>
                    <a:lnTo>
                      <a:pt x="838" y="313"/>
                    </a:lnTo>
                    <a:lnTo>
                      <a:pt x="778" y="347"/>
                    </a:lnTo>
                    <a:lnTo>
                      <a:pt x="678" y="328"/>
                    </a:lnTo>
                    <a:lnTo>
                      <a:pt x="654" y="362"/>
                    </a:lnTo>
                    <a:lnTo>
                      <a:pt x="667" y="491"/>
                    </a:lnTo>
                    <a:lnTo>
                      <a:pt x="636" y="501"/>
                    </a:lnTo>
                    <a:lnTo>
                      <a:pt x="636" y="501"/>
                    </a:lnTo>
                    <a:lnTo>
                      <a:pt x="631" y="499"/>
                    </a:lnTo>
                    <a:lnTo>
                      <a:pt x="620" y="495"/>
                    </a:lnTo>
                    <a:lnTo>
                      <a:pt x="613" y="491"/>
                    </a:lnTo>
                    <a:lnTo>
                      <a:pt x="607" y="488"/>
                    </a:lnTo>
                    <a:lnTo>
                      <a:pt x="604" y="483"/>
                    </a:lnTo>
                    <a:lnTo>
                      <a:pt x="603" y="481"/>
                    </a:lnTo>
                    <a:lnTo>
                      <a:pt x="603" y="478"/>
                    </a:lnTo>
                    <a:lnTo>
                      <a:pt x="603" y="478"/>
                    </a:lnTo>
                    <a:lnTo>
                      <a:pt x="602" y="415"/>
                    </a:lnTo>
                    <a:lnTo>
                      <a:pt x="599" y="412"/>
                    </a:lnTo>
                    <a:lnTo>
                      <a:pt x="595" y="417"/>
                    </a:lnTo>
                    <a:lnTo>
                      <a:pt x="571" y="433"/>
                    </a:lnTo>
                    <a:lnTo>
                      <a:pt x="548" y="495"/>
                    </a:lnTo>
                    <a:lnTo>
                      <a:pt x="507" y="558"/>
                    </a:lnTo>
                    <a:lnTo>
                      <a:pt x="504" y="525"/>
                    </a:lnTo>
                    <a:lnTo>
                      <a:pt x="468" y="499"/>
                    </a:lnTo>
                    <a:lnTo>
                      <a:pt x="485" y="487"/>
                    </a:lnTo>
                    <a:lnTo>
                      <a:pt x="525" y="486"/>
                    </a:lnTo>
                    <a:lnTo>
                      <a:pt x="537" y="434"/>
                    </a:lnTo>
                    <a:lnTo>
                      <a:pt x="596" y="410"/>
                    </a:lnTo>
                    <a:lnTo>
                      <a:pt x="525" y="350"/>
                    </a:lnTo>
                    <a:lnTo>
                      <a:pt x="470" y="281"/>
                    </a:lnTo>
                    <a:lnTo>
                      <a:pt x="451" y="314"/>
                    </a:lnTo>
                    <a:lnTo>
                      <a:pt x="415" y="321"/>
                    </a:lnTo>
                    <a:lnTo>
                      <a:pt x="352" y="431"/>
                    </a:lnTo>
                    <a:lnTo>
                      <a:pt x="282" y="451"/>
                    </a:lnTo>
                    <a:lnTo>
                      <a:pt x="192" y="442"/>
                    </a:lnTo>
                    <a:lnTo>
                      <a:pt x="76" y="502"/>
                    </a:lnTo>
                    <a:lnTo>
                      <a:pt x="50" y="572"/>
                    </a:lnTo>
                    <a:lnTo>
                      <a:pt x="77" y="636"/>
                    </a:lnTo>
                    <a:lnTo>
                      <a:pt x="108" y="749"/>
                    </a:lnTo>
                    <a:lnTo>
                      <a:pt x="33" y="842"/>
                    </a:lnTo>
                    <a:lnTo>
                      <a:pt x="0" y="911"/>
                    </a:lnTo>
                    <a:lnTo>
                      <a:pt x="64" y="981"/>
                    </a:lnTo>
                    <a:lnTo>
                      <a:pt x="80" y="1014"/>
                    </a:lnTo>
                    <a:lnTo>
                      <a:pt x="72" y="1084"/>
                    </a:lnTo>
                    <a:lnTo>
                      <a:pt x="53" y="1183"/>
                    </a:lnTo>
                    <a:lnTo>
                      <a:pt x="156" y="1225"/>
                    </a:lnTo>
                    <a:lnTo>
                      <a:pt x="230" y="1239"/>
                    </a:lnTo>
                    <a:lnTo>
                      <a:pt x="256" y="1304"/>
                    </a:lnTo>
                    <a:lnTo>
                      <a:pt x="287" y="1315"/>
                    </a:lnTo>
                    <a:lnTo>
                      <a:pt x="291" y="1340"/>
                    </a:lnTo>
                    <a:lnTo>
                      <a:pt x="264" y="1367"/>
                    </a:lnTo>
                    <a:lnTo>
                      <a:pt x="285" y="1410"/>
                    </a:lnTo>
                    <a:lnTo>
                      <a:pt x="345" y="1397"/>
                    </a:lnTo>
                    <a:lnTo>
                      <a:pt x="390" y="1350"/>
                    </a:lnTo>
                    <a:lnTo>
                      <a:pt x="463" y="1233"/>
                    </a:lnTo>
                    <a:lnTo>
                      <a:pt x="506" y="1186"/>
                    </a:lnTo>
                    <a:lnTo>
                      <a:pt x="609" y="1175"/>
                    </a:lnTo>
                    <a:lnTo>
                      <a:pt x="662" y="1194"/>
                    </a:lnTo>
                    <a:lnTo>
                      <a:pt x="729" y="1204"/>
                    </a:lnTo>
                    <a:lnTo>
                      <a:pt x="834" y="1292"/>
                    </a:lnTo>
                    <a:lnTo>
                      <a:pt x="937" y="1318"/>
                    </a:lnTo>
                    <a:lnTo>
                      <a:pt x="1011" y="1343"/>
                    </a:lnTo>
                    <a:lnTo>
                      <a:pt x="1021" y="1430"/>
                    </a:lnTo>
                    <a:lnTo>
                      <a:pt x="1039" y="1523"/>
                    </a:lnTo>
                    <a:lnTo>
                      <a:pt x="1093" y="1689"/>
                    </a:lnTo>
                    <a:lnTo>
                      <a:pt x="1111" y="1761"/>
                    </a:lnTo>
                    <a:lnTo>
                      <a:pt x="1088" y="1805"/>
                    </a:lnTo>
                    <a:lnTo>
                      <a:pt x="1094" y="1821"/>
                    </a:lnTo>
                    <a:lnTo>
                      <a:pt x="1135" y="1814"/>
                    </a:lnTo>
                    <a:lnTo>
                      <a:pt x="1195" y="1847"/>
                    </a:lnTo>
                    <a:lnTo>
                      <a:pt x="1179" y="1894"/>
                    </a:lnTo>
                    <a:lnTo>
                      <a:pt x="1233" y="1909"/>
                    </a:lnTo>
                    <a:lnTo>
                      <a:pt x="1286" y="1955"/>
                    </a:lnTo>
                    <a:lnTo>
                      <a:pt x="1249" y="1985"/>
                    </a:lnTo>
                    <a:lnTo>
                      <a:pt x="1266" y="2025"/>
                    </a:lnTo>
                    <a:lnTo>
                      <a:pt x="1296" y="1999"/>
                    </a:lnTo>
                    <a:lnTo>
                      <a:pt x="1376" y="1984"/>
                    </a:lnTo>
                    <a:lnTo>
                      <a:pt x="1453" y="2070"/>
                    </a:lnTo>
                    <a:lnTo>
                      <a:pt x="1494" y="2152"/>
                    </a:lnTo>
                    <a:lnTo>
                      <a:pt x="1558" y="2206"/>
                    </a:lnTo>
                    <a:lnTo>
                      <a:pt x="1679" y="2341"/>
                    </a:lnTo>
                    <a:lnTo>
                      <a:pt x="1843" y="2462"/>
                    </a:lnTo>
                    <a:lnTo>
                      <a:pt x="1907" y="2454"/>
                    </a:lnTo>
                    <a:lnTo>
                      <a:pt x="1970" y="2490"/>
                    </a:lnTo>
                    <a:lnTo>
                      <a:pt x="2064" y="2467"/>
                    </a:lnTo>
                    <a:lnTo>
                      <a:pt x="2148" y="2575"/>
                    </a:lnTo>
                    <a:lnTo>
                      <a:pt x="2225" y="2637"/>
                    </a:lnTo>
                    <a:lnTo>
                      <a:pt x="2282" y="2647"/>
                    </a:lnTo>
                    <a:lnTo>
                      <a:pt x="2255" y="2704"/>
                    </a:lnTo>
                    <a:lnTo>
                      <a:pt x="2282" y="2723"/>
                    </a:lnTo>
                    <a:lnTo>
                      <a:pt x="2366" y="2693"/>
                    </a:lnTo>
                    <a:lnTo>
                      <a:pt x="2424" y="2789"/>
                    </a:lnTo>
                    <a:lnTo>
                      <a:pt x="2420" y="2825"/>
                    </a:lnTo>
                    <a:lnTo>
                      <a:pt x="2457" y="2901"/>
                    </a:lnTo>
                    <a:lnTo>
                      <a:pt x="2531" y="2937"/>
                    </a:lnTo>
                    <a:lnTo>
                      <a:pt x="2618" y="2919"/>
                    </a:lnTo>
                    <a:lnTo>
                      <a:pt x="2674" y="2988"/>
                    </a:lnTo>
                    <a:lnTo>
                      <a:pt x="2709" y="3111"/>
                    </a:lnTo>
                    <a:lnTo>
                      <a:pt x="2770" y="3246"/>
                    </a:lnTo>
                    <a:lnTo>
                      <a:pt x="2808" y="3305"/>
                    </a:lnTo>
                    <a:lnTo>
                      <a:pt x="2811" y="3349"/>
                    </a:lnTo>
                    <a:lnTo>
                      <a:pt x="2803" y="3409"/>
                    </a:lnTo>
                    <a:lnTo>
                      <a:pt x="2759" y="3426"/>
                    </a:lnTo>
                    <a:lnTo>
                      <a:pt x="2706" y="3449"/>
                    </a:lnTo>
                    <a:lnTo>
                      <a:pt x="2692" y="3479"/>
                    </a:lnTo>
                    <a:lnTo>
                      <a:pt x="2723" y="3526"/>
                    </a:lnTo>
                    <a:lnTo>
                      <a:pt x="2700" y="3573"/>
                    </a:lnTo>
                    <a:lnTo>
                      <a:pt x="2634" y="3596"/>
                    </a:lnTo>
                    <a:lnTo>
                      <a:pt x="2634" y="3626"/>
                    </a:lnTo>
                    <a:lnTo>
                      <a:pt x="2669" y="3722"/>
                    </a:lnTo>
                    <a:lnTo>
                      <a:pt x="2712" y="3761"/>
                    </a:lnTo>
                    <a:lnTo>
                      <a:pt x="2765" y="3741"/>
                    </a:lnTo>
                    <a:lnTo>
                      <a:pt x="2765" y="3741"/>
                    </a:lnTo>
                    <a:lnTo>
                      <a:pt x="2815" y="3664"/>
                    </a:lnTo>
                    <a:lnTo>
                      <a:pt x="2815" y="3664"/>
                    </a:lnTo>
                    <a:lnTo>
                      <a:pt x="2943" y="3527"/>
                    </a:lnTo>
                    <a:lnTo>
                      <a:pt x="2945" y="3430"/>
                    </a:lnTo>
                    <a:lnTo>
                      <a:pt x="2942" y="3355"/>
                    </a:lnTo>
                    <a:lnTo>
                      <a:pt x="3038" y="3304"/>
                    </a:lnTo>
                    <a:lnTo>
                      <a:pt x="3105" y="3293"/>
                    </a:lnTo>
                    <a:lnTo>
                      <a:pt x="3107" y="3240"/>
                    </a:lnTo>
                    <a:lnTo>
                      <a:pt x="3087" y="3157"/>
                    </a:lnTo>
                    <a:lnTo>
                      <a:pt x="3059" y="3095"/>
                    </a:lnTo>
                    <a:lnTo>
                      <a:pt x="2962" y="3036"/>
                    </a:lnTo>
                    <a:lnTo>
                      <a:pt x="2902" y="2984"/>
                    </a:lnTo>
                    <a:lnTo>
                      <a:pt x="2967" y="2873"/>
                    </a:lnTo>
                    <a:lnTo>
                      <a:pt x="2943" y="2820"/>
                    </a:lnTo>
                    <a:lnTo>
                      <a:pt x="3015" y="2736"/>
                    </a:lnTo>
                    <a:lnTo>
                      <a:pt x="3142" y="2715"/>
                    </a:lnTo>
                    <a:lnTo>
                      <a:pt x="3176" y="2732"/>
                    </a:lnTo>
                    <a:lnTo>
                      <a:pt x="3152" y="2745"/>
                    </a:lnTo>
                    <a:lnTo>
                      <a:pt x="3156" y="2785"/>
                    </a:lnTo>
                    <a:lnTo>
                      <a:pt x="3323" y="2813"/>
                    </a:lnTo>
                    <a:lnTo>
                      <a:pt x="3367" y="2912"/>
                    </a:lnTo>
                    <a:lnTo>
                      <a:pt x="3471" y="2961"/>
                    </a:lnTo>
                    <a:lnTo>
                      <a:pt x="3488" y="2904"/>
                    </a:lnTo>
                    <a:lnTo>
                      <a:pt x="3513" y="2842"/>
                    </a:lnTo>
                    <a:lnTo>
                      <a:pt x="3470" y="2782"/>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69" name="Freeform 252"/>
              <p:cNvSpPr>
                <a:spLocks/>
              </p:cNvSpPr>
              <p:nvPr/>
            </p:nvSpPr>
            <p:spPr bwMode="auto">
              <a:xfrm>
                <a:off x="3740150" y="5319713"/>
                <a:ext cx="38100" cy="28575"/>
              </a:xfrm>
              <a:custGeom>
                <a:avLst/>
                <a:gdLst>
                  <a:gd name="T0" fmla="*/ 73 w 120"/>
                  <a:gd name="T1" fmla="*/ 27 h 87"/>
                  <a:gd name="T2" fmla="*/ 0 w 120"/>
                  <a:gd name="T3" fmla="*/ 34 h 87"/>
                  <a:gd name="T4" fmla="*/ 20 w 120"/>
                  <a:gd name="T5" fmla="*/ 63 h 87"/>
                  <a:gd name="T6" fmla="*/ 73 w 120"/>
                  <a:gd name="T7" fmla="*/ 57 h 87"/>
                  <a:gd name="T8" fmla="*/ 87 w 120"/>
                  <a:gd name="T9" fmla="*/ 87 h 87"/>
                  <a:gd name="T10" fmla="*/ 110 w 120"/>
                  <a:gd name="T11" fmla="*/ 82 h 87"/>
                  <a:gd name="T12" fmla="*/ 97 w 120"/>
                  <a:gd name="T13" fmla="*/ 53 h 87"/>
                  <a:gd name="T14" fmla="*/ 117 w 120"/>
                  <a:gd name="T15" fmla="*/ 47 h 87"/>
                  <a:gd name="T16" fmla="*/ 120 w 120"/>
                  <a:gd name="T17" fmla="*/ 27 h 87"/>
                  <a:gd name="T18" fmla="*/ 109 w 120"/>
                  <a:gd name="T19" fmla="*/ 0 h 87"/>
                  <a:gd name="T20" fmla="*/ 73 w 120"/>
                  <a:gd name="T21"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87">
                    <a:moveTo>
                      <a:pt x="73" y="27"/>
                    </a:moveTo>
                    <a:lnTo>
                      <a:pt x="0" y="34"/>
                    </a:lnTo>
                    <a:lnTo>
                      <a:pt x="20" y="63"/>
                    </a:lnTo>
                    <a:lnTo>
                      <a:pt x="73" y="57"/>
                    </a:lnTo>
                    <a:lnTo>
                      <a:pt x="87" y="87"/>
                    </a:lnTo>
                    <a:lnTo>
                      <a:pt x="110" y="82"/>
                    </a:lnTo>
                    <a:lnTo>
                      <a:pt x="97" y="53"/>
                    </a:lnTo>
                    <a:lnTo>
                      <a:pt x="117" y="47"/>
                    </a:lnTo>
                    <a:lnTo>
                      <a:pt x="120" y="27"/>
                    </a:lnTo>
                    <a:lnTo>
                      <a:pt x="109" y="0"/>
                    </a:lnTo>
                    <a:lnTo>
                      <a:pt x="73" y="2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0" name="Freeform 253"/>
              <p:cNvSpPr>
                <a:spLocks/>
              </p:cNvSpPr>
              <p:nvPr/>
            </p:nvSpPr>
            <p:spPr bwMode="auto">
              <a:xfrm>
                <a:off x="4194175" y="5853113"/>
                <a:ext cx="15875" cy="17463"/>
              </a:xfrm>
              <a:custGeom>
                <a:avLst/>
                <a:gdLst>
                  <a:gd name="T0" fmla="*/ 14 w 47"/>
                  <a:gd name="T1" fmla="*/ 0 h 53"/>
                  <a:gd name="T2" fmla="*/ 0 w 47"/>
                  <a:gd name="T3" fmla="*/ 13 h 53"/>
                  <a:gd name="T4" fmla="*/ 27 w 47"/>
                  <a:gd name="T5" fmla="*/ 53 h 53"/>
                  <a:gd name="T6" fmla="*/ 47 w 47"/>
                  <a:gd name="T7" fmla="*/ 11 h 53"/>
                  <a:gd name="T8" fmla="*/ 14 w 47"/>
                  <a:gd name="T9" fmla="*/ 0 h 53"/>
                </a:gdLst>
                <a:ahLst/>
                <a:cxnLst>
                  <a:cxn ang="0">
                    <a:pos x="T0" y="T1"/>
                  </a:cxn>
                  <a:cxn ang="0">
                    <a:pos x="T2" y="T3"/>
                  </a:cxn>
                  <a:cxn ang="0">
                    <a:pos x="T4" y="T5"/>
                  </a:cxn>
                  <a:cxn ang="0">
                    <a:pos x="T6" y="T7"/>
                  </a:cxn>
                  <a:cxn ang="0">
                    <a:pos x="T8" y="T9"/>
                  </a:cxn>
                </a:cxnLst>
                <a:rect l="0" t="0" r="r" b="b"/>
                <a:pathLst>
                  <a:path w="47" h="53">
                    <a:moveTo>
                      <a:pt x="14" y="0"/>
                    </a:moveTo>
                    <a:lnTo>
                      <a:pt x="0" y="13"/>
                    </a:lnTo>
                    <a:lnTo>
                      <a:pt x="27" y="53"/>
                    </a:lnTo>
                    <a:lnTo>
                      <a:pt x="47" y="11"/>
                    </a:lnTo>
                    <a:lnTo>
                      <a:pt x="14"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1" name="Freeform 254"/>
              <p:cNvSpPr>
                <a:spLocks/>
              </p:cNvSpPr>
              <p:nvPr/>
            </p:nvSpPr>
            <p:spPr bwMode="auto">
              <a:xfrm>
                <a:off x="3883025" y="6049963"/>
                <a:ext cx="19050" cy="17463"/>
              </a:xfrm>
              <a:custGeom>
                <a:avLst/>
                <a:gdLst>
                  <a:gd name="T0" fmla="*/ 0 w 57"/>
                  <a:gd name="T1" fmla="*/ 14 h 54"/>
                  <a:gd name="T2" fmla="*/ 27 w 57"/>
                  <a:gd name="T3" fmla="*/ 54 h 54"/>
                  <a:gd name="T4" fmla="*/ 57 w 57"/>
                  <a:gd name="T5" fmla="*/ 34 h 54"/>
                  <a:gd name="T6" fmla="*/ 14 w 57"/>
                  <a:gd name="T7" fmla="*/ 0 h 54"/>
                  <a:gd name="T8" fmla="*/ 0 w 57"/>
                  <a:gd name="T9" fmla="*/ 14 h 54"/>
                </a:gdLst>
                <a:ahLst/>
                <a:cxnLst>
                  <a:cxn ang="0">
                    <a:pos x="T0" y="T1"/>
                  </a:cxn>
                  <a:cxn ang="0">
                    <a:pos x="T2" y="T3"/>
                  </a:cxn>
                  <a:cxn ang="0">
                    <a:pos x="T4" y="T5"/>
                  </a:cxn>
                  <a:cxn ang="0">
                    <a:pos x="T6" y="T7"/>
                  </a:cxn>
                  <a:cxn ang="0">
                    <a:pos x="T8" y="T9"/>
                  </a:cxn>
                </a:cxnLst>
                <a:rect l="0" t="0" r="r" b="b"/>
                <a:pathLst>
                  <a:path w="57" h="54">
                    <a:moveTo>
                      <a:pt x="0" y="14"/>
                    </a:moveTo>
                    <a:lnTo>
                      <a:pt x="27" y="54"/>
                    </a:lnTo>
                    <a:lnTo>
                      <a:pt x="57" y="34"/>
                    </a:lnTo>
                    <a:lnTo>
                      <a:pt x="14" y="0"/>
                    </a:lnTo>
                    <a:lnTo>
                      <a:pt x="0" y="1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72" name="Freeform 255"/>
              <p:cNvSpPr>
                <a:spLocks/>
              </p:cNvSpPr>
              <p:nvPr/>
            </p:nvSpPr>
            <p:spPr bwMode="auto">
              <a:xfrm>
                <a:off x="3963988" y="5888038"/>
                <a:ext cx="296863" cy="193675"/>
              </a:xfrm>
              <a:custGeom>
                <a:avLst/>
                <a:gdLst>
                  <a:gd name="T0" fmla="*/ 911 w 935"/>
                  <a:gd name="T1" fmla="*/ 0 h 612"/>
                  <a:gd name="T2" fmla="*/ 885 w 935"/>
                  <a:gd name="T3" fmla="*/ 23 h 612"/>
                  <a:gd name="T4" fmla="*/ 828 w 935"/>
                  <a:gd name="T5" fmla="*/ 28 h 612"/>
                  <a:gd name="T6" fmla="*/ 796 w 935"/>
                  <a:gd name="T7" fmla="*/ 51 h 612"/>
                  <a:gd name="T8" fmla="*/ 712 w 935"/>
                  <a:gd name="T9" fmla="*/ 42 h 612"/>
                  <a:gd name="T10" fmla="*/ 642 w 935"/>
                  <a:gd name="T11" fmla="*/ 79 h 612"/>
                  <a:gd name="T12" fmla="*/ 556 w 935"/>
                  <a:gd name="T13" fmla="*/ 99 h 612"/>
                  <a:gd name="T14" fmla="*/ 486 w 935"/>
                  <a:gd name="T15" fmla="*/ 80 h 612"/>
                  <a:gd name="T16" fmla="*/ 409 w 935"/>
                  <a:gd name="T17" fmla="*/ 108 h 612"/>
                  <a:gd name="T18" fmla="*/ 339 w 935"/>
                  <a:gd name="T19" fmla="*/ 115 h 612"/>
                  <a:gd name="T20" fmla="*/ 309 w 935"/>
                  <a:gd name="T21" fmla="*/ 69 h 612"/>
                  <a:gd name="T22" fmla="*/ 269 w 935"/>
                  <a:gd name="T23" fmla="*/ 66 h 612"/>
                  <a:gd name="T24" fmla="*/ 228 w 935"/>
                  <a:gd name="T25" fmla="*/ 43 h 612"/>
                  <a:gd name="T26" fmla="*/ 179 w 935"/>
                  <a:gd name="T27" fmla="*/ 90 h 612"/>
                  <a:gd name="T28" fmla="*/ 149 w 935"/>
                  <a:gd name="T29" fmla="*/ 100 h 612"/>
                  <a:gd name="T30" fmla="*/ 119 w 935"/>
                  <a:gd name="T31" fmla="*/ 64 h 612"/>
                  <a:gd name="T32" fmla="*/ 108 w 935"/>
                  <a:gd name="T33" fmla="*/ 43 h 612"/>
                  <a:gd name="T34" fmla="*/ 78 w 935"/>
                  <a:gd name="T35" fmla="*/ 38 h 612"/>
                  <a:gd name="T36" fmla="*/ 79 w 935"/>
                  <a:gd name="T37" fmla="*/ 71 h 612"/>
                  <a:gd name="T38" fmla="*/ 42 w 935"/>
                  <a:gd name="T39" fmla="*/ 88 h 612"/>
                  <a:gd name="T40" fmla="*/ 0 w 935"/>
                  <a:gd name="T41" fmla="*/ 152 h 612"/>
                  <a:gd name="T42" fmla="*/ 27 w 935"/>
                  <a:gd name="T43" fmla="*/ 244 h 612"/>
                  <a:gd name="T44" fmla="*/ 140 w 935"/>
                  <a:gd name="T45" fmla="*/ 263 h 612"/>
                  <a:gd name="T46" fmla="*/ 164 w 935"/>
                  <a:gd name="T47" fmla="*/ 286 h 612"/>
                  <a:gd name="T48" fmla="*/ 274 w 935"/>
                  <a:gd name="T49" fmla="*/ 338 h 612"/>
                  <a:gd name="T50" fmla="*/ 406 w 935"/>
                  <a:gd name="T51" fmla="*/ 440 h 612"/>
                  <a:gd name="T52" fmla="*/ 523 w 935"/>
                  <a:gd name="T53" fmla="*/ 442 h 612"/>
                  <a:gd name="T54" fmla="*/ 616 w 935"/>
                  <a:gd name="T55" fmla="*/ 534 h 612"/>
                  <a:gd name="T56" fmla="*/ 690 w 935"/>
                  <a:gd name="T57" fmla="*/ 563 h 612"/>
                  <a:gd name="T58" fmla="*/ 763 w 935"/>
                  <a:gd name="T59" fmla="*/ 589 h 612"/>
                  <a:gd name="T60" fmla="*/ 803 w 935"/>
                  <a:gd name="T61" fmla="*/ 612 h 612"/>
                  <a:gd name="T62" fmla="*/ 830 w 935"/>
                  <a:gd name="T63" fmla="*/ 598 h 612"/>
                  <a:gd name="T64" fmla="*/ 810 w 935"/>
                  <a:gd name="T65" fmla="*/ 543 h 612"/>
                  <a:gd name="T66" fmla="*/ 859 w 935"/>
                  <a:gd name="T67" fmla="*/ 479 h 612"/>
                  <a:gd name="T68" fmla="*/ 871 w 935"/>
                  <a:gd name="T69" fmla="*/ 406 h 612"/>
                  <a:gd name="T70" fmla="*/ 828 w 935"/>
                  <a:gd name="T71" fmla="*/ 350 h 612"/>
                  <a:gd name="T72" fmla="*/ 828 w 935"/>
                  <a:gd name="T73" fmla="*/ 350 h 612"/>
                  <a:gd name="T74" fmla="*/ 823 w 935"/>
                  <a:gd name="T75" fmla="*/ 273 h 612"/>
                  <a:gd name="T76" fmla="*/ 823 w 935"/>
                  <a:gd name="T77" fmla="*/ 273 h 612"/>
                  <a:gd name="T78" fmla="*/ 826 w 935"/>
                  <a:gd name="T79" fmla="*/ 265 h 612"/>
                  <a:gd name="T80" fmla="*/ 832 w 935"/>
                  <a:gd name="T81" fmla="*/ 250 h 612"/>
                  <a:gd name="T82" fmla="*/ 851 w 935"/>
                  <a:gd name="T83" fmla="*/ 208 h 612"/>
                  <a:gd name="T84" fmla="*/ 879 w 935"/>
                  <a:gd name="T85" fmla="*/ 150 h 612"/>
                  <a:gd name="T86" fmla="*/ 932 w 935"/>
                  <a:gd name="T87" fmla="*/ 57 h 612"/>
                  <a:gd name="T88" fmla="*/ 922 w 935"/>
                  <a:gd name="T89" fmla="*/ 20 h 612"/>
                  <a:gd name="T90" fmla="*/ 935 w 935"/>
                  <a:gd name="T91" fmla="*/ 0 h 612"/>
                  <a:gd name="T92" fmla="*/ 911 w 935"/>
                  <a:gd name="T93"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5" h="612">
                    <a:moveTo>
                      <a:pt x="911" y="0"/>
                    </a:moveTo>
                    <a:lnTo>
                      <a:pt x="885" y="23"/>
                    </a:lnTo>
                    <a:lnTo>
                      <a:pt x="828" y="28"/>
                    </a:lnTo>
                    <a:lnTo>
                      <a:pt x="796" y="51"/>
                    </a:lnTo>
                    <a:lnTo>
                      <a:pt x="712" y="42"/>
                    </a:lnTo>
                    <a:lnTo>
                      <a:pt x="642" y="79"/>
                    </a:lnTo>
                    <a:lnTo>
                      <a:pt x="556" y="99"/>
                    </a:lnTo>
                    <a:lnTo>
                      <a:pt x="486" y="80"/>
                    </a:lnTo>
                    <a:lnTo>
                      <a:pt x="409" y="108"/>
                    </a:lnTo>
                    <a:lnTo>
                      <a:pt x="339" y="115"/>
                    </a:lnTo>
                    <a:lnTo>
                      <a:pt x="309" y="69"/>
                    </a:lnTo>
                    <a:lnTo>
                      <a:pt x="269" y="66"/>
                    </a:lnTo>
                    <a:lnTo>
                      <a:pt x="228" y="43"/>
                    </a:lnTo>
                    <a:lnTo>
                      <a:pt x="179" y="90"/>
                    </a:lnTo>
                    <a:lnTo>
                      <a:pt x="149" y="100"/>
                    </a:lnTo>
                    <a:lnTo>
                      <a:pt x="119" y="64"/>
                    </a:lnTo>
                    <a:lnTo>
                      <a:pt x="108" y="43"/>
                    </a:lnTo>
                    <a:lnTo>
                      <a:pt x="78" y="38"/>
                    </a:lnTo>
                    <a:lnTo>
                      <a:pt x="79" y="71"/>
                    </a:lnTo>
                    <a:lnTo>
                      <a:pt x="42" y="88"/>
                    </a:lnTo>
                    <a:lnTo>
                      <a:pt x="0" y="152"/>
                    </a:lnTo>
                    <a:lnTo>
                      <a:pt x="27" y="244"/>
                    </a:lnTo>
                    <a:lnTo>
                      <a:pt x="140" y="263"/>
                    </a:lnTo>
                    <a:lnTo>
                      <a:pt x="164" y="286"/>
                    </a:lnTo>
                    <a:lnTo>
                      <a:pt x="274" y="338"/>
                    </a:lnTo>
                    <a:lnTo>
                      <a:pt x="406" y="440"/>
                    </a:lnTo>
                    <a:lnTo>
                      <a:pt x="523" y="442"/>
                    </a:lnTo>
                    <a:lnTo>
                      <a:pt x="616" y="534"/>
                    </a:lnTo>
                    <a:lnTo>
                      <a:pt x="690" y="563"/>
                    </a:lnTo>
                    <a:lnTo>
                      <a:pt x="763" y="589"/>
                    </a:lnTo>
                    <a:lnTo>
                      <a:pt x="803" y="612"/>
                    </a:lnTo>
                    <a:lnTo>
                      <a:pt x="830" y="598"/>
                    </a:lnTo>
                    <a:lnTo>
                      <a:pt x="810" y="543"/>
                    </a:lnTo>
                    <a:lnTo>
                      <a:pt x="859" y="479"/>
                    </a:lnTo>
                    <a:lnTo>
                      <a:pt x="871" y="406"/>
                    </a:lnTo>
                    <a:lnTo>
                      <a:pt x="828" y="350"/>
                    </a:lnTo>
                    <a:lnTo>
                      <a:pt x="828" y="350"/>
                    </a:lnTo>
                    <a:lnTo>
                      <a:pt x="823" y="273"/>
                    </a:lnTo>
                    <a:lnTo>
                      <a:pt x="823" y="273"/>
                    </a:lnTo>
                    <a:lnTo>
                      <a:pt x="826" y="265"/>
                    </a:lnTo>
                    <a:lnTo>
                      <a:pt x="832" y="250"/>
                    </a:lnTo>
                    <a:lnTo>
                      <a:pt x="851" y="208"/>
                    </a:lnTo>
                    <a:lnTo>
                      <a:pt x="879" y="150"/>
                    </a:lnTo>
                    <a:lnTo>
                      <a:pt x="932" y="57"/>
                    </a:lnTo>
                    <a:lnTo>
                      <a:pt x="922" y="20"/>
                    </a:lnTo>
                    <a:lnTo>
                      <a:pt x="935" y="0"/>
                    </a:lnTo>
                    <a:lnTo>
                      <a:pt x="911" y="0"/>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62" name="Freeform 256"/>
            <p:cNvSpPr>
              <a:spLocks/>
            </p:cNvSpPr>
            <p:nvPr/>
          </p:nvSpPr>
          <p:spPr bwMode="auto">
            <a:xfrm>
              <a:off x="3921125" y="5376863"/>
              <a:ext cx="14288" cy="12700"/>
            </a:xfrm>
            <a:custGeom>
              <a:avLst/>
              <a:gdLst>
                <a:gd name="T0" fmla="*/ 46 w 46"/>
                <a:gd name="T1" fmla="*/ 13 h 42"/>
                <a:gd name="T2" fmla="*/ 36 w 46"/>
                <a:gd name="T3" fmla="*/ 38 h 42"/>
                <a:gd name="T4" fmla="*/ 15 w 46"/>
                <a:gd name="T5" fmla="*/ 42 h 42"/>
                <a:gd name="T6" fmla="*/ 0 w 46"/>
                <a:gd name="T7" fmla="*/ 23 h 42"/>
                <a:gd name="T8" fmla="*/ 5 w 46"/>
                <a:gd name="T9" fmla="*/ 2 h 42"/>
                <a:gd name="T10" fmla="*/ 36 w 46"/>
                <a:gd name="T11" fmla="*/ 0 h 42"/>
                <a:gd name="T12" fmla="*/ 46 w 46"/>
                <a:gd name="T13" fmla="*/ 13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46" y="13"/>
                  </a:moveTo>
                  <a:lnTo>
                    <a:pt x="36" y="38"/>
                  </a:lnTo>
                  <a:lnTo>
                    <a:pt x="15" y="42"/>
                  </a:lnTo>
                  <a:lnTo>
                    <a:pt x="0" y="23"/>
                  </a:lnTo>
                  <a:lnTo>
                    <a:pt x="5" y="2"/>
                  </a:lnTo>
                  <a:lnTo>
                    <a:pt x="36" y="0"/>
                  </a:lnTo>
                  <a:lnTo>
                    <a:pt x="46" y="13"/>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63" name="Freeform 257"/>
            <p:cNvSpPr>
              <a:spLocks/>
            </p:cNvSpPr>
            <p:nvPr/>
          </p:nvSpPr>
          <p:spPr bwMode="auto">
            <a:xfrm>
              <a:off x="3970338" y="5165725"/>
              <a:ext cx="12700" cy="15875"/>
            </a:xfrm>
            <a:custGeom>
              <a:avLst/>
              <a:gdLst>
                <a:gd name="T0" fmla="*/ 39 w 39"/>
                <a:gd name="T1" fmla="*/ 7 h 48"/>
                <a:gd name="T2" fmla="*/ 32 w 39"/>
                <a:gd name="T3" fmla="*/ 40 h 48"/>
                <a:gd name="T4" fmla="*/ 14 w 39"/>
                <a:gd name="T5" fmla="*/ 48 h 48"/>
                <a:gd name="T6" fmla="*/ 0 w 39"/>
                <a:gd name="T7" fmla="*/ 39 h 48"/>
                <a:gd name="T8" fmla="*/ 3 w 39"/>
                <a:gd name="T9" fmla="*/ 18 h 48"/>
                <a:gd name="T10" fmla="*/ 27 w 39"/>
                <a:gd name="T11" fmla="*/ 0 h 48"/>
                <a:gd name="T12" fmla="*/ 39 w 39"/>
                <a:gd name="T13" fmla="*/ 7 h 48"/>
              </a:gdLst>
              <a:ahLst/>
              <a:cxnLst>
                <a:cxn ang="0">
                  <a:pos x="T0" y="T1"/>
                </a:cxn>
                <a:cxn ang="0">
                  <a:pos x="T2" y="T3"/>
                </a:cxn>
                <a:cxn ang="0">
                  <a:pos x="T4" y="T5"/>
                </a:cxn>
                <a:cxn ang="0">
                  <a:pos x="T6" y="T7"/>
                </a:cxn>
                <a:cxn ang="0">
                  <a:pos x="T8" y="T9"/>
                </a:cxn>
                <a:cxn ang="0">
                  <a:pos x="T10" y="T11"/>
                </a:cxn>
                <a:cxn ang="0">
                  <a:pos x="T12" y="T13"/>
                </a:cxn>
              </a:cxnLst>
              <a:rect l="0" t="0" r="r" b="b"/>
              <a:pathLst>
                <a:path w="39" h="48">
                  <a:moveTo>
                    <a:pt x="39" y="7"/>
                  </a:moveTo>
                  <a:lnTo>
                    <a:pt x="32" y="40"/>
                  </a:lnTo>
                  <a:lnTo>
                    <a:pt x="14" y="48"/>
                  </a:lnTo>
                  <a:lnTo>
                    <a:pt x="0" y="39"/>
                  </a:lnTo>
                  <a:lnTo>
                    <a:pt x="3" y="18"/>
                  </a:lnTo>
                  <a:lnTo>
                    <a:pt x="27" y="0"/>
                  </a:lnTo>
                  <a:lnTo>
                    <a:pt x="39" y="7"/>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64" name="Group 63"/>
            <p:cNvGrpSpPr/>
            <p:nvPr/>
          </p:nvGrpSpPr>
          <p:grpSpPr>
            <a:xfrm>
              <a:off x="4127500" y="6143625"/>
              <a:ext cx="46038" cy="26988"/>
              <a:chOff x="4127500" y="6143625"/>
              <a:chExt cx="46038" cy="26988"/>
            </a:xfrm>
            <a:solidFill>
              <a:schemeClr val="bg1">
                <a:lumMod val="75000"/>
              </a:schemeClr>
            </a:solidFill>
          </p:grpSpPr>
          <p:sp>
            <p:nvSpPr>
              <p:cNvPr id="165" name="Freeform 258"/>
              <p:cNvSpPr>
                <a:spLocks/>
              </p:cNvSpPr>
              <p:nvPr/>
            </p:nvSpPr>
            <p:spPr bwMode="auto">
              <a:xfrm>
                <a:off x="4127500" y="6143625"/>
                <a:ext cx="17463" cy="12700"/>
              </a:xfrm>
              <a:custGeom>
                <a:avLst/>
                <a:gdLst>
                  <a:gd name="T0" fmla="*/ 57 w 57"/>
                  <a:gd name="T1" fmla="*/ 24 h 44"/>
                  <a:gd name="T2" fmla="*/ 27 w 57"/>
                  <a:gd name="T3" fmla="*/ 44 h 44"/>
                  <a:gd name="T4" fmla="*/ 0 w 57"/>
                  <a:gd name="T5" fmla="*/ 4 h 44"/>
                  <a:gd name="T6" fmla="*/ 46 w 57"/>
                  <a:gd name="T7" fmla="*/ 0 h 44"/>
                  <a:gd name="T8" fmla="*/ 57 w 57"/>
                  <a:gd name="T9" fmla="*/ 24 h 44"/>
                </a:gdLst>
                <a:ahLst/>
                <a:cxnLst>
                  <a:cxn ang="0">
                    <a:pos x="T0" y="T1"/>
                  </a:cxn>
                  <a:cxn ang="0">
                    <a:pos x="T2" y="T3"/>
                  </a:cxn>
                  <a:cxn ang="0">
                    <a:pos x="T4" y="T5"/>
                  </a:cxn>
                  <a:cxn ang="0">
                    <a:pos x="T6" y="T7"/>
                  </a:cxn>
                  <a:cxn ang="0">
                    <a:pos x="T8" y="T9"/>
                  </a:cxn>
                </a:cxnLst>
                <a:rect l="0" t="0" r="r" b="b"/>
                <a:pathLst>
                  <a:path w="57" h="44">
                    <a:moveTo>
                      <a:pt x="57" y="24"/>
                    </a:moveTo>
                    <a:lnTo>
                      <a:pt x="27" y="44"/>
                    </a:lnTo>
                    <a:lnTo>
                      <a:pt x="0" y="4"/>
                    </a:lnTo>
                    <a:lnTo>
                      <a:pt x="46" y="0"/>
                    </a:lnTo>
                    <a:lnTo>
                      <a:pt x="57" y="2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66" name="Freeform 259"/>
              <p:cNvSpPr>
                <a:spLocks/>
              </p:cNvSpPr>
              <p:nvPr/>
            </p:nvSpPr>
            <p:spPr bwMode="auto">
              <a:xfrm>
                <a:off x="4141788" y="6154738"/>
                <a:ext cx="31750" cy="15875"/>
              </a:xfrm>
              <a:custGeom>
                <a:avLst/>
                <a:gdLst>
                  <a:gd name="T0" fmla="*/ 69 w 97"/>
                  <a:gd name="T1" fmla="*/ 0 h 53"/>
                  <a:gd name="T2" fmla="*/ 33 w 97"/>
                  <a:gd name="T3" fmla="*/ 0 h 53"/>
                  <a:gd name="T4" fmla="*/ 0 w 97"/>
                  <a:gd name="T5" fmla="*/ 14 h 53"/>
                  <a:gd name="T6" fmla="*/ 30 w 97"/>
                  <a:gd name="T7" fmla="*/ 50 h 53"/>
                  <a:gd name="T8" fmla="*/ 43 w 97"/>
                  <a:gd name="T9" fmla="*/ 53 h 53"/>
                  <a:gd name="T10" fmla="*/ 80 w 97"/>
                  <a:gd name="T11" fmla="*/ 50 h 53"/>
                  <a:gd name="T12" fmla="*/ 97 w 97"/>
                  <a:gd name="T13" fmla="*/ 23 h 53"/>
                  <a:gd name="T14" fmla="*/ 69 w 97"/>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3">
                    <a:moveTo>
                      <a:pt x="69" y="0"/>
                    </a:moveTo>
                    <a:lnTo>
                      <a:pt x="33" y="0"/>
                    </a:lnTo>
                    <a:lnTo>
                      <a:pt x="0" y="14"/>
                    </a:lnTo>
                    <a:lnTo>
                      <a:pt x="30" y="50"/>
                    </a:lnTo>
                    <a:lnTo>
                      <a:pt x="43" y="53"/>
                    </a:lnTo>
                    <a:lnTo>
                      <a:pt x="80" y="50"/>
                    </a:lnTo>
                    <a:lnTo>
                      <a:pt x="97" y="23"/>
                    </a:lnTo>
                    <a:lnTo>
                      <a:pt x="69"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65" name="Group 64"/>
            <p:cNvGrpSpPr/>
            <p:nvPr/>
          </p:nvGrpSpPr>
          <p:grpSpPr>
            <a:xfrm>
              <a:off x="2312988" y="4173538"/>
              <a:ext cx="1374775" cy="1339850"/>
              <a:chOff x="2312988" y="4173538"/>
              <a:chExt cx="1374775" cy="1339850"/>
            </a:xfrm>
          </p:grpSpPr>
          <p:grpSp>
            <p:nvGrpSpPr>
              <p:cNvPr id="160" name="Group 159"/>
              <p:cNvGrpSpPr/>
              <p:nvPr/>
            </p:nvGrpSpPr>
            <p:grpSpPr>
              <a:xfrm>
                <a:off x="2312988" y="4173538"/>
                <a:ext cx="1246188" cy="1198563"/>
                <a:chOff x="2312988" y="4173538"/>
                <a:chExt cx="1246188" cy="1198563"/>
              </a:xfrm>
              <a:solidFill>
                <a:schemeClr val="tx2">
                  <a:lumMod val="75000"/>
                  <a:lumOff val="25000"/>
                </a:schemeClr>
              </a:solidFill>
            </p:grpSpPr>
            <p:sp>
              <p:nvSpPr>
                <p:cNvPr id="162" name="Freeform 261"/>
                <p:cNvSpPr>
                  <a:spLocks/>
                </p:cNvSpPr>
                <p:nvPr/>
              </p:nvSpPr>
              <p:spPr bwMode="auto">
                <a:xfrm>
                  <a:off x="2646363" y="4870450"/>
                  <a:ext cx="12700" cy="15875"/>
                </a:xfrm>
                <a:custGeom>
                  <a:avLst/>
                  <a:gdLst>
                    <a:gd name="T0" fmla="*/ 24 w 38"/>
                    <a:gd name="T1" fmla="*/ 23 h 49"/>
                    <a:gd name="T2" fmla="*/ 38 w 38"/>
                    <a:gd name="T3" fmla="*/ 49 h 49"/>
                    <a:gd name="T4" fmla="*/ 1 w 38"/>
                    <a:gd name="T5" fmla="*/ 23 h 49"/>
                    <a:gd name="T6" fmla="*/ 0 w 38"/>
                    <a:gd name="T7" fmla="*/ 0 h 49"/>
                    <a:gd name="T8" fmla="*/ 24 w 38"/>
                    <a:gd name="T9" fmla="*/ 23 h 49"/>
                  </a:gdLst>
                  <a:ahLst/>
                  <a:cxnLst>
                    <a:cxn ang="0">
                      <a:pos x="T0" y="T1"/>
                    </a:cxn>
                    <a:cxn ang="0">
                      <a:pos x="T2" y="T3"/>
                    </a:cxn>
                    <a:cxn ang="0">
                      <a:pos x="T4" y="T5"/>
                    </a:cxn>
                    <a:cxn ang="0">
                      <a:pos x="T6" y="T7"/>
                    </a:cxn>
                    <a:cxn ang="0">
                      <a:pos x="T8" y="T9"/>
                    </a:cxn>
                  </a:cxnLst>
                  <a:rect l="0" t="0" r="r" b="b"/>
                  <a:pathLst>
                    <a:path w="38" h="49">
                      <a:moveTo>
                        <a:pt x="24" y="23"/>
                      </a:moveTo>
                      <a:lnTo>
                        <a:pt x="38" y="49"/>
                      </a:lnTo>
                      <a:lnTo>
                        <a:pt x="1" y="23"/>
                      </a:lnTo>
                      <a:lnTo>
                        <a:pt x="0" y="0"/>
                      </a:lnTo>
                      <a:lnTo>
                        <a:pt x="24" y="2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63" name="Freeform 262"/>
                <p:cNvSpPr>
                  <a:spLocks/>
                </p:cNvSpPr>
                <p:nvPr/>
              </p:nvSpPr>
              <p:spPr bwMode="auto">
                <a:xfrm>
                  <a:off x="2312988" y="4173538"/>
                  <a:ext cx="1246188" cy="1198563"/>
                </a:xfrm>
                <a:custGeom>
                  <a:avLst/>
                  <a:gdLst>
                    <a:gd name="T0" fmla="*/ 3773 w 3923"/>
                    <a:gd name="T1" fmla="*/ 862 h 3774"/>
                    <a:gd name="T2" fmla="*/ 3285 w 3923"/>
                    <a:gd name="T3" fmla="*/ 741 h 3774"/>
                    <a:gd name="T4" fmla="*/ 2940 w 3923"/>
                    <a:gd name="T5" fmla="*/ 545 h 3774"/>
                    <a:gd name="T6" fmla="*/ 2672 w 3923"/>
                    <a:gd name="T7" fmla="*/ 381 h 3774"/>
                    <a:gd name="T8" fmla="*/ 2367 w 3923"/>
                    <a:gd name="T9" fmla="*/ 138 h 3774"/>
                    <a:gd name="T10" fmla="*/ 2178 w 3923"/>
                    <a:gd name="T11" fmla="*/ 10 h 3774"/>
                    <a:gd name="T12" fmla="*/ 1916 w 3923"/>
                    <a:gd name="T13" fmla="*/ 146 h 3774"/>
                    <a:gd name="T14" fmla="*/ 1922 w 3923"/>
                    <a:gd name="T15" fmla="*/ 388 h 3774"/>
                    <a:gd name="T16" fmla="*/ 1508 w 3923"/>
                    <a:gd name="T17" fmla="*/ 631 h 3774"/>
                    <a:gd name="T18" fmla="*/ 1515 w 3923"/>
                    <a:gd name="T19" fmla="*/ 740 h 3774"/>
                    <a:gd name="T20" fmla="*/ 1196 w 3923"/>
                    <a:gd name="T21" fmla="*/ 777 h 3774"/>
                    <a:gd name="T22" fmla="*/ 1058 w 3923"/>
                    <a:gd name="T23" fmla="*/ 648 h 3774"/>
                    <a:gd name="T24" fmla="*/ 845 w 3923"/>
                    <a:gd name="T25" fmla="*/ 617 h 3774"/>
                    <a:gd name="T26" fmla="*/ 954 w 3923"/>
                    <a:gd name="T27" fmla="*/ 858 h 3774"/>
                    <a:gd name="T28" fmla="*/ 986 w 3923"/>
                    <a:gd name="T29" fmla="*/ 1156 h 3774"/>
                    <a:gd name="T30" fmla="*/ 749 w 3923"/>
                    <a:gd name="T31" fmla="*/ 1119 h 3774"/>
                    <a:gd name="T32" fmla="*/ 432 w 3923"/>
                    <a:gd name="T33" fmla="*/ 1062 h 3774"/>
                    <a:gd name="T34" fmla="*/ 283 w 3923"/>
                    <a:gd name="T35" fmla="*/ 1110 h 3774"/>
                    <a:gd name="T36" fmla="*/ 47 w 3923"/>
                    <a:gd name="T37" fmla="*/ 1181 h 3774"/>
                    <a:gd name="T38" fmla="*/ 60 w 3923"/>
                    <a:gd name="T39" fmla="*/ 1244 h 3774"/>
                    <a:gd name="T40" fmla="*/ 85 w 3923"/>
                    <a:gd name="T41" fmla="*/ 1287 h 3774"/>
                    <a:gd name="T42" fmla="*/ 105 w 3923"/>
                    <a:gd name="T43" fmla="*/ 1330 h 3774"/>
                    <a:gd name="T44" fmla="*/ 36 w 3923"/>
                    <a:gd name="T45" fmla="*/ 1427 h 3774"/>
                    <a:gd name="T46" fmla="*/ 246 w 3923"/>
                    <a:gd name="T47" fmla="*/ 1462 h 3774"/>
                    <a:gd name="T48" fmla="*/ 457 w 3923"/>
                    <a:gd name="T49" fmla="*/ 1540 h 3774"/>
                    <a:gd name="T50" fmla="*/ 617 w 3923"/>
                    <a:gd name="T51" fmla="*/ 1628 h 3774"/>
                    <a:gd name="T52" fmla="*/ 709 w 3923"/>
                    <a:gd name="T53" fmla="*/ 1737 h 3774"/>
                    <a:gd name="T54" fmla="*/ 888 w 3923"/>
                    <a:gd name="T55" fmla="*/ 1778 h 3774"/>
                    <a:gd name="T56" fmla="*/ 860 w 3923"/>
                    <a:gd name="T57" fmla="*/ 1944 h 3774"/>
                    <a:gd name="T58" fmla="*/ 1092 w 3923"/>
                    <a:gd name="T59" fmla="*/ 2200 h 3774"/>
                    <a:gd name="T60" fmla="*/ 1104 w 3923"/>
                    <a:gd name="T61" fmla="*/ 2370 h 3774"/>
                    <a:gd name="T62" fmla="*/ 1250 w 3923"/>
                    <a:gd name="T63" fmla="*/ 2627 h 3774"/>
                    <a:gd name="T64" fmla="*/ 1163 w 3923"/>
                    <a:gd name="T65" fmla="*/ 2549 h 3774"/>
                    <a:gd name="T66" fmla="*/ 1103 w 3923"/>
                    <a:gd name="T67" fmla="*/ 2837 h 3774"/>
                    <a:gd name="T68" fmla="*/ 1076 w 3923"/>
                    <a:gd name="T69" fmla="*/ 3007 h 3774"/>
                    <a:gd name="T70" fmla="*/ 989 w 3923"/>
                    <a:gd name="T71" fmla="*/ 3394 h 3774"/>
                    <a:gd name="T72" fmla="*/ 1355 w 3923"/>
                    <a:gd name="T73" fmla="*/ 3573 h 3774"/>
                    <a:gd name="T74" fmla="*/ 1792 w 3923"/>
                    <a:gd name="T75" fmla="*/ 3599 h 3774"/>
                    <a:gd name="T76" fmla="*/ 2069 w 3923"/>
                    <a:gd name="T77" fmla="*/ 3739 h 3774"/>
                    <a:gd name="T78" fmla="*/ 2377 w 3923"/>
                    <a:gd name="T79" fmla="*/ 3707 h 3774"/>
                    <a:gd name="T80" fmla="*/ 2334 w 3923"/>
                    <a:gd name="T81" fmla="*/ 3588 h 3774"/>
                    <a:gd name="T82" fmla="*/ 2615 w 3923"/>
                    <a:gd name="T83" fmla="*/ 3316 h 3774"/>
                    <a:gd name="T84" fmla="*/ 2939 w 3923"/>
                    <a:gd name="T85" fmla="*/ 3346 h 3774"/>
                    <a:gd name="T86" fmla="*/ 3450 w 3923"/>
                    <a:gd name="T87" fmla="*/ 3447 h 3774"/>
                    <a:gd name="T88" fmla="*/ 3669 w 3923"/>
                    <a:gd name="T89" fmla="*/ 3245 h 3774"/>
                    <a:gd name="T90" fmla="*/ 3668 w 3923"/>
                    <a:gd name="T91" fmla="*/ 3235 h 3774"/>
                    <a:gd name="T92" fmla="*/ 3678 w 3923"/>
                    <a:gd name="T93" fmla="*/ 3227 h 3774"/>
                    <a:gd name="T94" fmla="*/ 3696 w 3923"/>
                    <a:gd name="T95" fmla="*/ 3230 h 3774"/>
                    <a:gd name="T96" fmla="*/ 3792 w 3923"/>
                    <a:gd name="T97" fmla="*/ 3200 h 3774"/>
                    <a:gd name="T98" fmla="*/ 3779 w 3923"/>
                    <a:gd name="T99" fmla="*/ 3089 h 3774"/>
                    <a:gd name="T100" fmla="*/ 3603 w 3923"/>
                    <a:gd name="T101" fmla="*/ 2799 h 3774"/>
                    <a:gd name="T102" fmla="*/ 3600 w 3923"/>
                    <a:gd name="T103" fmla="*/ 2421 h 3774"/>
                    <a:gd name="T104" fmla="*/ 3514 w 3923"/>
                    <a:gd name="T105" fmla="*/ 2125 h 3774"/>
                    <a:gd name="T106" fmla="*/ 3281 w 3923"/>
                    <a:gd name="T107" fmla="*/ 2208 h 3774"/>
                    <a:gd name="T108" fmla="*/ 3415 w 3923"/>
                    <a:gd name="T109" fmla="*/ 1852 h 3774"/>
                    <a:gd name="T110" fmla="*/ 3573 w 3923"/>
                    <a:gd name="T111" fmla="*/ 1601 h 3774"/>
                    <a:gd name="T112" fmla="*/ 3756 w 3923"/>
                    <a:gd name="T113" fmla="*/ 1265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23" h="3774">
                      <a:moveTo>
                        <a:pt x="3785" y="1092"/>
                      </a:moveTo>
                      <a:lnTo>
                        <a:pt x="3861" y="985"/>
                      </a:lnTo>
                      <a:lnTo>
                        <a:pt x="3923" y="930"/>
                      </a:lnTo>
                      <a:lnTo>
                        <a:pt x="3907" y="905"/>
                      </a:lnTo>
                      <a:lnTo>
                        <a:pt x="3773" y="862"/>
                      </a:lnTo>
                      <a:lnTo>
                        <a:pt x="3713" y="870"/>
                      </a:lnTo>
                      <a:lnTo>
                        <a:pt x="3626" y="833"/>
                      </a:lnTo>
                      <a:lnTo>
                        <a:pt x="3486" y="826"/>
                      </a:lnTo>
                      <a:lnTo>
                        <a:pt x="3372" y="710"/>
                      </a:lnTo>
                      <a:lnTo>
                        <a:pt x="3285" y="741"/>
                      </a:lnTo>
                      <a:lnTo>
                        <a:pt x="3238" y="731"/>
                      </a:lnTo>
                      <a:lnTo>
                        <a:pt x="3205" y="692"/>
                      </a:lnTo>
                      <a:lnTo>
                        <a:pt x="3105" y="706"/>
                      </a:lnTo>
                      <a:lnTo>
                        <a:pt x="2994" y="641"/>
                      </a:lnTo>
                      <a:lnTo>
                        <a:pt x="2940" y="545"/>
                      </a:lnTo>
                      <a:lnTo>
                        <a:pt x="2926" y="446"/>
                      </a:lnTo>
                      <a:lnTo>
                        <a:pt x="2896" y="426"/>
                      </a:lnTo>
                      <a:lnTo>
                        <a:pt x="2833" y="512"/>
                      </a:lnTo>
                      <a:lnTo>
                        <a:pt x="2727" y="487"/>
                      </a:lnTo>
                      <a:lnTo>
                        <a:pt x="2672" y="381"/>
                      </a:lnTo>
                      <a:lnTo>
                        <a:pt x="2617" y="268"/>
                      </a:lnTo>
                      <a:lnTo>
                        <a:pt x="2498" y="273"/>
                      </a:lnTo>
                      <a:lnTo>
                        <a:pt x="2448" y="244"/>
                      </a:lnTo>
                      <a:lnTo>
                        <a:pt x="2420" y="158"/>
                      </a:lnTo>
                      <a:lnTo>
                        <a:pt x="2367" y="138"/>
                      </a:lnTo>
                      <a:lnTo>
                        <a:pt x="2273" y="169"/>
                      </a:lnTo>
                      <a:lnTo>
                        <a:pt x="2260" y="112"/>
                      </a:lnTo>
                      <a:lnTo>
                        <a:pt x="2233" y="63"/>
                      </a:lnTo>
                      <a:lnTo>
                        <a:pt x="2238" y="0"/>
                      </a:lnTo>
                      <a:lnTo>
                        <a:pt x="2178" y="10"/>
                      </a:lnTo>
                      <a:lnTo>
                        <a:pt x="2069" y="31"/>
                      </a:lnTo>
                      <a:lnTo>
                        <a:pt x="2009" y="42"/>
                      </a:lnTo>
                      <a:lnTo>
                        <a:pt x="1962" y="66"/>
                      </a:lnTo>
                      <a:lnTo>
                        <a:pt x="1906" y="129"/>
                      </a:lnTo>
                      <a:lnTo>
                        <a:pt x="1916" y="146"/>
                      </a:lnTo>
                      <a:lnTo>
                        <a:pt x="1924" y="275"/>
                      </a:lnTo>
                      <a:lnTo>
                        <a:pt x="1909" y="305"/>
                      </a:lnTo>
                      <a:lnTo>
                        <a:pt x="1915" y="349"/>
                      </a:lnTo>
                      <a:lnTo>
                        <a:pt x="1949" y="374"/>
                      </a:lnTo>
                      <a:lnTo>
                        <a:pt x="1922" y="388"/>
                      </a:lnTo>
                      <a:lnTo>
                        <a:pt x="1863" y="458"/>
                      </a:lnTo>
                      <a:lnTo>
                        <a:pt x="1770" y="526"/>
                      </a:lnTo>
                      <a:lnTo>
                        <a:pt x="1697" y="546"/>
                      </a:lnTo>
                      <a:lnTo>
                        <a:pt x="1614" y="567"/>
                      </a:lnTo>
                      <a:lnTo>
                        <a:pt x="1508" y="631"/>
                      </a:lnTo>
                      <a:lnTo>
                        <a:pt x="1482" y="684"/>
                      </a:lnTo>
                      <a:lnTo>
                        <a:pt x="1479" y="717"/>
                      </a:lnTo>
                      <a:lnTo>
                        <a:pt x="1525" y="723"/>
                      </a:lnTo>
                      <a:lnTo>
                        <a:pt x="1609" y="749"/>
                      </a:lnTo>
                      <a:lnTo>
                        <a:pt x="1515" y="740"/>
                      </a:lnTo>
                      <a:lnTo>
                        <a:pt x="1473" y="770"/>
                      </a:lnTo>
                      <a:lnTo>
                        <a:pt x="1416" y="808"/>
                      </a:lnTo>
                      <a:lnTo>
                        <a:pt x="1309" y="812"/>
                      </a:lnTo>
                      <a:lnTo>
                        <a:pt x="1262" y="805"/>
                      </a:lnTo>
                      <a:lnTo>
                        <a:pt x="1196" y="777"/>
                      </a:lnTo>
                      <a:lnTo>
                        <a:pt x="1133" y="797"/>
                      </a:lnTo>
                      <a:lnTo>
                        <a:pt x="1090" y="778"/>
                      </a:lnTo>
                      <a:lnTo>
                        <a:pt x="1048" y="717"/>
                      </a:lnTo>
                      <a:lnTo>
                        <a:pt x="1072" y="684"/>
                      </a:lnTo>
                      <a:lnTo>
                        <a:pt x="1058" y="648"/>
                      </a:lnTo>
                      <a:lnTo>
                        <a:pt x="998" y="655"/>
                      </a:lnTo>
                      <a:lnTo>
                        <a:pt x="958" y="672"/>
                      </a:lnTo>
                      <a:lnTo>
                        <a:pt x="905" y="633"/>
                      </a:lnTo>
                      <a:lnTo>
                        <a:pt x="865" y="626"/>
                      </a:lnTo>
                      <a:lnTo>
                        <a:pt x="845" y="617"/>
                      </a:lnTo>
                      <a:lnTo>
                        <a:pt x="845" y="639"/>
                      </a:lnTo>
                      <a:lnTo>
                        <a:pt x="892" y="703"/>
                      </a:lnTo>
                      <a:lnTo>
                        <a:pt x="909" y="775"/>
                      </a:lnTo>
                      <a:lnTo>
                        <a:pt x="949" y="808"/>
                      </a:lnTo>
                      <a:lnTo>
                        <a:pt x="954" y="858"/>
                      </a:lnTo>
                      <a:lnTo>
                        <a:pt x="975" y="1061"/>
                      </a:lnTo>
                      <a:lnTo>
                        <a:pt x="1006" y="1116"/>
                      </a:lnTo>
                      <a:lnTo>
                        <a:pt x="1029" y="1136"/>
                      </a:lnTo>
                      <a:lnTo>
                        <a:pt x="1016" y="1163"/>
                      </a:lnTo>
                      <a:lnTo>
                        <a:pt x="986" y="1156"/>
                      </a:lnTo>
                      <a:lnTo>
                        <a:pt x="933" y="1150"/>
                      </a:lnTo>
                      <a:lnTo>
                        <a:pt x="906" y="1104"/>
                      </a:lnTo>
                      <a:lnTo>
                        <a:pt x="856" y="1114"/>
                      </a:lnTo>
                      <a:lnTo>
                        <a:pt x="797" y="1152"/>
                      </a:lnTo>
                      <a:lnTo>
                        <a:pt x="749" y="1119"/>
                      </a:lnTo>
                      <a:lnTo>
                        <a:pt x="696" y="1142"/>
                      </a:lnTo>
                      <a:lnTo>
                        <a:pt x="636" y="1176"/>
                      </a:lnTo>
                      <a:lnTo>
                        <a:pt x="563" y="1097"/>
                      </a:lnTo>
                      <a:lnTo>
                        <a:pt x="536" y="1061"/>
                      </a:lnTo>
                      <a:lnTo>
                        <a:pt x="432" y="1062"/>
                      </a:lnTo>
                      <a:lnTo>
                        <a:pt x="385" y="1043"/>
                      </a:lnTo>
                      <a:lnTo>
                        <a:pt x="372" y="1066"/>
                      </a:lnTo>
                      <a:lnTo>
                        <a:pt x="362" y="1109"/>
                      </a:lnTo>
                      <a:lnTo>
                        <a:pt x="319" y="1100"/>
                      </a:lnTo>
                      <a:lnTo>
                        <a:pt x="283" y="1110"/>
                      </a:lnTo>
                      <a:lnTo>
                        <a:pt x="283" y="1133"/>
                      </a:lnTo>
                      <a:lnTo>
                        <a:pt x="233" y="1113"/>
                      </a:lnTo>
                      <a:lnTo>
                        <a:pt x="186" y="1127"/>
                      </a:lnTo>
                      <a:lnTo>
                        <a:pt x="112" y="1124"/>
                      </a:lnTo>
                      <a:lnTo>
                        <a:pt x="47" y="1181"/>
                      </a:lnTo>
                      <a:lnTo>
                        <a:pt x="17" y="1209"/>
                      </a:lnTo>
                      <a:lnTo>
                        <a:pt x="0" y="1226"/>
                      </a:lnTo>
                      <a:lnTo>
                        <a:pt x="4" y="1258"/>
                      </a:lnTo>
                      <a:lnTo>
                        <a:pt x="31" y="1271"/>
                      </a:lnTo>
                      <a:lnTo>
                        <a:pt x="60" y="1244"/>
                      </a:lnTo>
                      <a:lnTo>
                        <a:pt x="80" y="1261"/>
                      </a:lnTo>
                      <a:lnTo>
                        <a:pt x="117" y="1253"/>
                      </a:lnTo>
                      <a:lnTo>
                        <a:pt x="161" y="1300"/>
                      </a:lnTo>
                      <a:lnTo>
                        <a:pt x="131" y="1300"/>
                      </a:lnTo>
                      <a:lnTo>
                        <a:pt x="85" y="1287"/>
                      </a:lnTo>
                      <a:lnTo>
                        <a:pt x="65" y="1275"/>
                      </a:lnTo>
                      <a:lnTo>
                        <a:pt x="44" y="1291"/>
                      </a:lnTo>
                      <a:lnTo>
                        <a:pt x="51" y="1367"/>
                      </a:lnTo>
                      <a:lnTo>
                        <a:pt x="71" y="1340"/>
                      </a:lnTo>
                      <a:lnTo>
                        <a:pt x="105" y="1330"/>
                      </a:lnTo>
                      <a:lnTo>
                        <a:pt x="151" y="1363"/>
                      </a:lnTo>
                      <a:lnTo>
                        <a:pt x="131" y="1387"/>
                      </a:lnTo>
                      <a:lnTo>
                        <a:pt x="75" y="1387"/>
                      </a:lnTo>
                      <a:lnTo>
                        <a:pt x="26" y="1410"/>
                      </a:lnTo>
                      <a:lnTo>
                        <a:pt x="36" y="1427"/>
                      </a:lnTo>
                      <a:lnTo>
                        <a:pt x="96" y="1439"/>
                      </a:lnTo>
                      <a:lnTo>
                        <a:pt x="119" y="1453"/>
                      </a:lnTo>
                      <a:lnTo>
                        <a:pt x="133" y="1513"/>
                      </a:lnTo>
                      <a:lnTo>
                        <a:pt x="186" y="1505"/>
                      </a:lnTo>
                      <a:lnTo>
                        <a:pt x="246" y="1462"/>
                      </a:lnTo>
                      <a:lnTo>
                        <a:pt x="286" y="1475"/>
                      </a:lnTo>
                      <a:lnTo>
                        <a:pt x="313" y="1511"/>
                      </a:lnTo>
                      <a:lnTo>
                        <a:pt x="370" y="1521"/>
                      </a:lnTo>
                      <a:lnTo>
                        <a:pt x="417" y="1543"/>
                      </a:lnTo>
                      <a:lnTo>
                        <a:pt x="457" y="1540"/>
                      </a:lnTo>
                      <a:lnTo>
                        <a:pt x="524" y="1625"/>
                      </a:lnTo>
                      <a:lnTo>
                        <a:pt x="560" y="1622"/>
                      </a:lnTo>
                      <a:lnTo>
                        <a:pt x="587" y="1591"/>
                      </a:lnTo>
                      <a:lnTo>
                        <a:pt x="607" y="1631"/>
                      </a:lnTo>
                      <a:lnTo>
                        <a:pt x="617" y="1628"/>
                      </a:lnTo>
                      <a:lnTo>
                        <a:pt x="641" y="1601"/>
                      </a:lnTo>
                      <a:lnTo>
                        <a:pt x="694" y="1637"/>
                      </a:lnTo>
                      <a:lnTo>
                        <a:pt x="748" y="1657"/>
                      </a:lnTo>
                      <a:lnTo>
                        <a:pt x="697" y="1690"/>
                      </a:lnTo>
                      <a:lnTo>
                        <a:pt x="709" y="1737"/>
                      </a:lnTo>
                      <a:lnTo>
                        <a:pt x="784" y="1739"/>
                      </a:lnTo>
                      <a:lnTo>
                        <a:pt x="845" y="1722"/>
                      </a:lnTo>
                      <a:lnTo>
                        <a:pt x="898" y="1751"/>
                      </a:lnTo>
                      <a:lnTo>
                        <a:pt x="915" y="1785"/>
                      </a:lnTo>
                      <a:lnTo>
                        <a:pt x="888" y="1778"/>
                      </a:lnTo>
                      <a:lnTo>
                        <a:pt x="848" y="1765"/>
                      </a:lnTo>
                      <a:lnTo>
                        <a:pt x="809" y="1808"/>
                      </a:lnTo>
                      <a:lnTo>
                        <a:pt x="859" y="1828"/>
                      </a:lnTo>
                      <a:lnTo>
                        <a:pt x="820" y="1908"/>
                      </a:lnTo>
                      <a:lnTo>
                        <a:pt x="860" y="1944"/>
                      </a:lnTo>
                      <a:lnTo>
                        <a:pt x="918" y="2037"/>
                      </a:lnTo>
                      <a:lnTo>
                        <a:pt x="925" y="2063"/>
                      </a:lnTo>
                      <a:lnTo>
                        <a:pt x="1062" y="2165"/>
                      </a:lnTo>
                      <a:lnTo>
                        <a:pt x="1109" y="2168"/>
                      </a:lnTo>
                      <a:lnTo>
                        <a:pt x="1092" y="2200"/>
                      </a:lnTo>
                      <a:lnTo>
                        <a:pt x="1129" y="2220"/>
                      </a:lnTo>
                      <a:lnTo>
                        <a:pt x="1180" y="2290"/>
                      </a:lnTo>
                      <a:lnTo>
                        <a:pt x="1150" y="2306"/>
                      </a:lnTo>
                      <a:lnTo>
                        <a:pt x="1133" y="2343"/>
                      </a:lnTo>
                      <a:lnTo>
                        <a:pt x="1104" y="2370"/>
                      </a:lnTo>
                      <a:lnTo>
                        <a:pt x="1107" y="2403"/>
                      </a:lnTo>
                      <a:lnTo>
                        <a:pt x="1178" y="2446"/>
                      </a:lnTo>
                      <a:lnTo>
                        <a:pt x="1187" y="2489"/>
                      </a:lnTo>
                      <a:lnTo>
                        <a:pt x="1223" y="2541"/>
                      </a:lnTo>
                      <a:lnTo>
                        <a:pt x="1250" y="2627"/>
                      </a:lnTo>
                      <a:lnTo>
                        <a:pt x="1260" y="2687"/>
                      </a:lnTo>
                      <a:lnTo>
                        <a:pt x="1282" y="2716"/>
                      </a:lnTo>
                      <a:lnTo>
                        <a:pt x="1253" y="2694"/>
                      </a:lnTo>
                      <a:lnTo>
                        <a:pt x="1231" y="2635"/>
                      </a:lnTo>
                      <a:lnTo>
                        <a:pt x="1163" y="2549"/>
                      </a:lnTo>
                      <a:lnTo>
                        <a:pt x="1157" y="2498"/>
                      </a:lnTo>
                      <a:lnTo>
                        <a:pt x="1141" y="2498"/>
                      </a:lnTo>
                      <a:lnTo>
                        <a:pt x="1135" y="2519"/>
                      </a:lnTo>
                      <a:lnTo>
                        <a:pt x="1136" y="2585"/>
                      </a:lnTo>
                      <a:lnTo>
                        <a:pt x="1103" y="2837"/>
                      </a:lnTo>
                      <a:lnTo>
                        <a:pt x="1125" y="2843"/>
                      </a:lnTo>
                      <a:lnTo>
                        <a:pt x="1138" y="2874"/>
                      </a:lnTo>
                      <a:lnTo>
                        <a:pt x="1118" y="2899"/>
                      </a:lnTo>
                      <a:lnTo>
                        <a:pt x="1100" y="2852"/>
                      </a:lnTo>
                      <a:lnTo>
                        <a:pt x="1076" y="3007"/>
                      </a:lnTo>
                      <a:lnTo>
                        <a:pt x="1029" y="3231"/>
                      </a:lnTo>
                      <a:lnTo>
                        <a:pt x="982" y="3345"/>
                      </a:lnTo>
                      <a:lnTo>
                        <a:pt x="957" y="3371"/>
                      </a:lnTo>
                      <a:lnTo>
                        <a:pt x="957" y="3394"/>
                      </a:lnTo>
                      <a:lnTo>
                        <a:pt x="989" y="3394"/>
                      </a:lnTo>
                      <a:lnTo>
                        <a:pt x="1024" y="3436"/>
                      </a:lnTo>
                      <a:lnTo>
                        <a:pt x="1024" y="3473"/>
                      </a:lnTo>
                      <a:lnTo>
                        <a:pt x="1148" y="3498"/>
                      </a:lnTo>
                      <a:lnTo>
                        <a:pt x="1208" y="3551"/>
                      </a:lnTo>
                      <a:lnTo>
                        <a:pt x="1355" y="3573"/>
                      </a:lnTo>
                      <a:lnTo>
                        <a:pt x="1479" y="3634"/>
                      </a:lnTo>
                      <a:lnTo>
                        <a:pt x="1596" y="3640"/>
                      </a:lnTo>
                      <a:lnTo>
                        <a:pt x="1652" y="3643"/>
                      </a:lnTo>
                      <a:lnTo>
                        <a:pt x="1695" y="3593"/>
                      </a:lnTo>
                      <a:lnTo>
                        <a:pt x="1792" y="3599"/>
                      </a:lnTo>
                      <a:lnTo>
                        <a:pt x="1889" y="3668"/>
                      </a:lnTo>
                      <a:lnTo>
                        <a:pt x="1952" y="3650"/>
                      </a:lnTo>
                      <a:lnTo>
                        <a:pt x="1999" y="3687"/>
                      </a:lnTo>
                      <a:lnTo>
                        <a:pt x="1999" y="3732"/>
                      </a:lnTo>
                      <a:lnTo>
                        <a:pt x="2069" y="3739"/>
                      </a:lnTo>
                      <a:lnTo>
                        <a:pt x="2136" y="3768"/>
                      </a:lnTo>
                      <a:lnTo>
                        <a:pt x="2199" y="3774"/>
                      </a:lnTo>
                      <a:lnTo>
                        <a:pt x="2276" y="3733"/>
                      </a:lnTo>
                      <a:lnTo>
                        <a:pt x="2359" y="3729"/>
                      </a:lnTo>
                      <a:lnTo>
                        <a:pt x="2377" y="3707"/>
                      </a:lnTo>
                      <a:lnTo>
                        <a:pt x="2362" y="3663"/>
                      </a:lnTo>
                      <a:lnTo>
                        <a:pt x="2374" y="3613"/>
                      </a:lnTo>
                      <a:lnTo>
                        <a:pt x="2364" y="3570"/>
                      </a:lnTo>
                      <a:lnTo>
                        <a:pt x="2361" y="3603"/>
                      </a:lnTo>
                      <a:lnTo>
                        <a:pt x="2334" y="3588"/>
                      </a:lnTo>
                      <a:lnTo>
                        <a:pt x="2361" y="3551"/>
                      </a:lnTo>
                      <a:lnTo>
                        <a:pt x="2387" y="3444"/>
                      </a:lnTo>
                      <a:lnTo>
                        <a:pt x="2503" y="3403"/>
                      </a:lnTo>
                      <a:lnTo>
                        <a:pt x="2559" y="3369"/>
                      </a:lnTo>
                      <a:lnTo>
                        <a:pt x="2615" y="3316"/>
                      </a:lnTo>
                      <a:lnTo>
                        <a:pt x="2672" y="3299"/>
                      </a:lnTo>
                      <a:lnTo>
                        <a:pt x="2749" y="3338"/>
                      </a:lnTo>
                      <a:lnTo>
                        <a:pt x="2816" y="3350"/>
                      </a:lnTo>
                      <a:lnTo>
                        <a:pt x="2866" y="3393"/>
                      </a:lnTo>
                      <a:lnTo>
                        <a:pt x="2939" y="3346"/>
                      </a:lnTo>
                      <a:lnTo>
                        <a:pt x="3056" y="3395"/>
                      </a:lnTo>
                      <a:lnTo>
                        <a:pt x="3080" y="3434"/>
                      </a:lnTo>
                      <a:lnTo>
                        <a:pt x="3220" y="3493"/>
                      </a:lnTo>
                      <a:lnTo>
                        <a:pt x="3354" y="3488"/>
                      </a:lnTo>
                      <a:lnTo>
                        <a:pt x="3450" y="3447"/>
                      </a:lnTo>
                      <a:lnTo>
                        <a:pt x="3519" y="3340"/>
                      </a:lnTo>
                      <a:lnTo>
                        <a:pt x="3596" y="3300"/>
                      </a:lnTo>
                      <a:lnTo>
                        <a:pt x="3676" y="3243"/>
                      </a:lnTo>
                      <a:lnTo>
                        <a:pt x="3676" y="3243"/>
                      </a:lnTo>
                      <a:lnTo>
                        <a:pt x="3669" y="3245"/>
                      </a:lnTo>
                      <a:lnTo>
                        <a:pt x="3667" y="3244"/>
                      </a:lnTo>
                      <a:lnTo>
                        <a:pt x="3666" y="3244"/>
                      </a:lnTo>
                      <a:lnTo>
                        <a:pt x="3666" y="3244"/>
                      </a:lnTo>
                      <a:lnTo>
                        <a:pt x="3668" y="3235"/>
                      </a:lnTo>
                      <a:lnTo>
                        <a:pt x="3668" y="3235"/>
                      </a:lnTo>
                      <a:lnTo>
                        <a:pt x="3669" y="3232"/>
                      </a:lnTo>
                      <a:lnTo>
                        <a:pt x="3671" y="3230"/>
                      </a:lnTo>
                      <a:lnTo>
                        <a:pt x="3675" y="3228"/>
                      </a:lnTo>
                      <a:lnTo>
                        <a:pt x="3678" y="3227"/>
                      </a:lnTo>
                      <a:lnTo>
                        <a:pt x="3678" y="3227"/>
                      </a:lnTo>
                      <a:lnTo>
                        <a:pt x="3683" y="3227"/>
                      </a:lnTo>
                      <a:lnTo>
                        <a:pt x="3687" y="3225"/>
                      </a:lnTo>
                      <a:lnTo>
                        <a:pt x="3697" y="3227"/>
                      </a:lnTo>
                      <a:lnTo>
                        <a:pt x="3697" y="3227"/>
                      </a:lnTo>
                      <a:lnTo>
                        <a:pt x="3696" y="3230"/>
                      </a:lnTo>
                      <a:lnTo>
                        <a:pt x="3701" y="3227"/>
                      </a:lnTo>
                      <a:lnTo>
                        <a:pt x="3737" y="3215"/>
                      </a:lnTo>
                      <a:lnTo>
                        <a:pt x="3748" y="3192"/>
                      </a:lnTo>
                      <a:lnTo>
                        <a:pt x="3778" y="3182"/>
                      </a:lnTo>
                      <a:lnTo>
                        <a:pt x="3792" y="3200"/>
                      </a:lnTo>
                      <a:lnTo>
                        <a:pt x="3808" y="3195"/>
                      </a:lnTo>
                      <a:lnTo>
                        <a:pt x="3787" y="3152"/>
                      </a:lnTo>
                      <a:lnTo>
                        <a:pt x="3814" y="3125"/>
                      </a:lnTo>
                      <a:lnTo>
                        <a:pt x="3810" y="3100"/>
                      </a:lnTo>
                      <a:lnTo>
                        <a:pt x="3779" y="3089"/>
                      </a:lnTo>
                      <a:lnTo>
                        <a:pt x="3753" y="3024"/>
                      </a:lnTo>
                      <a:lnTo>
                        <a:pt x="3679" y="3010"/>
                      </a:lnTo>
                      <a:lnTo>
                        <a:pt x="3576" y="2968"/>
                      </a:lnTo>
                      <a:lnTo>
                        <a:pt x="3595" y="2869"/>
                      </a:lnTo>
                      <a:lnTo>
                        <a:pt x="3603" y="2799"/>
                      </a:lnTo>
                      <a:lnTo>
                        <a:pt x="3587" y="2766"/>
                      </a:lnTo>
                      <a:lnTo>
                        <a:pt x="3523" y="2696"/>
                      </a:lnTo>
                      <a:lnTo>
                        <a:pt x="3556" y="2627"/>
                      </a:lnTo>
                      <a:lnTo>
                        <a:pt x="3631" y="2534"/>
                      </a:lnTo>
                      <a:lnTo>
                        <a:pt x="3600" y="2421"/>
                      </a:lnTo>
                      <a:lnTo>
                        <a:pt x="3573" y="2357"/>
                      </a:lnTo>
                      <a:lnTo>
                        <a:pt x="3599" y="2287"/>
                      </a:lnTo>
                      <a:lnTo>
                        <a:pt x="3524" y="2122"/>
                      </a:lnTo>
                      <a:lnTo>
                        <a:pt x="3521" y="2119"/>
                      </a:lnTo>
                      <a:lnTo>
                        <a:pt x="3514" y="2125"/>
                      </a:lnTo>
                      <a:lnTo>
                        <a:pt x="3442" y="2101"/>
                      </a:lnTo>
                      <a:lnTo>
                        <a:pt x="3383" y="2132"/>
                      </a:lnTo>
                      <a:lnTo>
                        <a:pt x="3347" y="2134"/>
                      </a:lnTo>
                      <a:lnTo>
                        <a:pt x="3301" y="2204"/>
                      </a:lnTo>
                      <a:lnTo>
                        <a:pt x="3281" y="2208"/>
                      </a:lnTo>
                      <a:lnTo>
                        <a:pt x="3285" y="2098"/>
                      </a:lnTo>
                      <a:lnTo>
                        <a:pt x="3327" y="2041"/>
                      </a:lnTo>
                      <a:lnTo>
                        <a:pt x="3333" y="1982"/>
                      </a:lnTo>
                      <a:lnTo>
                        <a:pt x="3406" y="1898"/>
                      </a:lnTo>
                      <a:lnTo>
                        <a:pt x="3415" y="1852"/>
                      </a:lnTo>
                      <a:lnTo>
                        <a:pt x="3469" y="1815"/>
                      </a:lnTo>
                      <a:lnTo>
                        <a:pt x="3484" y="1765"/>
                      </a:lnTo>
                      <a:lnTo>
                        <a:pt x="3593" y="1697"/>
                      </a:lnTo>
                      <a:lnTo>
                        <a:pt x="3570" y="1661"/>
                      </a:lnTo>
                      <a:lnTo>
                        <a:pt x="3573" y="1601"/>
                      </a:lnTo>
                      <a:lnTo>
                        <a:pt x="3622" y="1598"/>
                      </a:lnTo>
                      <a:lnTo>
                        <a:pt x="3657" y="1617"/>
                      </a:lnTo>
                      <a:lnTo>
                        <a:pt x="3703" y="1570"/>
                      </a:lnTo>
                      <a:lnTo>
                        <a:pt x="3688" y="1457"/>
                      </a:lnTo>
                      <a:lnTo>
                        <a:pt x="3756" y="1265"/>
                      </a:lnTo>
                      <a:lnTo>
                        <a:pt x="3785" y="1092"/>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64" name="Freeform 263"/>
                <p:cNvSpPr>
                  <a:spLocks/>
                </p:cNvSpPr>
                <p:nvPr/>
              </p:nvSpPr>
              <p:spPr bwMode="auto">
                <a:xfrm>
                  <a:off x="2647950" y="4902200"/>
                  <a:ext cx="19050" cy="20638"/>
                </a:xfrm>
                <a:custGeom>
                  <a:avLst/>
                  <a:gdLst>
                    <a:gd name="T0" fmla="*/ 63 w 63"/>
                    <a:gd name="T1" fmla="*/ 39 h 65"/>
                    <a:gd name="T2" fmla="*/ 37 w 63"/>
                    <a:gd name="T3" fmla="*/ 0 h 65"/>
                    <a:gd name="T4" fmla="*/ 0 w 63"/>
                    <a:gd name="T5" fmla="*/ 3 h 65"/>
                    <a:gd name="T6" fmla="*/ 51 w 63"/>
                    <a:gd name="T7" fmla="*/ 65 h 65"/>
                    <a:gd name="T8" fmla="*/ 63 w 63"/>
                    <a:gd name="T9" fmla="*/ 39 h 65"/>
                  </a:gdLst>
                  <a:ahLst/>
                  <a:cxnLst>
                    <a:cxn ang="0">
                      <a:pos x="T0" y="T1"/>
                    </a:cxn>
                    <a:cxn ang="0">
                      <a:pos x="T2" y="T3"/>
                    </a:cxn>
                    <a:cxn ang="0">
                      <a:pos x="T4" y="T5"/>
                    </a:cxn>
                    <a:cxn ang="0">
                      <a:pos x="T6" y="T7"/>
                    </a:cxn>
                    <a:cxn ang="0">
                      <a:pos x="T8" y="T9"/>
                    </a:cxn>
                  </a:cxnLst>
                  <a:rect l="0" t="0" r="r" b="b"/>
                  <a:pathLst>
                    <a:path w="63" h="65">
                      <a:moveTo>
                        <a:pt x="63" y="39"/>
                      </a:moveTo>
                      <a:lnTo>
                        <a:pt x="37" y="0"/>
                      </a:lnTo>
                      <a:lnTo>
                        <a:pt x="0" y="3"/>
                      </a:lnTo>
                      <a:lnTo>
                        <a:pt x="51" y="65"/>
                      </a:lnTo>
                      <a:lnTo>
                        <a:pt x="63" y="3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161" name="Freeform 264"/>
              <p:cNvSpPr>
                <a:spLocks/>
              </p:cNvSpPr>
              <p:nvPr/>
            </p:nvSpPr>
            <p:spPr bwMode="auto">
              <a:xfrm>
                <a:off x="3594100" y="5294313"/>
                <a:ext cx="93663" cy="219075"/>
              </a:xfrm>
              <a:custGeom>
                <a:avLst/>
                <a:gdLst>
                  <a:gd name="T0" fmla="*/ 252 w 293"/>
                  <a:gd name="T1" fmla="*/ 176 h 691"/>
                  <a:gd name="T2" fmla="*/ 262 w 293"/>
                  <a:gd name="T3" fmla="*/ 129 h 691"/>
                  <a:gd name="T4" fmla="*/ 256 w 293"/>
                  <a:gd name="T5" fmla="*/ 0 h 691"/>
                  <a:gd name="T6" fmla="*/ 224 w 293"/>
                  <a:gd name="T7" fmla="*/ 10 h 691"/>
                  <a:gd name="T8" fmla="*/ 200 w 293"/>
                  <a:gd name="T9" fmla="*/ 74 h 691"/>
                  <a:gd name="T10" fmla="*/ 212 w 293"/>
                  <a:gd name="T11" fmla="*/ 124 h 691"/>
                  <a:gd name="T12" fmla="*/ 188 w 293"/>
                  <a:gd name="T13" fmla="*/ 147 h 691"/>
                  <a:gd name="T14" fmla="*/ 148 w 293"/>
                  <a:gd name="T15" fmla="*/ 127 h 691"/>
                  <a:gd name="T16" fmla="*/ 105 w 293"/>
                  <a:gd name="T17" fmla="*/ 161 h 691"/>
                  <a:gd name="T18" fmla="*/ 92 w 293"/>
                  <a:gd name="T19" fmla="*/ 197 h 691"/>
                  <a:gd name="T20" fmla="*/ 29 w 293"/>
                  <a:gd name="T21" fmla="*/ 231 h 691"/>
                  <a:gd name="T22" fmla="*/ 33 w 293"/>
                  <a:gd name="T23" fmla="*/ 301 h 691"/>
                  <a:gd name="T24" fmla="*/ 3 w 293"/>
                  <a:gd name="T25" fmla="*/ 308 h 691"/>
                  <a:gd name="T26" fmla="*/ 0 w 293"/>
                  <a:gd name="T27" fmla="*/ 348 h 691"/>
                  <a:gd name="T28" fmla="*/ 20 w 293"/>
                  <a:gd name="T29" fmla="*/ 390 h 691"/>
                  <a:gd name="T30" fmla="*/ 34 w 293"/>
                  <a:gd name="T31" fmla="*/ 424 h 691"/>
                  <a:gd name="T32" fmla="*/ 34 w 293"/>
                  <a:gd name="T33" fmla="*/ 470 h 691"/>
                  <a:gd name="T34" fmla="*/ 44 w 293"/>
                  <a:gd name="T35" fmla="*/ 480 h 691"/>
                  <a:gd name="T36" fmla="*/ 41 w 293"/>
                  <a:gd name="T37" fmla="*/ 509 h 691"/>
                  <a:gd name="T38" fmla="*/ 28 w 293"/>
                  <a:gd name="T39" fmla="*/ 529 h 691"/>
                  <a:gd name="T40" fmla="*/ 64 w 293"/>
                  <a:gd name="T41" fmla="*/ 546 h 691"/>
                  <a:gd name="T42" fmla="*/ 86 w 293"/>
                  <a:gd name="T43" fmla="*/ 556 h 691"/>
                  <a:gd name="T44" fmla="*/ 62 w 293"/>
                  <a:gd name="T45" fmla="*/ 613 h 691"/>
                  <a:gd name="T46" fmla="*/ 96 w 293"/>
                  <a:gd name="T47" fmla="*/ 639 h 691"/>
                  <a:gd name="T48" fmla="*/ 126 w 293"/>
                  <a:gd name="T49" fmla="*/ 652 h 691"/>
                  <a:gd name="T50" fmla="*/ 129 w 293"/>
                  <a:gd name="T51" fmla="*/ 669 h 691"/>
                  <a:gd name="T52" fmla="*/ 153 w 293"/>
                  <a:gd name="T53" fmla="*/ 675 h 691"/>
                  <a:gd name="T54" fmla="*/ 179 w 293"/>
                  <a:gd name="T55" fmla="*/ 691 h 691"/>
                  <a:gd name="T56" fmla="*/ 183 w 293"/>
                  <a:gd name="T57" fmla="*/ 671 h 691"/>
                  <a:gd name="T58" fmla="*/ 209 w 293"/>
                  <a:gd name="T59" fmla="*/ 611 h 691"/>
                  <a:gd name="T60" fmla="*/ 238 w 293"/>
                  <a:gd name="T61" fmla="*/ 538 h 691"/>
                  <a:gd name="T62" fmla="*/ 248 w 293"/>
                  <a:gd name="T63" fmla="*/ 492 h 691"/>
                  <a:gd name="T64" fmla="*/ 284 w 293"/>
                  <a:gd name="T65" fmla="*/ 401 h 691"/>
                  <a:gd name="T66" fmla="*/ 293 w 293"/>
                  <a:gd name="T67" fmla="*/ 262 h 691"/>
                  <a:gd name="T68" fmla="*/ 252 w 293"/>
                  <a:gd name="T69" fmla="*/ 17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691">
                    <a:moveTo>
                      <a:pt x="252" y="176"/>
                    </a:moveTo>
                    <a:lnTo>
                      <a:pt x="262" y="129"/>
                    </a:lnTo>
                    <a:lnTo>
                      <a:pt x="256" y="0"/>
                    </a:lnTo>
                    <a:lnTo>
                      <a:pt x="224" y="10"/>
                    </a:lnTo>
                    <a:lnTo>
                      <a:pt x="200" y="74"/>
                    </a:lnTo>
                    <a:lnTo>
                      <a:pt x="212" y="124"/>
                    </a:lnTo>
                    <a:lnTo>
                      <a:pt x="188" y="147"/>
                    </a:lnTo>
                    <a:lnTo>
                      <a:pt x="148" y="127"/>
                    </a:lnTo>
                    <a:lnTo>
                      <a:pt x="105" y="161"/>
                    </a:lnTo>
                    <a:lnTo>
                      <a:pt x="92" y="197"/>
                    </a:lnTo>
                    <a:lnTo>
                      <a:pt x="29" y="231"/>
                    </a:lnTo>
                    <a:lnTo>
                      <a:pt x="33" y="301"/>
                    </a:lnTo>
                    <a:lnTo>
                      <a:pt x="3" y="308"/>
                    </a:lnTo>
                    <a:lnTo>
                      <a:pt x="0" y="348"/>
                    </a:lnTo>
                    <a:lnTo>
                      <a:pt x="20" y="390"/>
                    </a:lnTo>
                    <a:lnTo>
                      <a:pt x="34" y="424"/>
                    </a:lnTo>
                    <a:lnTo>
                      <a:pt x="34" y="470"/>
                    </a:lnTo>
                    <a:lnTo>
                      <a:pt x="44" y="480"/>
                    </a:lnTo>
                    <a:lnTo>
                      <a:pt x="41" y="509"/>
                    </a:lnTo>
                    <a:lnTo>
                      <a:pt x="28" y="529"/>
                    </a:lnTo>
                    <a:lnTo>
                      <a:pt x="64" y="546"/>
                    </a:lnTo>
                    <a:lnTo>
                      <a:pt x="86" y="556"/>
                    </a:lnTo>
                    <a:lnTo>
                      <a:pt x="62" y="613"/>
                    </a:lnTo>
                    <a:lnTo>
                      <a:pt x="96" y="639"/>
                    </a:lnTo>
                    <a:lnTo>
                      <a:pt x="126" y="652"/>
                    </a:lnTo>
                    <a:lnTo>
                      <a:pt x="129" y="669"/>
                    </a:lnTo>
                    <a:lnTo>
                      <a:pt x="153" y="675"/>
                    </a:lnTo>
                    <a:lnTo>
                      <a:pt x="179" y="691"/>
                    </a:lnTo>
                    <a:lnTo>
                      <a:pt x="183" y="671"/>
                    </a:lnTo>
                    <a:lnTo>
                      <a:pt x="209" y="611"/>
                    </a:lnTo>
                    <a:lnTo>
                      <a:pt x="238" y="538"/>
                    </a:lnTo>
                    <a:lnTo>
                      <a:pt x="248" y="492"/>
                    </a:lnTo>
                    <a:lnTo>
                      <a:pt x="284" y="401"/>
                    </a:lnTo>
                    <a:lnTo>
                      <a:pt x="293" y="262"/>
                    </a:lnTo>
                    <a:lnTo>
                      <a:pt x="252" y="176"/>
                    </a:lnTo>
                    <a:close/>
                  </a:path>
                </a:pathLst>
              </a:custGeom>
              <a:solidFill>
                <a:schemeClr val="bg2">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66" name="Group 65"/>
            <p:cNvGrpSpPr/>
            <p:nvPr/>
          </p:nvGrpSpPr>
          <p:grpSpPr>
            <a:xfrm>
              <a:off x="4067175" y="4811713"/>
              <a:ext cx="555625" cy="565150"/>
              <a:chOff x="4067175" y="4811713"/>
              <a:chExt cx="555625" cy="565150"/>
            </a:xfrm>
            <a:solidFill>
              <a:schemeClr val="tx2">
                <a:lumMod val="75000"/>
                <a:lumOff val="25000"/>
              </a:schemeClr>
            </a:solidFill>
          </p:grpSpPr>
          <p:sp>
            <p:nvSpPr>
              <p:cNvPr id="143" name="Freeform 265"/>
              <p:cNvSpPr>
                <a:spLocks/>
              </p:cNvSpPr>
              <p:nvPr/>
            </p:nvSpPr>
            <p:spPr bwMode="auto">
              <a:xfrm>
                <a:off x="4137025" y="5010150"/>
                <a:ext cx="26988" cy="66675"/>
              </a:xfrm>
              <a:custGeom>
                <a:avLst/>
                <a:gdLst>
                  <a:gd name="T0" fmla="*/ 68 w 85"/>
                  <a:gd name="T1" fmla="*/ 99 h 211"/>
                  <a:gd name="T2" fmla="*/ 85 w 85"/>
                  <a:gd name="T3" fmla="*/ 211 h 211"/>
                  <a:gd name="T4" fmla="*/ 65 w 85"/>
                  <a:gd name="T5" fmla="*/ 209 h 211"/>
                  <a:gd name="T6" fmla="*/ 51 w 85"/>
                  <a:gd name="T7" fmla="*/ 191 h 211"/>
                  <a:gd name="T8" fmla="*/ 21 w 85"/>
                  <a:gd name="T9" fmla="*/ 161 h 211"/>
                  <a:gd name="T10" fmla="*/ 10 w 85"/>
                  <a:gd name="T11" fmla="*/ 125 h 211"/>
                  <a:gd name="T12" fmla="*/ 17 w 85"/>
                  <a:gd name="T13" fmla="*/ 105 h 211"/>
                  <a:gd name="T14" fmla="*/ 35 w 85"/>
                  <a:gd name="T15" fmla="*/ 119 h 211"/>
                  <a:gd name="T16" fmla="*/ 39 w 85"/>
                  <a:gd name="T17" fmla="*/ 105 h 211"/>
                  <a:gd name="T18" fmla="*/ 39 w 85"/>
                  <a:gd name="T19" fmla="*/ 76 h 211"/>
                  <a:gd name="T20" fmla="*/ 0 w 85"/>
                  <a:gd name="T21" fmla="*/ 31 h 211"/>
                  <a:gd name="T22" fmla="*/ 4 w 85"/>
                  <a:gd name="T23" fmla="*/ 0 h 211"/>
                  <a:gd name="T24" fmla="*/ 29 w 85"/>
                  <a:gd name="T25" fmla="*/ 3 h 211"/>
                  <a:gd name="T26" fmla="*/ 33 w 85"/>
                  <a:gd name="T27" fmla="*/ 45 h 211"/>
                  <a:gd name="T28" fmla="*/ 48 w 85"/>
                  <a:gd name="T29" fmla="*/ 63 h 211"/>
                  <a:gd name="T30" fmla="*/ 68 w 85"/>
                  <a:gd name="T31" fmla="*/ 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11">
                    <a:moveTo>
                      <a:pt x="68" y="99"/>
                    </a:moveTo>
                    <a:lnTo>
                      <a:pt x="85" y="211"/>
                    </a:lnTo>
                    <a:lnTo>
                      <a:pt x="65" y="209"/>
                    </a:lnTo>
                    <a:lnTo>
                      <a:pt x="51" y="191"/>
                    </a:lnTo>
                    <a:lnTo>
                      <a:pt x="21" y="161"/>
                    </a:lnTo>
                    <a:lnTo>
                      <a:pt x="10" y="125"/>
                    </a:lnTo>
                    <a:lnTo>
                      <a:pt x="17" y="105"/>
                    </a:lnTo>
                    <a:lnTo>
                      <a:pt x="35" y="119"/>
                    </a:lnTo>
                    <a:lnTo>
                      <a:pt x="39" y="105"/>
                    </a:lnTo>
                    <a:lnTo>
                      <a:pt x="39" y="76"/>
                    </a:lnTo>
                    <a:lnTo>
                      <a:pt x="0" y="31"/>
                    </a:lnTo>
                    <a:lnTo>
                      <a:pt x="4" y="0"/>
                    </a:lnTo>
                    <a:lnTo>
                      <a:pt x="29" y="3"/>
                    </a:lnTo>
                    <a:lnTo>
                      <a:pt x="33" y="45"/>
                    </a:lnTo>
                    <a:lnTo>
                      <a:pt x="48" y="63"/>
                    </a:lnTo>
                    <a:lnTo>
                      <a:pt x="68" y="99"/>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4" name="Freeform 266"/>
              <p:cNvSpPr>
                <a:spLocks/>
              </p:cNvSpPr>
              <p:nvPr/>
            </p:nvSpPr>
            <p:spPr bwMode="auto">
              <a:xfrm>
                <a:off x="4141788" y="5073650"/>
                <a:ext cx="20638" cy="28575"/>
              </a:xfrm>
              <a:custGeom>
                <a:avLst/>
                <a:gdLst>
                  <a:gd name="T0" fmla="*/ 18 w 67"/>
                  <a:gd name="T1" fmla="*/ 0 h 93"/>
                  <a:gd name="T2" fmla="*/ 0 w 67"/>
                  <a:gd name="T3" fmla="*/ 7 h 93"/>
                  <a:gd name="T4" fmla="*/ 5 w 67"/>
                  <a:gd name="T5" fmla="*/ 34 h 93"/>
                  <a:gd name="T6" fmla="*/ 25 w 67"/>
                  <a:gd name="T7" fmla="*/ 60 h 93"/>
                  <a:gd name="T8" fmla="*/ 45 w 67"/>
                  <a:gd name="T9" fmla="*/ 69 h 93"/>
                  <a:gd name="T10" fmla="*/ 54 w 67"/>
                  <a:gd name="T11" fmla="*/ 93 h 93"/>
                  <a:gd name="T12" fmla="*/ 67 w 67"/>
                  <a:gd name="T13" fmla="*/ 90 h 93"/>
                  <a:gd name="T14" fmla="*/ 65 w 67"/>
                  <a:gd name="T15" fmla="*/ 54 h 93"/>
                  <a:gd name="T16" fmla="*/ 18 w 6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3">
                    <a:moveTo>
                      <a:pt x="18" y="0"/>
                    </a:moveTo>
                    <a:lnTo>
                      <a:pt x="0" y="7"/>
                    </a:lnTo>
                    <a:lnTo>
                      <a:pt x="5" y="34"/>
                    </a:lnTo>
                    <a:lnTo>
                      <a:pt x="25" y="60"/>
                    </a:lnTo>
                    <a:lnTo>
                      <a:pt x="45" y="69"/>
                    </a:lnTo>
                    <a:lnTo>
                      <a:pt x="54" y="93"/>
                    </a:lnTo>
                    <a:lnTo>
                      <a:pt x="67" y="90"/>
                    </a:lnTo>
                    <a:lnTo>
                      <a:pt x="65" y="54"/>
                    </a:lnTo>
                    <a:lnTo>
                      <a:pt x="18"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5" name="Freeform 267"/>
              <p:cNvSpPr>
                <a:spLocks/>
              </p:cNvSpPr>
              <p:nvPr/>
            </p:nvSpPr>
            <p:spPr bwMode="auto">
              <a:xfrm>
                <a:off x="4175125" y="5118100"/>
                <a:ext cx="38100" cy="38100"/>
              </a:xfrm>
              <a:custGeom>
                <a:avLst/>
                <a:gdLst>
                  <a:gd name="T0" fmla="*/ 0 w 121"/>
                  <a:gd name="T1" fmla="*/ 0 h 123"/>
                  <a:gd name="T2" fmla="*/ 27 w 121"/>
                  <a:gd name="T3" fmla="*/ 44 h 123"/>
                  <a:gd name="T4" fmla="*/ 65 w 121"/>
                  <a:gd name="T5" fmla="*/ 91 h 123"/>
                  <a:gd name="T6" fmla="*/ 121 w 121"/>
                  <a:gd name="T7" fmla="*/ 123 h 123"/>
                  <a:gd name="T8" fmla="*/ 76 w 121"/>
                  <a:gd name="T9" fmla="*/ 75 h 123"/>
                  <a:gd name="T10" fmla="*/ 0 w 121"/>
                  <a:gd name="T11" fmla="*/ 0 h 123"/>
                </a:gdLst>
                <a:ahLst/>
                <a:cxnLst>
                  <a:cxn ang="0">
                    <a:pos x="T0" y="T1"/>
                  </a:cxn>
                  <a:cxn ang="0">
                    <a:pos x="T2" y="T3"/>
                  </a:cxn>
                  <a:cxn ang="0">
                    <a:pos x="T4" y="T5"/>
                  </a:cxn>
                  <a:cxn ang="0">
                    <a:pos x="T6" y="T7"/>
                  </a:cxn>
                  <a:cxn ang="0">
                    <a:pos x="T8" y="T9"/>
                  </a:cxn>
                  <a:cxn ang="0">
                    <a:pos x="T10" y="T11"/>
                  </a:cxn>
                </a:cxnLst>
                <a:rect l="0" t="0" r="r" b="b"/>
                <a:pathLst>
                  <a:path w="121" h="123">
                    <a:moveTo>
                      <a:pt x="0" y="0"/>
                    </a:moveTo>
                    <a:lnTo>
                      <a:pt x="27" y="44"/>
                    </a:lnTo>
                    <a:lnTo>
                      <a:pt x="65" y="91"/>
                    </a:lnTo>
                    <a:lnTo>
                      <a:pt x="121" y="123"/>
                    </a:lnTo>
                    <a:lnTo>
                      <a:pt x="76" y="75"/>
                    </a:lnTo>
                    <a:lnTo>
                      <a:pt x="0"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6" name="Freeform 268"/>
              <p:cNvSpPr>
                <a:spLocks/>
              </p:cNvSpPr>
              <p:nvPr/>
            </p:nvSpPr>
            <p:spPr bwMode="auto">
              <a:xfrm>
                <a:off x="4184650" y="5075238"/>
                <a:ext cx="42863" cy="38100"/>
              </a:xfrm>
              <a:custGeom>
                <a:avLst/>
                <a:gdLst>
                  <a:gd name="T0" fmla="*/ 80 w 133"/>
                  <a:gd name="T1" fmla="*/ 41 h 120"/>
                  <a:gd name="T2" fmla="*/ 14 w 133"/>
                  <a:gd name="T3" fmla="*/ 0 h 120"/>
                  <a:gd name="T4" fmla="*/ 0 w 133"/>
                  <a:gd name="T5" fmla="*/ 2 h 120"/>
                  <a:gd name="T6" fmla="*/ 10 w 133"/>
                  <a:gd name="T7" fmla="*/ 27 h 120"/>
                  <a:gd name="T8" fmla="*/ 37 w 133"/>
                  <a:gd name="T9" fmla="*/ 63 h 120"/>
                  <a:gd name="T10" fmla="*/ 75 w 133"/>
                  <a:gd name="T11" fmla="*/ 101 h 120"/>
                  <a:gd name="T12" fmla="*/ 71 w 133"/>
                  <a:gd name="T13" fmla="*/ 75 h 120"/>
                  <a:gd name="T14" fmla="*/ 129 w 133"/>
                  <a:gd name="T15" fmla="*/ 120 h 120"/>
                  <a:gd name="T16" fmla="*/ 133 w 133"/>
                  <a:gd name="T17" fmla="*/ 109 h 120"/>
                  <a:gd name="T18" fmla="*/ 106 w 133"/>
                  <a:gd name="T19" fmla="*/ 88 h 120"/>
                  <a:gd name="T20" fmla="*/ 66 w 133"/>
                  <a:gd name="T21" fmla="*/ 52 h 120"/>
                  <a:gd name="T22" fmla="*/ 86 w 133"/>
                  <a:gd name="T23" fmla="*/ 57 h 120"/>
                  <a:gd name="T24" fmla="*/ 80 w 133"/>
                  <a:gd name="T2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0">
                    <a:moveTo>
                      <a:pt x="80" y="41"/>
                    </a:moveTo>
                    <a:lnTo>
                      <a:pt x="14" y="0"/>
                    </a:lnTo>
                    <a:lnTo>
                      <a:pt x="0" y="2"/>
                    </a:lnTo>
                    <a:lnTo>
                      <a:pt x="10" y="27"/>
                    </a:lnTo>
                    <a:lnTo>
                      <a:pt x="37" y="63"/>
                    </a:lnTo>
                    <a:lnTo>
                      <a:pt x="75" y="101"/>
                    </a:lnTo>
                    <a:lnTo>
                      <a:pt x="71" y="75"/>
                    </a:lnTo>
                    <a:lnTo>
                      <a:pt x="129" y="120"/>
                    </a:lnTo>
                    <a:lnTo>
                      <a:pt x="133" y="109"/>
                    </a:lnTo>
                    <a:lnTo>
                      <a:pt x="106" y="88"/>
                    </a:lnTo>
                    <a:lnTo>
                      <a:pt x="66" y="52"/>
                    </a:lnTo>
                    <a:lnTo>
                      <a:pt x="86" y="57"/>
                    </a:lnTo>
                    <a:lnTo>
                      <a:pt x="80" y="41"/>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7" name="Freeform 269"/>
              <p:cNvSpPr>
                <a:spLocks/>
              </p:cNvSpPr>
              <p:nvPr/>
            </p:nvSpPr>
            <p:spPr bwMode="auto">
              <a:xfrm>
                <a:off x="4203700" y="5111750"/>
                <a:ext cx="14288" cy="11113"/>
              </a:xfrm>
              <a:custGeom>
                <a:avLst/>
                <a:gdLst>
                  <a:gd name="T0" fmla="*/ 29 w 42"/>
                  <a:gd name="T1" fmla="*/ 33 h 33"/>
                  <a:gd name="T2" fmla="*/ 42 w 42"/>
                  <a:gd name="T3" fmla="*/ 19 h 33"/>
                  <a:gd name="T4" fmla="*/ 0 w 42"/>
                  <a:gd name="T5" fmla="*/ 0 h 33"/>
                  <a:gd name="T6" fmla="*/ 29 w 42"/>
                  <a:gd name="T7" fmla="*/ 33 h 33"/>
                </a:gdLst>
                <a:ahLst/>
                <a:cxnLst>
                  <a:cxn ang="0">
                    <a:pos x="T0" y="T1"/>
                  </a:cxn>
                  <a:cxn ang="0">
                    <a:pos x="T2" y="T3"/>
                  </a:cxn>
                  <a:cxn ang="0">
                    <a:pos x="T4" y="T5"/>
                  </a:cxn>
                  <a:cxn ang="0">
                    <a:pos x="T6" y="T7"/>
                  </a:cxn>
                </a:cxnLst>
                <a:rect l="0" t="0" r="r" b="b"/>
                <a:pathLst>
                  <a:path w="42" h="33">
                    <a:moveTo>
                      <a:pt x="29" y="33"/>
                    </a:moveTo>
                    <a:lnTo>
                      <a:pt x="42" y="19"/>
                    </a:lnTo>
                    <a:lnTo>
                      <a:pt x="0" y="0"/>
                    </a:lnTo>
                    <a:lnTo>
                      <a:pt x="29" y="3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8" name="Freeform 270"/>
              <p:cNvSpPr>
                <a:spLocks/>
              </p:cNvSpPr>
              <p:nvPr/>
            </p:nvSpPr>
            <p:spPr bwMode="auto">
              <a:xfrm>
                <a:off x="4156075" y="5003800"/>
                <a:ext cx="44450" cy="57150"/>
              </a:xfrm>
              <a:custGeom>
                <a:avLst/>
                <a:gdLst>
                  <a:gd name="T0" fmla="*/ 73 w 140"/>
                  <a:gd name="T1" fmla="*/ 135 h 180"/>
                  <a:gd name="T2" fmla="*/ 111 w 140"/>
                  <a:gd name="T3" fmla="*/ 156 h 180"/>
                  <a:gd name="T4" fmla="*/ 131 w 140"/>
                  <a:gd name="T5" fmla="*/ 165 h 180"/>
                  <a:gd name="T6" fmla="*/ 140 w 140"/>
                  <a:gd name="T7" fmla="*/ 180 h 180"/>
                  <a:gd name="T8" fmla="*/ 117 w 140"/>
                  <a:gd name="T9" fmla="*/ 132 h 180"/>
                  <a:gd name="T10" fmla="*/ 92 w 140"/>
                  <a:gd name="T11" fmla="*/ 103 h 180"/>
                  <a:gd name="T12" fmla="*/ 105 w 140"/>
                  <a:gd name="T13" fmla="*/ 83 h 180"/>
                  <a:gd name="T14" fmla="*/ 90 w 140"/>
                  <a:gd name="T15" fmla="*/ 70 h 180"/>
                  <a:gd name="T16" fmla="*/ 43 w 140"/>
                  <a:gd name="T17" fmla="*/ 0 h 180"/>
                  <a:gd name="T18" fmla="*/ 25 w 140"/>
                  <a:gd name="T19" fmla="*/ 0 h 180"/>
                  <a:gd name="T20" fmla="*/ 25 w 140"/>
                  <a:gd name="T21" fmla="*/ 27 h 180"/>
                  <a:gd name="T22" fmla="*/ 0 w 140"/>
                  <a:gd name="T23" fmla="*/ 29 h 180"/>
                  <a:gd name="T24" fmla="*/ 5 w 140"/>
                  <a:gd name="T25" fmla="*/ 64 h 180"/>
                  <a:gd name="T26" fmla="*/ 51 w 140"/>
                  <a:gd name="T27" fmla="*/ 95 h 180"/>
                  <a:gd name="T28" fmla="*/ 61 w 140"/>
                  <a:gd name="T29" fmla="*/ 97 h 180"/>
                  <a:gd name="T30" fmla="*/ 73 w 140"/>
                  <a:gd name="T31"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80">
                    <a:moveTo>
                      <a:pt x="73" y="135"/>
                    </a:moveTo>
                    <a:lnTo>
                      <a:pt x="111" y="156"/>
                    </a:lnTo>
                    <a:lnTo>
                      <a:pt x="131" y="165"/>
                    </a:lnTo>
                    <a:lnTo>
                      <a:pt x="140" y="180"/>
                    </a:lnTo>
                    <a:lnTo>
                      <a:pt x="117" y="132"/>
                    </a:lnTo>
                    <a:lnTo>
                      <a:pt x="92" y="103"/>
                    </a:lnTo>
                    <a:lnTo>
                      <a:pt x="105" y="83"/>
                    </a:lnTo>
                    <a:lnTo>
                      <a:pt x="90" y="70"/>
                    </a:lnTo>
                    <a:lnTo>
                      <a:pt x="43" y="0"/>
                    </a:lnTo>
                    <a:lnTo>
                      <a:pt x="25" y="0"/>
                    </a:lnTo>
                    <a:lnTo>
                      <a:pt x="25" y="27"/>
                    </a:lnTo>
                    <a:lnTo>
                      <a:pt x="0" y="29"/>
                    </a:lnTo>
                    <a:lnTo>
                      <a:pt x="5" y="64"/>
                    </a:lnTo>
                    <a:lnTo>
                      <a:pt x="51" y="95"/>
                    </a:lnTo>
                    <a:lnTo>
                      <a:pt x="61" y="97"/>
                    </a:lnTo>
                    <a:lnTo>
                      <a:pt x="73" y="135"/>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9" name="Freeform 271"/>
              <p:cNvSpPr>
                <a:spLocks/>
              </p:cNvSpPr>
              <p:nvPr/>
            </p:nvSpPr>
            <p:spPr bwMode="auto">
              <a:xfrm>
                <a:off x="4178300" y="5057775"/>
                <a:ext cx="19050" cy="17463"/>
              </a:xfrm>
              <a:custGeom>
                <a:avLst/>
                <a:gdLst>
                  <a:gd name="T0" fmla="*/ 47 w 61"/>
                  <a:gd name="T1" fmla="*/ 37 h 55"/>
                  <a:gd name="T2" fmla="*/ 20 w 61"/>
                  <a:gd name="T3" fmla="*/ 0 h 55"/>
                  <a:gd name="T4" fmla="*/ 0 w 61"/>
                  <a:gd name="T5" fmla="*/ 9 h 55"/>
                  <a:gd name="T6" fmla="*/ 9 w 61"/>
                  <a:gd name="T7" fmla="*/ 26 h 55"/>
                  <a:gd name="T8" fmla="*/ 61 w 61"/>
                  <a:gd name="T9" fmla="*/ 55 h 55"/>
                  <a:gd name="T10" fmla="*/ 47 w 61"/>
                  <a:gd name="T11" fmla="*/ 37 h 55"/>
                </a:gdLst>
                <a:ahLst/>
                <a:cxnLst>
                  <a:cxn ang="0">
                    <a:pos x="T0" y="T1"/>
                  </a:cxn>
                  <a:cxn ang="0">
                    <a:pos x="T2" y="T3"/>
                  </a:cxn>
                  <a:cxn ang="0">
                    <a:pos x="T4" y="T5"/>
                  </a:cxn>
                  <a:cxn ang="0">
                    <a:pos x="T6" y="T7"/>
                  </a:cxn>
                  <a:cxn ang="0">
                    <a:pos x="T8" y="T9"/>
                  </a:cxn>
                  <a:cxn ang="0">
                    <a:pos x="T10" y="T11"/>
                  </a:cxn>
                </a:cxnLst>
                <a:rect l="0" t="0" r="r" b="b"/>
                <a:pathLst>
                  <a:path w="61" h="55">
                    <a:moveTo>
                      <a:pt x="47" y="37"/>
                    </a:moveTo>
                    <a:lnTo>
                      <a:pt x="20" y="0"/>
                    </a:lnTo>
                    <a:lnTo>
                      <a:pt x="0" y="9"/>
                    </a:lnTo>
                    <a:lnTo>
                      <a:pt x="9" y="26"/>
                    </a:lnTo>
                    <a:lnTo>
                      <a:pt x="61" y="55"/>
                    </a:lnTo>
                    <a:lnTo>
                      <a:pt x="47" y="3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0" name="Freeform 272"/>
              <p:cNvSpPr>
                <a:spLocks/>
              </p:cNvSpPr>
              <p:nvPr/>
            </p:nvSpPr>
            <p:spPr bwMode="auto">
              <a:xfrm>
                <a:off x="4314825" y="5237163"/>
                <a:ext cx="23813" cy="9525"/>
              </a:xfrm>
              <a:custGeom>
                <a:avLst/>
                <a:gdLst>
                  <a:gd name="T0" fmla="*/ 0 w 78"/>
                  <a:gd name="T1" fmla="*/ 1 h 31"/>
                  <a:gd name="T2" fmla="*/ 47 w 78"/>
                  <a:gd name="T3" fmla="*/ 27 h 31"/>
                  <a:gd name="T4" fmla="*/ 78 w 78"/>
                  <a:gd name="T5" fmla="*/ 31 h 31"/>
                  <a:gd name="T6" fmla="*/ 28 w 78"/>
                  <a:gd name="T7" fmla="*/ 0 h 31"/>
                  <a:gd name="T8" fmla="*/ 0 w 78"/>
                  <a:gd name="T9" fmla="*/ 1 h 31"/>
                </a:gdLst>
                <a:ahLst/>
                <a:cxnLst>
                  <a:cxn ang="0">
                    <a:pos x="T0" y="T1"/>
                  </a:cxn>
                  <a:cxn ang="0">
                    <a:pos x="T2" y="T3"/>
                  </a:cxn>
                  <a:cxn ang="0">
                    <a:pos x="T4" y="T5"/>
                  </a:cxn>
                  <a:cxn ang="0">
                    <a:pos x="T6" y="T7"/>
                  </a:cxn>
                  <a:cxn ang="0">
                    <a:pos x="T8" y="T9"/>
                  </a:cxn>
                </a:cxnLst>
                <a:rect l="0" t="0" r="r" b="b"/>
                <a:pathLst>
                  <a:path w="78" h="31">
                    <a:moveTo>
                      <a:pt x="0" y="1"/>
                    </a:moveTo>
                    <a:lnTo>
                      <a:pt x="47" y="27"/>
                    </a:lnTo>
                    <a:lnTo>
                      <a:pt x="78" y="31"/>
                    </a:lnTo>
                    <a:lnTo>
                      <a:pt x="28" y="0"/>
                    </a:lnTo>
                    <a:lnTo>
                      <a:pt x="0" y="1"/>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1" name="Freeform 273"/>
              <p:cNvSpPr>
                <a:spLocks/>
              </p:cNvSpPr>
              <p:nvPr/>
            </p:nvSpPr>
            <p:spPr bwMode="auto">
              <a:xfrm>
                <a:off x="4344988" y="5241925"/>
                <a:ext cx="36513" cy="14288"/>
              </a:xfrm>
              <a:custGeom>
                <a:avLst/>
                <a:gdLst>
                  <a:gd name="T0" fmla="*/ 50 w 116"/>
                  <a:gd name="T1" fmla="*/ 42 h 46"/>
                  <a:gd name="T2" fmla="*/ 105 w 116"/>
                  <a:gd name="T3" fmla="*/ 46 h 46"/>
                  <a:gd name="T4" fmla="*/ 116 w 116"/>
                  <a:gd name="T5" fmla="*/ 26 h 46"/>
                  <a:gd name="T6" fmla="*/ 63 w 116"/>
                  <a:gd name="T7" fmla="*/ 0 h 46"/>
                  <a:gd name="T8" fmla="*/ 0 w 116"/>
                  <a:gd name="T9" fmla="*/ 1 h 46"/>
                  <a:gd name="T10" fmla="*/ 1 w 116"/>
                  <a:gd name="T11" fmla="*/ 16 h 46"/>
                  <a:gd name="T12" fmla="*/ 12 w 116"/>
                  <a:gd name="T13" fmla="*/ 31 h 46"/>
                  <a:gd name="T14" fmla="*/ 50 w 116"/>
                  <a:gd name="T15" fmla="*/ 4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46">
                    <a:moveTo>
                      <a:pt x="50" y="42"/>
                    </a:moveTo>
                    <a:lnTo>
                      <a:pt x="105" y="46"/>
                    </a:lnTo>
                    <a:lnTo>
                      <a:pt x="116" y="26"/>
                    </a:lnTo>
                    <a:lnTo>
                      <a:pt x="63" y="0"/>
                    </a:lnTo>
                    <a:lnTo>
                      <a:pt x="0" y="1"/>
                    </a:lnTo>
                    <a:lnTo>
                      <a:pt x="1" y="16"/>
                    </a:lnTo>
                    <a:lnTo>
                      <a:pt x="12" y="31"/>
                    </a:lnTo>
                    <a:lnTo>
                      <a:pt x="50" y="42"/>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2" name="Freeform 274"/>
              <p:cNvSpPr>
                <a:spLocks/>
              </p:cNvSpPr>
              <p:nvPr/>
            </p:nvSpPr>
            <p:spPr bwMode="auto">
              <a:xfrm>
                <a:off x="4340225" y="5260975"/>
                <a:ext cx="60325" cy="15875"/>
              </a:xfrm>
              <a:custGeom>
                <a:avLst/>
                <a:gdLst>
                  <a:gd name="T0" fmla="*/ 194 w 194"/>
                  <a:gd name="T1" fmla="*/ 47 h 47"/>
                  <a:gd name="T2" fmla="*/ 194 w 194"/>
                  <a:gd name="T3" fmla="*/ 33 h 47"/>
                  <a:gd name="T4" fmla="*/ 94 w 194"/>
                  <a:gd name="T5" fmla="*/ 21 h 47"/>
                  <a:gd name="T6" fmla="*/ 0 w 194"/>
                  <a:gd name="T7" fmla="*/ 0 h 47"/>
                  <a:gd name="T8" fmla="*/ 9 w 194"/>
                  <a:gd name="T9" fmla="*/ 23 h 47"/>
                  <a:gd name="T10" fmla="*/ 96 w 194"/>
                  <a:gd name="T11" fmla="*/ 44 h 47"/>
                  <a:gd name="T12" fmla="*/ 194 w 19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94" h="47">
                    <a:moveTo>
                      <a:pt x="194" y="47"/>
                    </a:moveTo>
                    <a:lnTo>
                      <a:pt x="194" y="33"/>
                    </a:lnTo>
                    <a:lnTo>
                      <a:pt x="94" y="21"/>
                    </a:lnTo>
                    <a:lnTo>
                      <a:pt x="0" y="0"/>
                    </a:lnTo>
                    <a:lnTo>
                      <a:pt x="9" y="23"/>
                    </a:lnTo>
                    <a:lnTo>
                      <a:pt x="96" y="44"/>
                    </a:lnTo>
                    <a:lnTo>
                      <a:pt x="194" y="4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3" name="Freeform 275"/>
              <p:cNvSpPr>
                <a:spLocks/>
              </p:cNvSpPr>
              <p:nvPr/>
            </p:nvSpPr>
            <p:spPr bwMode="auto">
              <a:xfrm>
                <a:off x="4311650" y="5281613"/>
                <a:ext cx="12700" cy="12700"/>
              </a:xfrm>
              <a:custGeom>
                <a:avLst/>
                <a:gdLst>
                  <a:gd name="T0" fmla="*/ 0 w 43"/>
                  <a:gd name="T1" fmla="*/ 9 h 41"/>
                  <a:gd name="T2" fmla="*/ 7 w 43"/>
                  <a:gd name="T3" fmla="*/ 27 h 41"/>
                  <a:gd name="T4" fmla="*/ 9 w 43"/>
                  <a:gd name="T5" fmla="*/ 41 h 41"/>
                  <a:gd name="T6" fmla="*/ 43 w 43"/>
                  <a:gd name="T7" fmla="*/ 6 h 41"/>
                  <a:gd name="T8" fmla="*/ 27 w 43"/>
                  <a:gd name="T9" fmla="*/ 0 h 41"/>
                  <a:gd name="T10" fmla="*/ 0 w 43"/>
                  <a:gd name="T11" fmla="*/ 9 h 41"/>
                </a:gdLst>
                <a:ahLst/>
                <a:cxnLst>
                  <a:cxn ang="0">
                    <a:pos x="T0" y="T1"/>
                  </a:cxn>
                  <a:cxn ang="0">
                    <a:pos x="T2" y="T3"/>
                  </a:cxn>
                  <a:cxn ang="0">
                    <a:pos x="T4" y="T5"/>
                  </a:cxn>
                  <a:cxn ang="0">
                    <a:pos x="T6" y="T7"/>
                  </a:cxn>
                  <a:cxn ang="0">
                    <a:pos x="T8" y="T9"/>
                  </a:cxn>
                  <a:cxn ang="0">
                    <a:pos x="T10" y="T11"/>
                  </a:cxn>
                </a:cxnLst>
                <a:rect l="0" t="0" r="r" b="b"/>
                <a:pathLst>
                  <a:path w="43" h="41">
                    <a:moveTo>
                      <a:pt x="0" y="9"/>
                    </a:moveTo>
                    <a:lnTo>
                      <a:pt x="7" y="27"/>
                    </a:lnTo>
                    <a:lnTo>
                      <a:pt x="9" y="41"/>
                    </a:lnTo>
                    <a:lnTo>
                      <a:pt x="43" y="6"/>
                    </a:lnTo>
                    <a:lnTo>
                      <a:pt x="27" y="0"/>
                    </a:lnTo>
                    <a:lnTo>
                      <a:pt x="0" y="9"/>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4" name="Freeform 276"/>
              <p:cNvSpPr>
                <a:spLocks/>
              </p:cNvSpPr>
              <p:nvPr/>
            </p:nvSpPr>
            <p:spPr bwMode="auto">
              <a:xfrm>
                <a:off x="4356100" y="5299075"/>
                <a:ext cx="63500" cy="19050"/>
              </a:xfrm>
              <a:custGeom>
                <a:avLst/>
                <a:gdLst>
                  <a:gd name="T0" fmla="*/ 93 w 200"/>
                  <a:gd name="T1" fmla="*/ 32 h 61"/>
                  <a:gd name="T2" fmla="*/ 38 w 200"/>
                  <a:gd name="T3" fmla="*/ 0 h 61"/>
                  <a:gd name="T4" fmla="*/ 0 w 200"/>
                  <a:gd name="T5" fmla="*/ 7 h 61"/>
                  <a:gd name="T6" fmla="*/ 98 w 200"/>
                  <a:gd name="T7" fmla="*/ 61 h 61"/>
                  <a:gd name="T8" fmla="*/ 136 w 200"/>
                  <a:gd name="T9" fmla="*/ 41 h 61"/>
                  <a:gd name="T10" fmla="*/ 200 w 200"/>
                  <a:gd name="T11" fmla="*/ 45 h 61"/>
                  <a:gd name="T12" fmla="*/ 136 w 200"/>
                  <a:gd name="T13" fmla="*/ 23 h 61"/>
                  <a:gd name="T14" fmla="*/ 93 w 200"/>
                  <a:gd name="T15" fmla="*/ 32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61">
                    <a:moveTo>
                      <a:pt x="93" y="32"/>
                    </a:moveTo>
                    <a:lnTo>
                      <a:pt x="38" y="0"/>
                    </a:lnTo>
                    <a:lnTo>
                      <a:pt x="0" y="7"/>
                    </a:lnTo>
                    <a:lnTo>
                      <a:pt x="98" y="61"/>
                    </a:lnTo>
                    <a:lnTo>
                      <a:pt x="136" y="41"/>
                    </a:lnTo>
                    <a:lnTo>
                      <a:pt x="200" y="45"/>
                    </a:lnTo>
                    <a:lnTo>
                      <a:pt x="136" y="23"/>
                    </a:lnTo>
                    <a:lnTo>
                      <a:pt x="93" y="32"/>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5" name="Freeform 277"/>
              <p:cNvSpPr>
                <a:spLocks/>
              </p:cNvSpPr>
              <p:nvPr/>
            </p:nvSpPr>
            <p:spPr bwMode="auto">
              <a:xfrm>
                <a:off x="4191000" y="5113338"/>
                <a:ext cx="30163" cy="28575"/>
              </a:xfrm>
              <a:custGeom>
                <a:avLst/>
                <a:gdLst>
                  <a:gd name="T0" fmla="*/ 0 w 94"/>
                  <a:gd name="T1" fmla="*/ 0 h 92"/>
                  <a:gd name="T2" fmla="*/ 94 w 94"/>
                  <a:gd name="T3" fmla="*/ 92 h 92"/>
                  <a:gd name="T4" fmla="*/ 88 w 94"/>
                  <a:gd name="T5" fmla="*/ 63 h 92"/>
                  <a:gd name="T6" fmla="*/ 0 w 94"/>
                  <a:gd name="T7" fmla="*/ 0 h 92"/>
                </a:gdLst>
                <a:ahLst/>
                <a:cxnLst>
                  <a:cxn ang="0">
                    <a:pos x="T0" y="T1"/>
                  </a:cxn>
                  <a:cxn ang="0">
                    <a:pos x="T2" y="T3"/>
                  </a:cxn>
                  <a:cxn ang="0">
                    <a:pos x="T4" y="T5"/>
                  </a:cxn>
                  <a:cxn ang="0">
                    <a:pos x="T6" y="T7"/>
                  </a:cxn>
                </a:cxnLst>
                <a:rect l="0" t="0" r="r" b="b"/>
                <a:pathLst>
                  <a:path w="94" h="92">
                    <a:moveTo>
                      <a:pt x="0" y="0"/>
                    </a:moveTo>
                    <a:lnTo>
                      <a:pt x="94" y="92"/>
                    </a:lnTo>
                    <a:lnTo>
                      <a:pt x="88" y="63"/>
                    </a:lnTo>
                    <a:lnTo>
                      <a:pt x="0"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6" name="Freeform 278"/>
              <p:cNvSpPr>
                <a:spLocks/>
              </p:cNvSpPr>
              <p:nvPr/>
            </p:nvSpPr>
            <p:spPr bwMode="auto">
              <a:xfrm>
                <a:off x="4427538" y="5319713"/>
                <a:ext cx="38100" cy="19050"/>
              </a:xfrm>
              <a:custGeom>
                <a:avLst/>
                <a:gdLst>
                  <a:gd name="T0" fmla="*/ 13 w 122"/>
                  <a:gd name="T1" fmla="*/ 0 h 59"/>
                  <a:gd name="T2" fmla="*/ 0 w 122"/>
                  <a:gd name="T3" fmla="*/ 6 h 59"/>
                  <a:gd name="T4" fmla="*/ 40 w 122"/>
                  <a:gd name="T5" fmla="*/ 40 h 59"/>
                  <a:gd name="T6" fmla="*/ 118 w 122"/>
                  <a:gd name="T7" fmla="*/ 59 h 59"/>
                  <a:gd name="T8" fmla="*/ 122 w 122"/>
                  <a:gd name="T9" fmla="*/ 41 h 59"/>
                  <a:gd name="T10" fmla="*/ 53 w 122"/>
                  <a:gd name="T11" fmla="*/ 22 h 59"/>
                  <a:gd name="T12" fmla="*/ 13 w 12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22" h="59">
                    <a:moveTo>
                      <a:pt x="13" y="0"/>
                    </a:moveTo>
                    <a:lnTo>
                      <a:pt x="0" y="6"/>
                    </a:lnTo>
                    <a:lnTo>
                      <a:pt x="40" y="40"/>
                    </a:lnTo>
                    <a:lnTo>
                      <a:pt x="118" y="59"/>
                    </a:lnTo>
                    <a:lnTo>
                      <a:pt x="122" y="41"/>
                    </a:lnTo>
                    <a:lnTo>
                      <a:pt x="53" y="22"/>
                    </a:lnTo>
                    <a:lnTo>
                      <a:pt x="13"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7" name="Freeform 279"/>
              <p:cNvSpPr>
                <a:spLocks/>
              </p:cNvSpPr>
              <p:nvPr/>
            </p:nvSpPr>
            <p:spPr bwMode="auto">
              <a:xfrm>
                <a:off x="4386263" y="5322888"/>
                <a:ext cx="11113" cy="4763"/>
              </a:xfrm>
              <a:custGeom>
                <a:avLst/>
                <a:gdLst>
                  <a:gd name="T0" fmla="*/ 15 w 33"/>
                  <a:gd name="T1" fmla="*/ 17 h 17"/>
                  <a:gd name="T2" fmla="*/ 33 w 33"/>
                  <a:gd name="T3" fmla="*/ 4 h 17"/>
                  <a:gd name="T4" fmla="*/ 0 w 33"/>
                  <a:gd name="T5" fmla="*/ 0 h 17"/>
                  <a:gd name="T6" fmla="*/ 15 w 33"/>
                  <a:gd name="T7" fmla="*/ 17 h 17"/>
                </a:gdLst>
                <a:ahLst/>
                <a:cxnLst>
                  <a:cxn ang="0">
                    <a:pos x="T0" y="T1"/>
                  </a:cxn>
                  <a:cxn ang="0">
                    <a:pos x="T2" y="T3"/>
                  </a:cxn>
                  <a:cxn ang="0">
                    <a:pos x="T4" y="T5"/>
                  </a:cxn>
                  <a:cxn ang="0">
                    <a:pos x="T6" y="T7"/>
                  </a:cxn>
                </a:cxnLst>
                <a:rect l="0" t="0" r="r" b="b"/>
                <a:pathLst>
                  <a:path w="33" h="17">
                    <a:moveTo>
                      <a:pt x="15" y="17"/>
                    </a:moveTo>
                    <a:lnTo>
                      <a:pt x="33" y="4"/>
                    </a:lnTo>
                    <a:lnTo>
                      <a:pt x="0" y="0"/>
                    </a:lnTo>
                    <a:lnTo>
                      <a:pt x="15" y="1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8" name="Freeform 280"/>
              <p:cNvSpPr>
                <a:spLocks/>
              </p:cNvSpPr>
              <p:nvPr/>
            </p:nvSpPr>
            <p:spPr bwMode="auto">
              <a:xfrm>
                <a:off x="4067175" y="4811713"/>
                <a:ext cx="555625" cy="474663"/>
              </a:xfrm>
              <a:custGeom>
                <a:avLst/>
                <a:gdLst>
                  <a:gd name="T0" fmla="*/ 1700 w 1753"/>
                  <a:gd name="T1" fmla="*/ 524 h 1495"/>
                  <a:gd name="T2" fmla="*/ 1653 w 1753"/>
                  <a:gd name="T3" fmla="*/ 428 h 1495"/>
                  <a:gd name="T4" fmla="*/ 1608 w 1753"/>
                  <a:gd name="T5" fmla="*/ 276 h 1495"/>
                  <a:gd name="T6" fmla="*/ 1299 w 1753"/>
                  <a:gd name="T7" fmla="*/ 312 h 1495"/>
                  <a:gd name="T8" fmla="*/ 1049 w 1753"/>
                  <a:gd name="T9" fmla="*/ 62 h 1495"/>
                  <a:gd name="T10" fmla="*/ 897 w 1753"/>
                  <a:gd name="T11" fmla="*/ 0 h 1495"/>
                  <a:gd name="T12" fmla="*/ 807 w 1753"/>
                  <a:gd name="T13" fmla="*/ 78 h 1495"/>
                  <a:gd name="T14" fmla="*/ 719 w 1753"/>
                  <a:gd name="T15" fmla="*/ 137 h 1495"/>
                  <a:gd name="T16" fmla="*/ 662 w 1753"/>
                  <a:gd name="T17" fmla="*/ 265 h 1495"/>
                  <a:gd name="T18" fmla="*/ 556 w 1753"/>
                  <a:gd name="T19" fmla="*/ 355 h 1495"/>
                  <a:gd name="T20" fmla="*/ 571 w 1753"/>
                  <a:gd name="T21" fmla="*/ 461 h 1495"/>
                  <a:gd name="T22" fmla="*/ 495 w 1753"/>
                  <a:gd name="T23" fmla="*/ 466 h 1495"/>
                  <a:gd name="T24" fmla="*/ 330 w 1753"/>
                  <a:gd name="T25" fmla="*/ 414 h 1495"/>
                  <a:gd name="T26" fmla="*/ 144 w 1753"/>
                  <a:gd name="T27" fmla="*/ 482 h 1495"/>
                  <a:gd name="T28" fmla="*/ 39 w 1753"/>
                  <a:gd name="T29" fmla="*/ 452 h 1495"/>
                  <a:gd name="T30" fmla="*/ 0 w 1753"/>
                  <a:gd name="T31" fmla="*/ 506 h 1495"/>
                  <a:gd name="T32" fmla="*/ 25 w 1753"/>
                  <a:gd name="T33" fmla="*/ 618 h 1495"/>
                  <a:gd name="T34" fmla="*/ 78 w 1753"/>
                  <a:gd name="T35" fmla="*/ 685 h 1495"/>
                  <a:gd name="T36" fmla="*/ 133 w 1753"/>
                  <a:gd name="T37" fmla="*/ 773 h 1495"/>
                  <a:gd name="T38" fmla="*/ 155 w 1753"/>
                  <a:gd name="T39" fmla="*/ 711 h 1495"/>
                  <a:gd name="T40" fmla="*/ 172 w 1753"/>
                  <a:gd name="T41" fmla="*/ 697 h 1495"/>
                  <a:gd name="T42" fmla="*/ 194 w 1753"/>
                  <a:gd name="T43" fmla="*/ 617 h 1495"/>
                  <a:gd name="T44" fmla="*/ 257 w 1753"/>
                  <a:gd name="T45" fmla="*/ 530 h 1495"/>
                  <a:gd name="T46" fmla="*/ 335 w 1753"/>
                  <a:gd name="T47" fmla="*/ 579 h 1495"/>
                  <a:gd name="T48" fmla="*/ 432 w 1753"/>
                  <a:gd name="T49" fmla="*/ 727 h 1495"/>
                  <a:gd name="T50" fmla="*/ 467 w 1753"/>
                  <a:gd name="T51" fmla="*/ 870 h 1495"/>
                  <a:gd name="T52" fmla="*/ 571 w 1753"/>
                  <a:gd name="T53" fmla="*/ 976 h 1495"/>
                  <a:gd name="T54" fmla="*/ 594 w 1753"/>
                  <a:gd name="T55" fmla="*/ 1012 h 1495"/>
                  <a:gd name="T56" fmla="*/ 511 w 1753"/>
                  <a:gd name="T57" fmla="*/ 952 h 1495"/>
                  <a:gd name="T58" fmla="*/ 531 w 1753"/>
                  <a:gd name="T59" fmla="*/ 989 h 1495"/>
                  <a:gd name="T60" fmla="*/ 481 w 1753"/>
                  <a:gd name="T61" fmla="*/ 989 h 1495"/>
                  <a:gd name="T62" fmla="*/ 620 w 1753"/>
                  <a:gd name="T63" fmla="*/ 1178 h 1495"/>
                  <a:gd name="T64" fmla="*/ 700 w 1753"/>
                  <a:gd name="T65" fmla="*/ 1266 h 1495"/>
                  <a:gd name="T66" fmla="*/ 818 w 1753"/>
                  <a:gd name="T67" fmla="*/ 1323 h 1495"/>
                  <a:gd name="T68" fmla="*/ 943 w 1753"/>
                  <a:gd name="T69" fmla="*/ 1316 h 1495"/>
                  <a:gd name="T70" fmla="*/ 1034 w 1753"/>
                  <a:gd name="T71" fmla="*/ 1410 h 1495"/>
                  <a:gd name="T72" fmla="*/ 1187 w 1753"/>
                  <a:gd name="T73" fmla="*/ 1495 h 1495"/>
                  <a:gd name="T74" fmla="*/ 1245 w 1753"/>
                  <a:gd name="T75" fmla="*/ 1474 h 1495"/>
                  <a:gd name="T76" fmla="*/ 1144 w 1753"/>
                  <a:gd name="T77" fmla="*/ 1329 h 1495"/>
                  <a:gd name="T78" fmla="*/ 1067 w 1753"/>
                  <a:gd name="T79" fmla="*/ 1243 h 1495"/>
                  <a:gd name="T80" fmla="*/ 855 w 1753"/>
                  <a:gd name="T81" fmla="*/ 1009 h 1495"/>
                  <a:gd name="T82" fmla="*/ 824 w 1753"/>
                  <a:gd name="T83" fmla="*/ 900 h 1495"/>
                  <a:gd name="T84" fmla="*/ 691 w 1753"/>
                  <a:gd name="T85" fmla="*/ 579 h 1495"/>
                  <a:gd name="T86" fmla="*/ 775 w 1753"/>
                  <a:gd name="T87" fmla="*/ 648 h 1495"/>
                  <a:gd name="T88" fmla="*/ 862 w 1753"/>
                  <a:gd name="T89" fmla="*/ 674 h 1495"/>
                  <a:gd name="T90" fmla="*/ 934 w 1753"/>
                  <a:gd name="T91" fmla="*/ 590 h 1495"/>
                  <a:gd name="T92" fmla="*/ 1164 w 1753"/>
                  <a:gd name="T93" fmla="*/ 591 h 1495"/>
                  <a:gd name="T94" fmla="*/ 1368 w 1753"/>
                  <a:gd name="T95" fmla="*/ 594 h 1495"/>
                  <a:gd name="T96" fmla="*/ 1572 w 1753"/>
                  <a:gd name="T97" fmla="*/ 714 h 1495"/>
                  <a:gd name="T98" fmla="*/ 1682 w 1753"/>
                  <a:gd name="T99" fmla="*/ 690 h 1495"/>
                  <a:gd name="T100" fmla="*/ 1753 w 1753"/>
                  <a:gd name="T101" fmla="*/ 56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3" h="1495">
                    <a:moveTo>
                      <a:pt x="1743" y="524"/>
                    </a:moveTo>
                    <a:lnTo>
                      <a:pt x="1700" y="524"/>
                    </a:lnTo>
                    <a:lnTo>
                      <a:pt x="1643" y="511"/>
                    </a:lnTo>
                    <a:lnTo>
                      <a:pt x="1653" y="428"/>
                    </a:lnTo>
                    <a:lnTo>
                      <a:pt x="1616" y="399"/>
                    </a:lnTo>
                    <a:lnTo>
                      <a:pt x="1608" y="276"/>
                    </a:lnTo>
                    <a:lnTo>
                      <a:pt x="1468" y="287"/>
                    </a:lnTo>
                    <a:lnTo>
                      <a:pt x="1299" y="312"/>
                    </a:lnTo>
                    <a:lnTo>
                      <a:pt x="1120" y="137"/>
                    </a:lnTo>
                    <a:lnTo>
                      <a:pt x="1049" y="62"/>
                    </a:lnTo>
                    <a:lnTo>
                      <a:pt x="962" y="32"/>
                    </a:lnTo>
                    <a:lnTo>
                      <a:pt x="897" y="0"/>
                    </a:lnTo>
                    <a:lnTo>
                      <a:pt x="833" y="8"/>
                    </a:lnTo>
                    <a:lnTo>
                      <a:pt x="807" y="78"/>
                    </a:lnTo>
                    <a:lnTo>
                      <a:pt x="745" y="66"/>
                    </a:lnTo>
                    <a:lnTo>
                      <a:pt x="719" y="137"/>
                    </a:lnTo>
                    <a:lnTo>
                      <a:pt x="621" y="155"/>
                    </a:lnTo>
                    <a:lnTo>
                      <a:pt x="662" y="265"/>
                    </a:lnTo>
                    <a:lnTo>
                      <a:pt x="610" y="336"/>
                    </a:lnTo>
                    <a:lnTo>
                      <a:pt x="556" y="355"/>
                    </a:lnTo>
                    <a:lnTo>
                      <a:pt x="553" y="425"/>
                    </a:lnTo>
                    <a:lnTo>
                      <a:pt x="571" y="461"/>
                    </a:lnTo>
                    <a:lnTo>
                      <a:pt x="549" y="483"/>
                    </a:lnTo>
                    <a:lnTo>
                      <a:pt x="495" y="466"/>
                    </a:lnTo>
                    <a:lnTo>
                      <a:pt x="397" y="462"/>
                    </a:lnTo>
                    <a:lnTo>
                      <a:pt x="330" y="414"/>
                    </a:lnTo>
                    <a:lnTo>
                      <a:pt x="296" y="472"/>
                    </a:lnTo>
                    <a:lnTo>
                      <a:pt x="144" y="482"/>
                    </a:lnTo>
                    <a:lnTo>
                      <a:pt x="95" y="461"/>
                    </a:lnTo>
                    <a:lnTo>
                      <a:pt x="39" y="452"/>
                    </a:lnTo>
                    <a:lnTo>
                      <a:pt x="0" y="472"/>
                    </a:lnTo>
                    <a:lnTo>
                      <a:pt x="0" y="506"/>
                    </a:lnTo>
                    <a:lnTo>
                      <a:pt x="34" y="559"/>
                    </a:lnTo>
                    <a:lnTo>
                      <a:pt x="25" y="618"/>
                    </a:lnTo>
                    <a:lnTo>
                      <a:pt x="42" y="658"/>
                    </a:lnTo>
                    <a:lnTo>
                      <a:pt x="78" y="685"/>
                    </a:lnTo>
                    <a:lnTo>
                      <a:pt x="90" y="747"/>
                    </a:lnTo>
                    <a:lnTo>
                      <a:pt x="133" y="773"/>
                    </a:lnTo>
                    <a:lnTo>
                      <a:pt x="136" y="757"/>
                    </a:lnTo>
                    <a:lnTo>
                      <a:pt x="155" y="711"/>
                    </a:lnTo>
                    <a:lnTo>
                      <a:pt x="165" y="681"/>
                    </a:lnTo>
                    <a:lnTo>
                      <a:pt x="172" y="697"/>
                    </a:lnTo>
                    <a:lnTo>
                      <a:pt x="202" y="657"/>
                    </a:lnTo>
                    <a:lnTo>
                      <a:pt x="194" y="617"/>
                    </a:lnTo>
                    <a:lnTo>
                      <a:pt x="211" y="540"/>
                    </a:lnTo>
                    <a:lnTo>
                      <a:pt x="257" y="530"/>
                    </a:lnTo>
                    <a:lnTo>
                      <a:pt x="283" y="560"/>
                    </a:lnTo>
                    <a:lnTo>
                      <a:pt x="335" y="579"/>
                    </a:lnTo>
                    <a:lnTo>
                      <a:pt x="408" y="672"/>
                    </a:lnTo>
                    <a:lnTo>
                      <a:pt x="432" y="727"/>
                    </a:lnTo>
                    <a:lnTo>
                      <a:pt x="446" y="828"/>
                    </a:lnTo>
                    <a:lnTo>
                      <a:pt x="467" y="870"/>
                    </a:lnTo>
                    <a:lnTo>
                      <a:pt x="504" y="917"/>
                    </a:lnTo>
                    <a:lnTo>
                      <a:pt x="571" y="976"/>
                    </a:lnTo>
                    <a:lnTo>
                      <a:pt x="601" y="981"/>
                    </a:lnTo>
                    <a:lnTo>
                      <a:pt x="594" y="1012"/>
                    </a:lnTo>
                    <a:lnTo>
                      <a:pt x="561" y="979"/>
                    </a:lnTo>
                    <a:lnTo>
                      <a:pt x="511" y="952"/>
                    </a:lnTo>
                    <a:lnTo>
                      <a:pt x="511" y="966"/>
                    </a:lnTo>
                    <a:lnTo>
                      <a:pt x="531" y="989"/>
                    </a:lnTo>
                    <a:lnTo>
                      <a:pt x="511" y="993"/>
                    </a:lnTo>
                    <a:lnTo>
                      <a:pt x="481" y="989"/>
                    </a:lnTo>
                    <a:lnTo>
                      <a:pt x="482" y="1003"/>
                    </a:lnTo>
                    <a:lnTo>
                      <a:pt x="620" y="1178"/>
                    </a:lnTo>
                    <a:lnTo>
                      <a:pt x="707" y="1243"/>
                    </a:lnTo>
                    <a:lnTo>
                      <a:pt x="700" y="1266"/>
                    </a:lnTo>
                    <a:lnTo>
                      <a:pt x="736" y="1320"/>
                    </a:lnTo>
                    <a:lnTo>
                      <a:pt x="818" y="1323"/>
                    </a:lnTo>
                    <a:lnTo>
                      <a:pt x="861" y="1303"/>
                    </a:lnTo>
                    <a:lnTo>
                      <a:pt x="943" y="1316"/>
                    </a:lnTo>
                    <a:lnTo>
                      <a:pt x="1012" y="1365"/>
                    </a:lnTo>
                    <a:lnTo>
                      <a:pt x="1034" y="1410"/>
                    </a:lnTo>
                    <a:lnTo>
                      <a:pt x="1147" y="1489"/>
                    </a:lnTo>
                    <a:lnTo>
                      <a:pt x="1187" y="1495"/>
                    </a:lnTo>
                    <a:lnTo>
                      <a:pt x="1232" y="1488"/>
                    </a:lnTo>
                    <a:lnTo>
                      <a:pt x="1245" y="1474"/>
                    </a:lnTo>
                    <a:lnTo>
                      <a:pt x="1242" y="1414"/>
                    </a:lnTo>
                    <a:lnTo>
                      <a:pt x="1144" y="1329"/>
                    </a:lnTo>
                    <a:lnTo>
                      <a:pt x="1120" y="1279"/>
                    </a:lnTo>
                    <a:lnTo>
                      <a:pt x="1067" y="1243"/>
                    </a:lnTo>
                    <a:lnTo>
                      <a:pt x="1015" y="1147"/>
                    </a:lnTo>
                    <a:lnTo>
                      <a:pt x="855" y="1009"/>
                    </a:lnTo>
                    <a:lnTo>
                      <a:pt x="857" y="907"/>
                    </a:lnTo>
                    <a:lnTo>
                      <a:pt x="824" y="900"/>
                    </a:lnTo>
                    <a:lnTo>
                      <a:pt x="686" y="719"/>
                    </a:lnTo>
                    <a:lnTo>
                      <a:pt x="691" y="579"/>
                    </a:lnTo>
                    <a:lnTo>
                      <a:pt x="740" y="569"/>
                    </a:lnTo>
                    <a:lnTo>
                      <a:pt x="775" y="648"/>
                    </a:lnTo>
                    <a:lnTo>
                      <a:pt x="798" y="672"/>
                    </a:lnTo>
                    <a:lnTo>
                      <a:pt x="862" y="674"/>
                    </a:lnTo>
                    <a:lnTo>
                      <a:pt x="891" y="614"/>
                    </a:lnTo>
                    <a:lnTo>
                      <a:pt x="934" y="590"/>
                    </a:lnTo>
                    <a:lnTo>
                      <a:pt x="1031" y="589"/>
                    </a:lnTo>
                    <a:lnTo>
                      <a:pt x="1164" y="591"/>
                    </a:lnTo>
                    <a:lnTo>
                      <a:pt x="1222" y="637"/>
                    </a:lnTo>
                    <a:lnTo>
                      <a:pt x="1368" y="594"/>
                    </a:lnTo>
                    <a:lnTo>
                      <a:pt x="1538" y="665"/>
                    </a:lnTo>
                    <a:lnTo>
                      <a:pt x="1572" y="714"/>
                    </a:lnTo>
                    <a:lnTo>
                      <a:pt x="1622" y="753"/>
                    </a:lnTo>
                    <a:lnTo>
                      <a:pt x="1682" y="690"/>
                    </a:lnTo>
                    <a:lnTo>
                      <a:pt x="1684" y="600"/>
                    </a:lnTo>
                    <a:lnTo>
                      <a:pt x="1753" y="560"/>
                    </a:lnTo>
                    <a:lnTo>
                      <a:pt x="1743" y="524"/>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59" name="Freeform 281"/>
              <p:cNvSpPr>
                <a:spLocks/>
              </p:cNvSpPr>
              <p:nvPr/>
            </p:nvSpPr>
            <p:spPr bwMode="auto">
              <a:xfrm>
                <a:off x="4397375" y="5287963"/>
                <a:ext cx="153988" cy="88900"/>
              </a:xfrm>
              <a:custGeom>
                <a:avLst/>
                <a:gdLst>
                  <a:gd name="T0" fmla="*/ 458 w 483"/>
                  <a:gd name="T1" fmla="*/ 172 h 282"/>
                  <a:gd name="T2" fmla="*/ 411 w 483"/>
                  <a:gd name="T3" fmla="*/ 98 h 282"/>
                  <a:gd name="T4" fmla="*/ 331 w 483"/>
                  <a:gd name="T5" fmla="*/ 79 h 282"/>
                  <a:gd name="T6" fmla="*/ 277 w 483"/>
                  <a:gd name="T7" fmla="*/ 0 h 282"/>
                  <a:gd name="T8" fmla="*/ 230 w 483"/>
                  <a:gd name="T9" fmla="*/ 5 h 282"/>
                  <a:gd name="T10" fmla="*/ 192 w 483"/>
                  <a:gd name="T11" fmla="*/ 30 h 282"/>
                  <a:gd name="T12" fmla="*/ 199 w 483"/>
                  <a:gd name="T13" fmla="*/ 60 h 282"/>
                  <a:gd name="T14" fmla="*/ 183 w 483"/>
                  <a:gd name="T15" fmla="*/ 48 h 282"/>
                  <a:gd name="T16" fmla="*/ 125 w 483"/>
                  <a:gd name="T17" fmla="*/ 35 h 282"/>
                  <a:gd name="T18" fmla="*/ 85 w 483"/>
                  <a:gd name="T19" fmla="*/ 22 h 282"/>
                  <a:gd name="T20" fmla="*/ 0 w 483"/>
                  <a:gd name="T21" fmla="*/ 11 h 282"/>
                  <a:gd name="T22" fmla="*/ 25 w 483"/>
                  <a:gd name="T23" fmla="*/ 47 h 282"/>
                  <a:gd name="T24" fmla="*/ 83 w 483"/>
                  <a:gd name="T25" fmla="*/ 61 h 282"/>
                  <a:gd name="T26" fmla="*/ 121 w 483"/>
                  <a:gd name="T27" fmla="*/ 68 h 282"/>
                  <a:gd name="T28" fmla="*/ 194 w 483"/>
                  <a:gd name="T29" fmla="*/ 103 h 282"/>
                  <a:gd name="T30" fmla="*/ 242 w 483"/>
                  <a:gd name="T31" fmla="*/ 136 h 282"/>
                  <a:gd name="T32" fmla="*/ 225 w 483"/>
                  <a:gd name="T33" fmla="*/ 96 h 282"/>
                  <a:gd name="T34" fmla="*/ 270 w 483"/>
                  <a:gd name="T35" fmla="*/ 118 h 282"/>
                  <a:gd name="T36" fmla="*/ 313 w 483"/>
                  <a:gd name="T37" fmla="*/ 168 h 282"/>
                  <a:gd name="T38" fmla="*/ 398 w 483"/>
                  <a:gd name="T39" fmla="*/ 219 h 282"/>
                  <a:gd name="T40" fmla="*/ 398 w 483"/>
                  <a:gd name="T41" fmla="*/ 219 h 282"/>
                  <a:gd name="T42" fmla="*/ 405 w 483"/>
                  <a:gd name="T43" fmla="*/ 224 h 282"/>
                  <a:gd name="T44" fmla="*/ 413 w 483"/>
                  <a:gd name="T45" fmla="*/ 231 h 282"/>
                  <a:gd name="T46" fmla="*/ 420 w 483"/>
                  <a:gd name="T47" fmla="*/ 241 h 282"/>
                  <a:gd name="T48" fmla="*/ 420 w 483"/>
                  <a:gd name="T49" fmla="*/ 241 h 282"/>
                  <a:gd name="T50" fmla="*/ 431 w 483"/>
                  <a:gd name="T51" fmla="*/ 251 h 282"/>
                  <a:gd name="T52" fmla="*/ 446 w 483"/>
                  <a:gd name="T53" fmla="*/ 263 h 282"/>
                  <a:gd name="T54" fmla="*/ 463 w 483"/>
                  <a:gd name="T55" fmla="*/ 275 h 282"/>
                  <a:gd name="T56" fmla="*/ 483 w 483"/>
                  <a:gd name="T57" fmla="*/ 282 h 282"/>
                  <a:gd name="T58" fmla="*/ 475 w 483"/>
                  <a:gd name="T59" fmla="*/ 249 h 282"/>
                  <a:gd name="T60" fmla="*/ 458 w 483"/>
                  <a:gd name="T61" fmla="*/ 1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282">
                    <a:moveTo>
                      <a:pt x="458" y="172"/>
                    </a:moveTo>
                    <a:lnTo>
                      <a:pt x="411" y="98"/>
                    </a:lnTo>
                    <a:lnTo>
                      <a:pt x="331" y="79"/>
                    </a:lnTo>
                    <a:lnTo>
                      <a:pt x="277" y="0"/>
                    </a:lnTo>
                    <a:lnTo>
                      <a:pt x="230" y="5"/>
                    </a:lnTo>
                    <a:lnTo>
                      <a:pt x="192" y="30"/>
                    </a:lnTo>
                    <a:lnTo>
                      <a:pt x="199" y="60"/>
                    </a:lnTo>
                    <a:lnTo>
                      <a:pt x="183" y="48"/>
                    </a:lnTo>
                    <a:lnTo>
                      <a:pt x="125" y="35"/>
                    </a:lnTo>
                    <a:lnTo>
                      <a:pt x="85" y="22"/>
                    </a:lnTo>
                    <a:lnTo>
                      <a:pt x="0" y="11"/>
                    </a:lnTo>
                    <a:lnTo>
                      <a:pt x="25" y="47"/>
                    </a:lnTo>
                    <a:lnTo>
                      <a:pt x="83" y="61"/>
                    </a:lnTo>
                    <a:lnTo>
                      <a:pt x="121" y="68"/>
                    </a:lnTo>
                    <a:lnTo>
                      <a:pt x="194" y="103"/>
                    </a:lnTo>
                    <a:lnTo>
                      <a:pt x="242" y="136"/>
                    </a:lnTo>
                    <a:lnTo>
                      <a:pt x="225" y="96"/>
                    </a:lnTo>
                    <a:lnTo>
                      <a:pt x="270" y="118"/>
                    </a:lnTo>
                    <a:lnTo>
                      <a:pt x="313" y="168"/>
                    </a:lnTo>
                    <a:lnTo>
                      <a:pt x="398" y="219"/>
                    </a:lnTo>
                    <a:lnTo>
                      <a:pt x="398" y="219"/>
                    </a:lnTo>
                    <a:lnTo>
                      <a:pt x="405" y="224"/>
                    </a:lnTo>
                    <a:lnTo>
                      <a:pt x="413" y="231"/>
                    </a:lnTo>
                    <a:lnTo>
                      <a:pt x="420" y="241"/>
                    </a:lnTo>
                    <a:lnTo>
                      <a:pt x="420" y="241"/>
                    </a:lnTo>
                    <a:lnTo>
                      <a:pt x="431" y="251"/>
                    </a:lnTo>
                    <a:lnTo>
                      <a:pt x="446" y="263"/>
                    </a:lnTo>
                    <a:lnTo>
                      <a:pt x="463" y="275"/>
                    </a:lnTo>
                    <a:lnTo>
                      <a:pt x="483" y="282"/>
                    </a:lnTo>
                    <a:lnTo>
                      <a:pt x="475" y="249"/>
                    </a:lnTo>
                    <a:lnTo>
                      <a:pt x="458" y="172"/>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67" name="Group 66"/>
            <p:cNvGrpSpPr/>
            <p:nvPr/>
          </p:nvGrpSpPr>
          <p:grpSpPr>
            <a:xfrm>
              <a:off x="3081338" y="3783013"/>
              <a:ext cx="381000" cy="428625"/>
              <a:chOff x="3081338" y="3783013"/>
              <a:chExt cx="381000" cy="428625"/>
            </a:xfrm>
            <a:solidFill>
              <a:schemeClr val="tx2">
                <a:lumMod val="75000"/>
                <a:lumOff val="25000"/>
              </a:schemeClr>
            </a:solidFill>
          </p:grpSpPr>
          <p:sp>
            <p:nvSpPr>
              <p:cNvPr id="137" name="Freeform 282"/>
              <p:cNvSpPr>
                <a:spLocks/>
              </p:cNvSpPr>
              <p:nvPr/>
            </p:nvSpPr>
            <p:spPr bwMode="auto">
              <a:xfrm>
                <a:off x="3216275" y="3833813"/>
                <a:ext cx="22225" cy="41275"/>
              </a:xfrm>
              <a:custGeom>
                <a:avLst/>
                <a:gdLst>
                  <a:gd name="T0" fmla="*/ 50 w 66"/>
                  <a:gd name="T1" fmla="*/ 130 h 130"/>
                  <a:gd name="T2" fmla="*/ 0 w 66"/>
                  <a:gd name="T3" fmla="*/ 130 h 130"/>
                  <a:gd name="T4" fmla="*/ 5 w 66"/>
                  <a:gd name="T5" fmla="*/ 51 h 130"/>
                  <a:gd name="T6" fmla="*/ 35 w 66"/>
                  <a:gd name="T7" fmla="*/ 11 h 130"/>
                  <a:gd name="T8" fmla="*/ 62 w 66"/>
                  <a:gd name="T9" fmla="*/ 0 h 130"/>
                  <a:gd name="T10" fmla="*/ 66 w 66"/>
                  <a:gd name="T11" fmla="*/ 37 h 130"/>
                  <a:gd name="T12" fmla="*/ 56 w 66"/>
                  <a:gd name="T13" fmla="*/ 70 h 130"/>
                  <a:gd name="T14" fmla="*/ 50 w 6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30">
                    <a:moveTo>
                      <a:pt x="50" y="130"/>
                    </a:moveTo>
                    <a:lnTo>
                      <a:pt x="0" y="130"/>
                    </a:lnTo>
                    <a:lnTo>
                      <a:pt x="5" y="51"/>
                    </a:lnTo>
                    <a:lnTo>
                      <a:pt x="35" y="11"/>
                    </a:lnTo>
                    <a:lnTo>
                      <a:pt x="62" y="0"/>
                    </a:lnTo>
                    <a:lnTo>
                      <a:pt x="66" y="37"/>
                    </a:lnTo>
                    <a:lnTo>
                      <a:pt x="56" y="70"/>
                    </a:lnTo>
                    <a:lnTo>
                      <a:pt x="50" y="13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8" name="Freeform 283"/>
              <p:cNvSpPr>
                <a:spLocks/>
              </p:cNvSpPr>
              <p:nvPr/>
            </p:nvSpPr>
            <p:spPr bwMode="auto">
              <a:xfrm>
                <a:off x="3240088" y="3808413"/>
                <a:ext cx="34925" cy="30163"/>
              </a:xfrm>
              <a:custGeom>
                <a:avLst/>
                <a:gdLst>
                  <a:gd name="T0" fmla="*/ 30 w 110"/>
                  <a:gd name="T1" fmla="*/ 67 h 94"/>
                  <a:gd name="T2" fmla="*/ 54 w 110"/>
                  <a:gd name="T3" fmla="*/ 40 h 94"/>
                  <a:gd name="T4" fmla="*/ 110 w 110"/>
                  <a:gd name="T5" fmla="*/ 7 h 94"/>
                  <a:gd name="T6" fmla="*/ 94 w 110"/>
                  <a:gd name="T7" fmla="*/ 0 h 94"/>
                  <a:gd name="T8" fmla="*/ 30 w 110"/>
                  <a:gd name="T9" fmla="*/ 33 h 94"/>
                  <a:gd name="T10" fmla="*/ 0 w 110"/>
                  <a:gd name="T11" fmla="*/ 63 h 94"/>
                  <a:gd name="T12" fmla="*/ 11 w 110"/>
                  <a:gd name="T13" fmla="*/ 94 h 94"/>
                  <a:gd name="T14" fmla="*/ 30 w 110"/>
                  <a:gd name="T15" fmla="*/ 6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4">
                    <a:moveTo>
                      <a:pt x="30" y="67"/>
                    </a:moveTo>
                    <a:lnTo>
                      <a:pt x="54" y="40"/>
                    </a:lnTo>
                    <a:lnTo>
                      <a:pt x="110" y="7"/>
                    </a:lnTo>
                    <a:lnTo>
                      <a:pt x="94" y="0"/>
                    </a:lnTo>
                    <a:lnTo>
                      <a:pt x="30" y="33"/>
                    </a:lnTo>
                    <a:lnTo>
                      <a:pt x="0" y="63"/>
                    </a:lnTo>
                    <a:lnTo>
                      <a:pt x="11" y="94"/>
                    </a:lnTo>
                    <a:lnTo>
                      <a:pt x="30" y="6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9" name="Freeform 284"/>
              <p:cNvSpPr>
                <a:spLocks/>
              </p:cNvSpPr>
              <p:nvPr/>
            </p:nvSpPr>
            <p:spPr bwMode="auto">
              <a:xfrm>
                <a:off x="3275013" y="3792538"/>
                <a:ext cx="44450" cy="15875"/>
              </a:xfrm>
              <a:custGeom>
                <a:avLst/>
                <a:gdLst>
                  <a:gd name="T0" fmla="*/ 53 w 140"/>
                  <a:gd name="T1" fmla="*/ 46 h 51"/>
                  <a:gd name="T2" fmla="*/ 73 w 140"/>
                  <a:gd name="T3" fmla="*/ 30 h 51"/>
                  <a:gd name="T4" fmla="*/ 113 w 140"/>
                  <a:gd name="T5" fmla="*/ 16 h 51"/>
                  <a:gd name="T6" fmla="*/ 140 w 140"/>
                  <a:gd name="T7" fmla="*/ 13 h 51"/>
                  <a:gd name="T8" fmla="*/ 137 w 140"/>
                  <a:gd name="T9" fmla="*/ 0 h 51"/>
                  <a:gd name="T10" fmla="*/ 90 w 140"/>
                  <a:gd name="T11" fmla="*/ 6 h 51"/>
                  <a:gd name="T12" fmla="*/ 0 w 140"/>
                  <a:gd name="T13" fmla="*/ 28 h 51"/>
                  <a:gd name="T14" fmla="*/ 21 w 140"/>
                  <a:gd name="T15" fmla="*/ 51 h 51"/>
                  <a:gd name="T16" fmla="*/ 53 w 140"/>
                  <a:gd name="T1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51">
                    <a:moveTo>
                      <a:pt x="53" y="46"/>
                    </a:moveTo>
                    <a:lnTo>
                      <a:pt x="73" y="30"/>
                    </a:lnTo>
                    <a:lnTo>
                      <a:pt x="113" y="16"/>
                    </a:lnTo>
                    <a:lnTo>
                      <a:pt x="140" y="13"/>
                    </a:lnTo>
                    <a:lnTo>
                      <a:pt x="137" y="0"/>
                    </a:lnTo>
                    <a:lnTo>
                      <a:pt x="90" y="6"/>
                    </a:lnTo>
                    <a:lnTo>
                      <a:pt x="0" y="28"/>
                    </a:lnTo>
                    <a:lnTo>
                      <a:pt x="21" y="51"/>
                    </a:lnTo>
                    <a:lnTo>
                      <a:pt x="53" y="46"/>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0" name="Freeform 285"/>
              <p:cNvSpPr>
                <a:spLocks/>
              </p:cNvSpPr>
              <p:nvPr/>
            </p:nvSpPr>
            <p:spPr bwMode="auto">
              <a:xfrm>
                <a:off x="3325813" y="3789363"/>
                <a:ext cx="42863" cy="9525"/>
              </a:xfrm>
              <a:custGeom>
                <a:avLst/>
                <a:gdLst>
                  <a:gd name="T0" fmla="*/ 83 w 136"/>
                  <a:gd name="T1" fmla="*/ 33 h 33"/>
                  <a:gd name="T2" fmla="*/ 136 w 136"/>
                  <a:gd name="T3" fmla="*/ 0 h 33"/>
                  <a:gd name="T4" fmla="*/ 109 w 136"/>
                  <a:gd name="T5" fmla="*/ 6 h 33"/>
                  <a:gd name="T6" fmla="*/ 67 w 136"/>
                  <a:gd name="T7" fmla="*/ 10 h 33"/>
                  <a:gd name="T8" fmla="*/ 17 w 136"/>
                  <a:gd name="T9" fmla="*/ 11 h 33"/>
                  <a:gd name="T10" fmla="*/ 0 w 136"/>
                  <a:gd name="T11" fmla="*/ 31 h 33"/>
                  <a:gd name="T12" fmla="*/ 40 w 136"/>
                  <a:gd name="T13" fmla="*/ 27 h 33"/>
                  <a:gd name="T14" fmla="*/ 83 w 136"/>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33">
                    <a:moveTo>
                      <a:pt x="83" y="33"/>
                    </a:moveTo>
                    <a:lnTo>
                      <a:pt x="136" y="0"/>
                    </a:lnTo>
                    <a:lnTo>
                      <a:pt x="109" y="6"/>
                    </a:lnTo>
                    <a:lnTo>
                      <a:pt x="67" y="10"/>
                    </a:lnTo>
                    <a:lnTo>
                      <a:pt x="17" y="11"/>
                    </a:lnTo>
                    <a:lnTo>
                      <a:pt x="0" y="31"/>
                    </a:lnTo>
                    <a:lnTo>
                      <a:pt x="40" y="27"/>
                    </a:lnTo>
                    <a:lnTo>
                      <a:pt x="83" y="3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1" name="Freeform 286"/>
              <p:cNvSpPr>
                <a:spLocks/>
              </p:cNvSpPr>
              <p:nvPr/>
            </p:nvSpPr>
            <p:spPr bwMode="auto">
              <a:xfrm>
                <a:off x="3373438" y="3783013"/>
                <a:ext cx="23813" cy="12700"/>
              </a:xfrm>
              <a:custGeom>
                <a:avLst/>
                <a:gdLst>
                  <a:gd name="T0" fmla="*/ 74 w 74"/>
                  <a:gd name="T1" fmla="*/ 0 h 38"/>
                  <a:gd name="T2" fmla="*/ 17 w 74"/>
                  <a:gd name="T3" fmla="*/ 8 h 38"/>
                  <a:gd name="T4" fmla="*/ 0 w 74"/>
                  <a:gd name="T5" fmla="*/ 38 h 38"/>
                  <a:gd name="T6" fmla="*/ 44 w 74"/>
                  <a:gd name="T7" fmla="*/ 16 h 38"/>
                  <a:gd name="T8" fmla="*/ 74 w 74"/>
                  <a:gd name="T9" fmla="*/ 0 h 38"/>
                </a:gdLst>
                <a:ahLst/>
                <a:cxnLst>
                  <a:cxn ang="0">
                    <a:pos x="T0" y="T1"/>
                  </a:cxn>
                  <a:cxn ang="0">
                    <a:pos x="T2" y="T3"/>
                  </a:cxn>
                  <a:cxn ang="0">
                    <a:pos x="T4" y="T5"/>
                  </a:cxn>
                  <a:cxn ang="0">
                    <a:pos x="T6" y="T7"/>
                  </a:cxn>
                  <a:cxn ang="0">
                    <a:pos x="T8" y="T9"/>
                  </a:cxn>
                </a:cxnLst>
                <a:rect l="0" t="0" r="r" b="b"/>
                <a:pathLst>
                  <a:path w="74" h="38">
                    <a:moveTo>
                      <a:pt x="74" y="0"/>
                    </a:moveTo>
                    <a:lnTo>
                      <a:pt x="17" y="8"/>
                    </a:lnTo>
                    <a:lnTo>
                      <a:pt x="0" y="38"/>
                    </a:lnTo>
                    <a:lnTo>
                      <a:pt x="44" y="16"/>
                    </a:lnTo>
                    <a:lnTo>
                      <a:pt x="74"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42" name="Freeform 287"/>
              <p:cNvSpPr>
                <a:spLocks/>
              </p:cNvSpPr>
              <p:nvPr/>
            </p:nvSpPr>
            <p:spPr bwMode="auto">
              <a:xfrm>
                <a:off x="3081338" y="3803650"/>
                <a:ext cx="381000" cy="407988"/>
              </a:xfrm>
              <a:custGeom>
                <a:avLst/>
                <a:gdLst>
                  <a:gd name="T0" fmla="*/ 1175 w 1201"/>
                  <a:gd name="T1" fmla="*/ 108 h 1285"/>
                  <a:gd name="T2" fmla="*/ 1128 w 1201"/>
                  <a:gd name="T3" fmla="*/ 68 h 1285"/>
                  <a:gd name="T4" fmla="*/ 1016 w 1201"/>
                  <a:gd name="T5" fmla="*/ 0 h 1285"/>
                  <a:gd name="T6" fmla="*/ 850 w 1201"/>
                  <a:gd name="T7" fmla="*/ 37 h 1285"/>
                  <a:gd name="T8" fmla="*/ 645 w 1201"/>
                  <a:gd name="T9" fmla="*/ 195 h 1285"/>
                  <a:gd name="T10" fmla="*/ 643 w 1201"/>
                  <a:gd name="T11" fmla="*/ 291 h 1285"/>
                  <a:gd name="T12" fmla="*/ 690 w 1201"/>
                  <a:gd name="T13" fmla="*/ 310 h 1285"/>
                  <a:gd name="T14" fmla="*/ 681 w 1201"/>
                  <a:gd name="T15" fmla="*/ 421 h 1285"/>
                  <a:gd name="T16" fmla="*/ 718 w 1201"/>
                  <a:gd name="T17" fmla="*/ 426 h 1285"/>
                  <a:gd name="T18" fmla="*/ 651 w 1201"/>
                  <a:gd name="T19" fmla="*/ 451 h 1285"/>
                  <a:gd name="T20" fmla="*/ 600 w 1201"/>
                  <a:gd name="T21" fmla="*/ 514 h 1285"/>
                  <a:gd name="T22" fmla="*/ 682 w 1201"/>
                  <a:gd name="T23" fmla="*/ 523 h 1285"/>
                  <a:gd name="T24" fmla="*/ 632 w 1201"/>
                  <a:gd name="T25" fmla="*/ 540 h 1285"/>
                  <a:gd name="T26" fmla="*/ 564 w 1201"/>
                  <a:gd name="T27" fmla="*/ 449 h 1285"/>
                  <a:gd name="T28" fmla="*/ 594 w 1201"/>
                  <a:gd name="T29" fmla="*/ 375 h 1285"/>
                  <a:gd name="T30" fmla="*/ 553 w 1201"/>
                  <a:gd name="T31" fmla="*/ 283 h 1285"/>
                  <a:gd name="T32" fmla="*/ 483 w 1201"/>
                  <a:gd name="T33" fmla="*/ 266 h 1285"/>
                  <a:gd name="T34" fmla="*/ 429 w 1201"/>
                  <a:gd name="T35" fmla="*/ 284 h 1285"/>
                  <a:gd name="T36" fmla="*/ 395 w 1201"/>
                  <a:gd name="T37" fmla="*/ 525 h 1285"/>
                  <a:gd name="T38" fmla="*/ 311 w 1201"/>
                  <a:gd name="T39" fmla="*/ 759 h 1285"/>
                  <a:gd name="T40" fmla="*/ 263 w 1201"/>
                  <a:gd name="T41" fmla="*/ 733 h 1285"/>
                  <a:gd name="T42" fmla="*/ 311 w 1201"/>
                  <a:gd name="T43" fmla="*/ 828 h 1285"/>
                  <a:gd name="T44" fmla="*/ 395 w 1201"/>
                  <a:gd name="T45" fmla="*/ 837 h 1285"/>
                  <a:gd name="T46" fmla="*/ 468 w 1201"/>
                  <a:gd name="T47" fmla="*/ 827 h 1285"/>
                  <a:gd name="T48" fmla="*/ 431 w 1201"/>
                  <a:gd name="T49" fmla="*/ 867 h 1285"/>
                  <a:gd name="T50" fmla="*/ 311 w 1201"/>
                  <a:gd name="T51" fmla="*/ 865 h 1285"/>
                  <a:gd name="T52" fmla="*/ 229 w 1201"/>
                  <a:gd name="T53" fmla="*/ 902 h 1285"/>
                  <a:gd name="T54" fmla="*/ 269 w 1201"/>
                  <a:gd name="T55" fmla="*/ 942 h 1285"/>
                  <a:gd name="T56" fmla="*/ 202 w 1201"/>
                  <a:gd name="T57" fmla="*/ 949 h 1285"/>
                  <a:gd name="T58" fmla="*/ 283 w 1201"/>
                  <a:gd name="T59" fmla="*/ 1021 h 1285"/>
                  <a:gd name="T60" fmla="*/ 203 w 1201"/>
                  <a:gd name="T61" fmla="*/ 999 h 1285"/>
                  <a:gd name="T62" fmla="*/ 174 w 1201"/>
                  <a:gd name="T63" fmla="*/ 945 h 1285"/>
                  <a:gd name="T64" fmla="*/ 187 w 1201"/>
                  <a:gd name="T65" fmla="*/ 921 h 1285"/>
                  <a:gd name="T66" fmla="*/ 199 w 1201"/>
                  <a:gd name="T67" fmla="*/ 902 h 1285"/>
                  <a:gd name="T68" fmla="*/ 154 w 1201"/>
                  <a:gd name="T69" fmla="*/ 860 h 1285"/>
                  <a:gd name="T70" fmla="*/ 216 w 1201"/>
                  <a:gd name="T71" fmla="*/ 871 h 1285"/>
                  <a:gd name="T72" fmla="*/ 260 w 1201"/>
                  <a:gd name="T73" fmla="*/ 882 h 1285"/>
                  <a:gd name="T74" fmla="*/ 281 w 1201"/>
                  <a:gd name="T75" fmla="*/ 808 h 1285"/>
                  <a:gd name="T76" fmla="*/ 221 w 1201"/>
                  <a:gd name="T77" fmla="*/ 796 h 1285"/>
                  <a:gd name="T78" fmla="*/ 145 w 1201"/>
                  <a:gd name="T79" fmla="*/ 873 h 1285"/>
                  <a:gd name="T80" fmla="*/ 83 w 1201"/>
                  <a:gd name="T81" fmla="*/ 927 h 1285"/>
                  <a:gd name="T82" fmla="*/ 139 w 1201"/>
                  <a:gd name="T83" fmla="*/ 980 h 1285"/>
                  <a:gd name="T84" fmla="*/ 168 w 1201"/>
                  <a:gd name="T85" fmla="*/ 1035 h 1285"/>
                  <a:gd name="T86" fmla="*/ 129 w 1201"/>
                  <a:gd name="T87" fmla="*/ 1009 h 1285"/>
                  <a:gd name="T88" fmla="*/ 56 w 1201"/>
                  <a:gd name="T89" fmla="*/ 1000 h 1285"/>
                  <a:gd name="T90" fmla="*/ 224 w 1201"/>
                  <a:gd name="T91" fmla="*/ 1125 h 1285"/>
                  <a:gd name="T92" fmla="*/ 556 w 1201"/>
                  <a:gd name="T93" fmla="*/ 1006 h 1285"/>
                  <a:gd name="T94" fmla="*/ 750 w 1201"/>
                  <a:gd name="T95" fmla="*/ 1047 h 1285"/>
                  <a:gd name="T96" fmla="*/ 691 w 1201"/>
                  <a:gd name="T97" fmla="*/ 1207 h 1285"/>
                  <a:gd name="T98" fmla="*/ 865 w 1201"/>
                  <a:gd name="T99" fmla="*/ 1272 h 1285"/>
                  <a:gd name="T100" fmla="*/ 896 w 1201"/>
                  <a:gd name="T101" fmla="*/ 1019 h 1285"/>
                  <a:gd name="T102" fmla="*/ 993 w 1201"/>
                  <a:gd name="T103" fmla="*/ 719 h 1285"/>
                  <a:gd name="T104" fmla="*/ 1108 w 1201"/>
                  <a:gd name="T105" fmla="*/ 46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1" h="1285">
                    <a:moveTo>
                      <a:pt x="1146" y="290"/>
                    </a:moveTo>
                    <a:lnTo>
                      <a:pt x="1201" y="113"/>
                    </a:lnTo>
                    <a:lnTo>
                      <a:pt x="1175" y="108"/>
                    </a:lnTo>
                    <a:lnTo>
                      <a:pt x="1161" y="84"/>
                    </a:lnTo>
                    <a:lnTo>
                      <a:pt x="1174" y="71"/>
                    </a:lnTo>
                    <a:lnTo>
                      <a:pt x="1128" y="68"/>
                    </a:lnTo>
                    <a:lnTo>
                      <a:pt x="1090" y="42"/>
                    </a:lnTo>
                    <a:lnTo>
                      <a:pt x="1060" y="8"/>
                    </a:lnTo>
                    <a:lnTo>
                      <a:pt x="1016" y="0"/>
                    </a:lnTo>
                    <a:lnTo>
                      <a:pt x="947" y="13"/>
                    </a:lnTo>
                    <a:lnTo>
                      <a:pt x="907" y="40"/>
                    </a:lnTo>
                    <a:lnTo>
                      <a:pt x="850" y="37"/>
                    </a:lnTo>
                    <a:lnTo>
                      <a:pt x="753" y="51"/>
                    </a:lnTo>
                    <a:lnTo>
                      <a:pt x="684" y="102"/>
                    </a:lnTo>
                    <a:lnTo>
                      <a:pt x="645" y="195"/>
                    </a:lnTo>
                    <a:lnTo>
                      <a:pt x="633" y="265"/>
                    </a:lnTo>
                    <a:lnTo>
                      <a:pt x="623" y="275"/>
                    </a:lnTo>
                    <a:lnTo>
                      <a:pt x="643" y="291"/>
                    </a:lnTo>
                    <a:lnTo>
                      <a:pt x="707" y="297"/>
                    </a:lnTo>
                    <a:lnTo>
                      <a:pt x="730" y="307"/>
                    </a:lnTo>
                    <a:lnTo>
                      <a:pt x="690" y="310"/>
                    </a:lnTo>
                    <a:lnTo>
                      <a:pt x="667" y="371"/>
                    </a:lnTo>
                    <a:lnTo>
                      <a:pt x="661" y="401"/>
                    </a:lnTo>
                    <a:lnTo>
                      <a:pt x="681" y="421"/>
                    </a:lnTo>
                    <a:lnTo>
                      <a:pt x="708" y="421"/>
                    </a:lnTo>
                    <a:lnTo>
                      <a:pt x="743" y="413"/>
                    </a:lnTo>
                    <a:lnTo>
                      <a:pt x="718" y="426"/>
                    </a:lnTo>
                    <a:lnTo>
                      <a:pt x="728" y="454"/>
                    </a:lnTo>
                    <a:lnTo>
                      <a:pt x="678" y="434"/>
                    </a:lnTo>
                    <a:lnTo>
                      <a:pt x="651" y="451"/>
                    </a:lnTo>
                    <a:lnTo>
                      <a:pt x="631" y="464"/>
                    </a:lnTo>
                    <a:lnTo>
                      <a:pt x="581" y="474"/>
                    </a:lnTo>
                    <a:lnTo>
                      <a:pt x="600" y="514"/>
                    </a:lnTo>
                    <a:lnTo>
                      <a:pt x="619" y="528"/>
                    </a:lnTo>
                    <a:lnTo>
                      <a:pt x="655" y="533"/>
                    </a:lnTo>
                    <a:lnTo>
                      <a:pt x="682" y="523"/>
                    </a:lnTo>
                    <a:lnTo>
                      <a:pt x="728" y="460"/>
                    </a:lnTo>
                    <a:lnTo>
                      <a:pt x="689" y="533"/>
                    </a:lnTo>
                    <a:lnTo>
                      <a:pt x="632" y="540"/>
                    </a:lnTo>
                    <a:lnTo>
                      <a:pt x="572" y="504"/>
                    </a:lnTo>
                    <a:lnTo>
                      <a:pt x="557" y="474"/>
                    </a:lnTo>
                    <a:lnTo>
                      <a:pt x="564" y="449"/>
                    </a:lnTo>
                    <a:lnTo>
                      <a:pt x="531" y="418"/>
                    </a:lnTo>
                    <a:lnTo>
                      <a:pt x="564" y="378"/>
                    </a:lnTo>
                    <a:lnTo>
                      <a:pt x="594" y="375"/>
                    </a:lnTo>
                    <a:lnTo>
                      <a:pt x="610" y="325"/>
                    </a:lnTo>
                    <a:lnTo>
                      <a:pt x="560" y="301"/>
                    </a:lnTo>
                    <a:lnTo>
                      <a:pt x="553" y="283"/>
                    </a:lnTo>
                    <a:lnTo>
                      <a:pt x="546" y="259"/>
                    </a:lnTo>
                    <a:lnTo>
                      <a:pt x="506" y="273"/>
                    </a:lnTo>
                    <a:lnTo>
                      <a:pt x="483" y="266"/>
                    </a:lnTo>
                    <a:lnTo>
                      <a:pt x="479" y="244"/>
                    </a:lnTo>
                    <a:lnTo>
                      <a:pt x="446" y="244"/>
                    </a:lnTo>
                    <a:lnTo>
                      <a:pt x="429" y="284"/>
                    </a:lnTo>
                    <a:lnTo>
                      <a:pt x="407" y="336"/>
                    </a:lnTo>
                    <a:lnTo>
                      <a:pt x="417" y="420"/>
                    </a:lnTo>
                    <a:lnTo>
                      <a:pt x="395" y="525"/>
                    </a:lnTo>
                    <a:lnTo>
                      <a:pt x="300" y="646"/>
                    </a:lnTo>
                    <a:lnTo>
                      <a:pt x="267" y="716"/>
                    </a:lnTo>
                    <a:lnTo>
                      <a:pt x="311" y="759"/>
                    </a:lnTo>
                    <a:lnTo>
                      <a:pt x="384" y="752"/>
                    </a:lnTo>
                    <a:lnTo>
                      <a:pt x="314" y="773"/>
                    </a:lnTo>
                    <a:lnTo>
                      <a:pt x="263" y="733"/>
                    </a:lnTo>
                    <a:lnTo>
                      <a:pt x="228" y="766"/>
                    </a:lnTo>
                    <a:lnTo>
                      <a:pt x="274" y="803"/>
                    </a:lnTo>
                    <a:lnTo>
                      <a:pt x="311" y="828"/>
                    </a:lnTo>
                    <a:lnTo>
                      <a:pt x="345" y="845"/>
                    </a:lnTo>
                    <a:lnTo>
                      <a:pt x="375" y="845"/>
                    </a:lnTo>
                    <a:lnTo>
                      <a:pt x="395" y="837"/>
                    </a:lnTo>
                    <a:lnTo>
                      <a:pt x="428" y="807"/>
                    </a:lnTo>
                    <a:lnTo>
                      <a:pt x="411" y="844"/>
                    </a:lnTo>
                    <a:lnTo>
                      <a:pt x="468" y="827"/>
                    </a:lnTo>
                    <a:lnTo>
                      <a:pt x="441" y="851"/>
                    </a:lnTo>
                    <a:lnTo>
                      <a:pt x="478" y="851"/>
                    </a:lnTo>
                    <a:lnTo>
                      <a:pt x="431" y="867"/>
                    </a:lnTo>
                    <a:lnTo>
                      <a:pt x="391" y="847"/>
                    </a:lnTo>
                    <a:lnTo>
                      <a:pt x="334" y="865"/>
                    </a:lnTo>
                    <a:lnTo>
                      <a:pt x="311" y="865"/>
                    </a:lnTo>
                    <a:lnTo>
                      <a:pt x="279" y="889"/>
                    </a:lnTo>
                    <a:lnTo>
                      <a:pt x="265" y="912"/>
                    </a:lnTo>
                    <a:lnTo>
                      <a:pt x="229" y="902"/>
                    </a:lnTo>
                    <a:lnTo>
                      <a:pt x="205" y="915"/>
                    </a:lnTo>
                    <a:lnTo>
                      <a:pt x="219" y="935"/>
                    </a:lnTo>
                    <a:lnTo>
                      <a:pt x="269" y="942"/>
                    </a:lnTo>
                    <a:lnTo>
                      <a:pt x="265" y="955"/>
                    </a:lnTo>
                    <a:lnTo>
                      <a:pt x="235" y="949"/>
                    </a:lnTo>
                    <a:lnTo>
                      <a:pt x="202" y="949"/>
                    </a:lnTo>
                    <a:lnTo>
                      <a:pt x="190" y="969"/>
                    </a:lnTo>
                    <a:lnTo>
                      <a:pt x="279" y="988"/>
                    </a:lnTo>
                    <a:lnTo>
                      <a:pt x="283" y="1021"/>
                    </a:lnTo>
                    <a:lnTo>
                      <a:pt x="273" y="1018"/>
                    </a:lnTo>
                    <a:lnTo>
                      <a:pt x="220" y="1002"/>
                    </a:lnTo>
                    <a:lnTo>
                      <a:pt x="203" y="999"/>
                    </a:lnTo>
                    <a:lnTo>
                      <a:pt x="193" y="1009"/>
                    </a:lnTo>
                    <a:lnTo>
                      <a:pt x="177" y="968"/>
                    </a:lnTo>
                    <a:lnTo>
                      <a:pt x="174" y="945"/>
                    </a:lnTo>
                    <a:lnTo>
                      <a:pt x="124" y="925"/>
                    </a:lnTo>
                    <a:lnTo>
                      <a:pt x="148" y="899"/>
                    </a:lnTo>
                    <a:lnTo>
                      <a:pt x="187" y="921"/>
                    </a:lnTo>
                    <a:lnTo>
                      <a:pt x="183" y="939"/>
                    </a:lnTo>
                    <a:lnTo>
                      <a:pt x="197" y="925"/>
                    </a:lnTo>
                    <a:lnTo>
                      <a:pt x="199" y="902"/>
                    </a:lnTo>
                    <a:lnTo>
                      <a:pt x="216" y="878"/>
                    </a:lnTo>
                    <a:lnTo>
                      <a:pt x="196" y="891"/>
                    </a:lnTo>
                    <a:lnTo>
                      <a:pt x="154" y="860"/>
                    </a:lnTo>
                    <a:lnTo>
                      <a:pt x="163" y="837"/>
                    </a:lnTo>
                    <a:lnTo>
                      <a:pt x="201" y="824"/>
                    </a:lnTo>
                    <a:lnTo>
                      <a:pt x="216" y="871"/>
                    </a:lnTo>
                    <a:lnTo>
                      <a:pt x="239" y="891"/>
                    </a:lnTo>
                    <a:lnTo>
                      <a:pt x="246" y="891"/>
                    </a:lnTo>
                    <a:lnTo>
                      <a:pt x="260" y="882"/>
                    </a:lnTo>
                    <a:lnTo>
                      <a:pt x="267" y="853"/>
                    </a:lnTo>
                    <a:lnTo>
                      <a:pt x="263" y="831"/>
                    </a:lnTo>
                    <a:lnTo>
                      <a:pt x="281" y="808"/>
                    </a:lnTo>
                    <a:lnTo>
                      <a:pt x="274" y="803"/>
                    </a:lnTo>
                    <a:lnTo>
                      <a:pt x="254" y="823"/>
                    </a:lnTo>
                    <a:lnTo>
                      <a:pt x="221" y="796"/>
                    </a:lnTo>
                    <a:lnTo>
                      <a:pt x="171" y="816"/>
                    </a:lnTo>
                    <a:lnTo>
                      <a:pt x="142" y="843"/>
                    </a:lnTo>
                    <a:lnTo>
                      <a:pt x="145" y="873"/>
                    </a:lnTo>
                    <a:lnTo>
                      <a:pt x="142" y="896"/>
                    </a:lnTo>
                    <a:lnTo>
                      <a:pt x="112" y="913"/>
                    </a:lnTo>
                    <a:lnTo>
                      <a:pt x="83" y="927"/>
                    </a:lnTo>
                    <a:lnTo>
                      <a:pt x="79" y="950"/>
                    </a:lnTo>
                    <a:lnTo>
                      <a:pt x="109" y="987"/>
                    </a:lnTo>
                    <a:lnTo>
                      <a:pt x="139" y="980"/>
                    </a:lnTo>
                    <a:lnTo>
                      <a:pt x="151" y="980"/>
                    </a:lnTo>
                    <a:lnTo>
                      <a:pt x="185" y="1021"/>
                    </a:lnTo>
                    <a:lnTo>
                      <a:pt x="168" y="1035"/>
                    </a:lnTo>
                    <a:lnTo>
                      <a:pt x="139" y="1035"/>
                    </a:lnTo>
                    <a:lnTo>
                      <a:pt x="147" y="1007"/>
                    </a:lnTo>
                    <a:lnTo>
                      <a:pt x="129" y="1009"/>
                    </a:lnTo>
                    <a:lnTo>
                      <a:pt x="118" y="1012"/>
                    </a:lnTo>
                    <a:lnTo>
                      <a:pt x="92" y="994"/>
                    </a:lnTo>
                    <a:lnTo>
                      <a:pt x="56" y="1000"/>
                    </a:lnTo>
                    <a:lnTo>
                      <a:pt x="0" y="1033"/>
                    </a:lnTo>
                    <a:lnTo>
                      <a:pt x="137" y="1126"/>
                    </a:lnTo>
                    <a:lnTo>
                      <a:pt x="224" y="1125"/>
                    </a:lnTo>
                    <a:lnTo>
                      <a:pt x="327" y="1074"/>
                    </a:lnTo>
                    <a:lnTo>
                      <a:pt x="406" y="1000"/>
                    </a:lnTo>
                    <a:lnTo>
                      <a:pt x="556" y="1006"/>
                    </a:lnTo>
                    <a:lnTo>
                      <a:pt x="613" y="1038"/>
                    </a:lnTo>
                    <a:lnTo>
                      <a:pt x="703" y="1035"/>
                    </a:lnTo>
                    <a:lnTo>
                      <a:pt x="750" y="1047"/>
                    </a:lnTo>
                    <a:lnTo>
                      <a:pt x="777" y="1104"/>
                    </a:lnTo>
                    <a:lnTo>
                      <a:pt x="748" y="1160"/>
                    </a:lnTo>
                    <a:lnTo>
                      <a:pt x="691" y="1207"/>
                    </a:lnTo>
                    <a:lnTo>
                      <a:pt x="719" y="1266"/>
                    </a:lnTo>
                    <a:lnTo>
                      <a:pt x="779" y="1285"/>
                    </a:lnTo>
                    <a:lnTo>
                      <a:pt x="865" y="1272"/>
                    </a:lnTo>
                    <a:lnTo>
                      <a:pt x="828" y="1222"/>
                    </a:lnTo>
                    <a:lnTo>
                      <a:pt x="840" y="1126"/>
                    </a:lnTo>
                    <a:lnTo>
                      <a:pt x="896" y="1019"/>
                    </a:lnTo>
                    <a:lnTo>
                      <a:pt x="851" y="903"/>
                    </a:lnTo>
                    <a:lnTo>
                      <a:pt x="850" y="774"/>
                    </a:lnTo>
                    <a:lnTo>
                      <a:pt x="993" y="719"/>
                    </a:lnTo>
                    <a:lnTo>
                      <a:pt x="1079" y="639"/>
                    </a:lnTo>
                    <a:lnTo>
                      <a:pt x="1139" y="549"/>
                    </a:lnTo>
                    <a:lnTo>
                      <a:pt x="1108" y="463"/>
                    </a:lnTo>
                    <a:lnTo>
                      <a:pt x="1153" y="420"/>
                    </a:lnTo>
                    <a:lnTo>
                      <a:pt x="1146" y="29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68" name="Group 67"/>
            <p:cNvGrpSpPr/>
            <p:nvPr/>
          </p:nvGrpSpPr>
          <p:grpSpPr>
            <a:xfrm>
              <a:off x="4881563" y="3962400"/>
              <a:ext cx="1738313" cy="1152525"/>
              <a:chOff x="4881563" y="3962400"/>
              <a:chExt cx="1738313" cy="1152525"/>
            </a:xfrm>
            <a:solidFill>
              <a:schemeClr val="bg1">
                <a:lumMod val="75000"/>
              </a:schemeClr>
            </a:solidFill>
          </p:grpSpPr>
          <p:sp>
            <p:nvSpPr>
              <p:cNvPr id="133" name="Freeform 288"/>
              <p:cNvSpPr>
                <a:spLocks/>
              </p:cNvSpPr>
              <p:nvPr/>
            </p:nvSpPr>
            <p:spPr bwMode="auto">
              <a:xfrm>
                <a:off x="6049963" y="4868863"/>
                <a:ext cx="7938" cy="11113"/>
              </a:xfrm>
              <a:custGeom>
                <a:avLst/>
                <a:gdLst>
                  <a:gd name="T0" fmla="*/ 13 w 23"/>
                  <a:gd name="T1" fmla="*/ 0 h 34"/>
                  <a:gd name="T2" fmla="*/ 23 w 23"/>
                  <a:gd name="T3" fmla="*/ 20 h 34"/>
                  <a:gd name="T4" fmla="*/ 20 w 23"/>
                  <a:gd name="T5" fmla="*/ 34 h 34"/>
                  <a:gd name="T6" fmla="*/ 0 w 23"/>
                  <a:gd name="T7" fmla="*/ 10 h 34"/>
                  <a:gd name="T8" fmla="*/ 13 w 23"/>
                  <a:gd name="T9" fmla="*/ 0 h 34"/>
                </a:gdLst>
                <a:ahLst/>
                <a:cxnLst>
                  <a:cxn ang="0">
                    <a:pos x="T0" y="T1"/>
                  </a:cxn>
                  <a:cxn ang="0">
                    <a:pos x="T2" y="T3"/>
                  </a:cxn>
                  <a:cxn ang="0">
                    <a:pos x="T4" y="T5"/>
                  </a:cxn>
                  <a:cxn ang="0">
                    <a:pos x="T6" y="T7"/>
                  </a:cxn>
                  <a:cxn ang="0">
                    <a:pos x="T8" y="T9"/>
                  </a:cxn>
                </a:cxnLst>
                <a:rect l="0" t="0" r="r" b="b"/>
                <a:pathLst>
                  <a:path w="23" h="34">
                    <a:moveTo>
                      <a:pt x="13" y="0"/>
                    </a:moveTo>
                    <a:lnTo>
                      <a:pt x="23" y="20"/>
                    </a:lnTo>
                    <a:lnTo>
                      <a:pt x="20" y="34"/>
                    </a:lnTo>
                    <a:lnTo>
                      <a:pt x="0" y="10"/>
                    </a:lnTo>
                    <a:lnTo>
                      <a:pt x="13"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4" name="Freeform 289"/>
              <p:cNvSpPr>
                <a:spLocks/>
              </p:cNvSpPr>
              <p:nvPr/>
            </p:nvSpPr>
            <p:spPr bwMode="auto">
              <a:xfrm>
                <a:off x="6132513" y="4841875"/>
                <a:ext cx="25400" cy="34925"/>
              </a:xfrm>
              <a:custGeom>
                <a:avLst/>
                <a:gdLst>
                  <a:gd name="T0" fmla="*/ 10 w 80"/>
                  <a:gd name="T1" fmla="*/ 57 h 111"/>
                  <a:gd name="T2" fmla="*/ 0 w 80"/>
                  <a:gd name="T3" fmla="*/ 80 h 111"/>
                  <a:gd name="T4" fmla="*/ 34 w 80"/>
                  <a:gd name="T5" fmla="*/ 111 h 111"/>
                  <a:gd name="T6" fmla="*/ 54 w 80"/>
                  <a:gd name="T7" fmla="*/ 40 h 111"/>
                  <a:gd name="T8" fmla="*/ 80 w 80"/>
                  <a:gd name="T9" fmla="*/ 0 h 111"/>
                  <a:gd name="T10" fmla="*/ 61 w 80"/>
                  <a:gd name="T11" fmla="*/ 17 h 111"/>
                  <a:gd name="T12" fmla="*/ 10 w 80"/>
                  <a:gd name="T13" fmla="*/ 57 h 111"/>
                </a:gdLst>
                <a:ahLst/>
                <a:cxnLst>
                  <a:cxn ang="0">
                    <a:pos x="T0" y="T1"/>
                  </a:cxn>
                  <a:cxn ang="0">
                    <a:pos x="T2" y="T3"/>
                  </a:cxn>
                  <a:cxn ang="0">
                    <a:pos x="T4" y="T5"/>
                  </a:cxn>
                  <a:cxn ang="0">
                    <a:pos x="T6" y="T7"/>
                  </a:cxn>
                  <a:cxn ang="0">
                    <a:pos x="T8" y="T9"/>
                  </a:cxn>
                  <a:cxn ang="0">
                    <a:pos x="T10" y="T11"/>
                  </a:cxn>
                  <a:cxn ang="0">
                    <a:pos x="T12" y="T13"/>
                  </a:cxn>
                </a:cxnLst>
                <a:rect l="0" t="0" r="r" b="b"/>
                <a:pathLst>
                  <a:path w="80" h="111">
                    <a:moveTo>
                      <a:pt x="10" y="57"/>
                    </a:moveTo>
                    <a:lnTo>
                      <a:pt x="0" y="80"/>
                    </a:lnTo>
                    <a:lnTo>
                      <a:pt x="34" y="111"/>
                    </a:lnTo>
                    <a:lnTo>
                      <a:pt x="54" y="40"/>
                    </a:lnTo>
                    <a:lnTo>
                      <a:pt x="80" y="0"/>
                    </a:lnTo>
                    <a:lnTo>
                      <a:pt x="61" y="17"/>
                    </a:lnTo>
                    <a:lnTo>
                      <a:pt x="10" y="5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5" name="Freeform 290"/>
              <p:cNvSpPr>
                <a:spLocks/>
              </p:cNvSpPr>
              <p:nvPr/>
            </p:nvSpPr>
            <p:spPr bwMode="auto">
              <a:xfrm>
                <a:off x="6230938" y="4811713"/>
                <a:ext cx="12700" cy="9525"/>
              </a:xfrm>
              <a:custGeom>
                <a:avLst/>
                <a:gdLst>
                  <a:gd name="T0" fmla="*/ 0 w 44"/>
                  <a:gd name="T1" fmla="*/ 31 h 31"/>
                  <a:gd name="T2" fmla="*/ 44 w 44"/>
                  <a:gd name="T3" fmla="*/ 0 h 31"/>
                  <a:gd name="T4" fmla="*/ 10 w 44"/>
                  <a:gd name="T5" fmla="*/ 4 h 31"/>
                  <a:gd name="T6" fmla="*/ 0 w 44"/>
                  <a:gd name="T7" fmla="*/ 31 h 31"/>
                </a:gdLst>
                <a:ahLst/>
                <a:cxnLst>
                  <a:cxn ang="0">
                    <a:pos x="T0" y="T1"/>
                  </a:cxn>
                  <a:cxn ang="0">
                    <a:pos x="T2" y="T3"/>
                  </a:cxn>
                  <a:cxn ang="0">
                    <a:pos x="T4" y="T5"/>
                  </a:cxn>
                  <a:cxn ang="0">
                    <a:pos x="T6" y="T7"/>
                  </a:cxn>
                </a:cxnLst>
                <a:rect l="0" t="0" r="r" b="b"/>
                <a:pathLst>
                  <a:path w="44" h="31">
                    <a:moveTo>
                      <a:pt x="0" y="31"/>
                    </a:moveTo>
                    <a:lnTo>
                      <a:pt x="44" y="0"/>
                    </a:lnTo>
                    <a:lnTo>
                      <a:pt x="10" y="4"/>
                    </a:lnTo>
                    <a:lnTo>
                      <a:pt x="0" y="3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6" name="Freeform 291"/>
              <p:cNvSpPr>
                <a:spLocks/>
              </p:cNvSpPr>
              <p:nvPr/>
            </p:nvSpPr>
            <p:spPr bwMode="auto">
              <a:xfrm>
                <a:off x="4881563" y="3962400"/>
                <a:ext cx="1738313" cy="1152525"/>
              </a:xfrm>
              <a:custGeom>
                <a:avLst/>
                <a:gdLst>
                  <a:gd name="T0" fmla="*/ 5418 w 5475"/>
                  <a:gd name="T1" fmla="*/ 1781 h 3626"/>
                  <a:gd name="T2" fmla="*/ 4841 w 5475"/>
                  <a:gd name="T3" fmla="*/ 2440 h 3626"/>
                  <a:gd name="T4" fmla="*/ 4599 w 5475"/>
                  <a:gd name="T5" fmla="*/ 2492 h 3626"/>
                  <a:gd name="T6" fmla="*/ 4313 w 5475"/>
                  <a:gd name="T7" fmla="*/ 2615 h 3626"/>
                  <a:gd name="T8" fmla="*/ 4024 w 5475"/>
                  <a:gd name="T9" fmla="*/ 2733 h 3626"/>
                  <a:gd name="T10" fmla="*/ 3974 w 5475"/>
                  <a:gd name="T11" fmla="*/ 2754 h 3626"/>
                  <a:gd name="T12" fmla="*/ 3845 w 5475"/>
                  <a:gd name="T13" fmla="*/ 2841 h 3626"/>
                  <a:gd name="T14" fmla="*/ 3769 w 5475"/>
                  <a:gd name="T15" fmla="*/ 2862 h 3626"/>
                  <a:gd name="T16" fmla="*/ 3589 w 5475"/>
                  <a:gd name="T17" fmla="*/ 2836 h 3626"/>
                  <a:gd name="T18" fmla="*/ 3626 w 5475"/>
                  <a:gd name="T19" fmla="*/ 2916 h 3626"/>
                  <a:gd name="T20" fmla="*/ 3777 w 5475"/>
                  <a:gd name="T21" fmla="*/ 2961 h 3626"/>
                  <a:gd name="T22" fmla="*/ 3884 w 5475"/>
                  <a:gd name="T23" fmla="*/ 3053 h 3626"/>
                  <a:gd name="T24" fmla="*/ 3947 w 5475"/>
                  <a:gd name="T25" fmla="*/ 3049 h 3626"/>
                  <a:gd name="T26" fmla="*/ 3863 w 5475"/>
                  <a:gd name="T27" fmla="*/ 2854 h 3626"/>
                  <a:gd name="T28" fmla="*/ 4185 w 5475"/>
                  <a:gd name="T29" fmla="*/ 3133 h 3626"/>
                  <a:gd name="T30" fmla="*/ 4401 w 5475"/>
                  <a:gd name="T31" fmla="*/ 3191 h 3626"/>
                  <a:gd name="T32" fmla="*/ 4217 w 5475"/>
                  <a:gd name="T33" fmla="*/ 3336 h 3626"/>
                  <a:gd name="T34" fmla="*/ 3887 w 5475"/>
                  <a:gd name="T35" fmla="*/ 3421 h 3626"/>
                  <a:gd name="T36" fmla="*/ 3412 w 5475"/>
                  <a:gd name="T37" fmla="*/ 3568 h 3626"/>
                  <a:gd name="T38" fmla="*/ 3389 w 5475"/>
                  <a:gd name="T39" fmla="*/ 3287 h 3626"/>
                  <a:gd name="T40" fmla="*/ 3158 w 5475"/>
                  <a:gd name="T41" fmla="*/ 3173 h 3626"/>
                  <a:gd name="T42" fmla="*/ 3516 w 5475"/>
                  <a:gd name="T43" fmla="*/ 2977 h 3626"/>
                  <a:gd name="T44" fmla="*/ 3478 w 5475"/>
                  <a:gd name="T45" fmla="*/ 2817 h 3626"/>
                  <a:gd name="T46" fmla="*/ 3369 w 5475"/>
                  <a:gd name="T47" fmla="*/ 2879 h 3626"/>
                  <a:gd name="T48" fmla="*/ 3203 w 5475"/>
                  <a:gd name="T49" fmla="*/ 2883 h 3626"/>
                  <a:gd name="T50" fmla="*/ 2902 w 5475"/>
                  <a:gd name="T51" fmla="*/ 2823 h 3626"/>
                  <a:gd name="T52" fmla="*/ 2946 w 5475"/>
                  <a:gd name="T53" fmla="*/ 2839 h 3626"/>
                  <a:gd name="T54" fmla="*/ 2871 w 5475"/>
                  <a:gd name="T55" fmla="*/ 2694 h 3626"/>
                  <a:gd name="T56" fmla="*/ 3246 w 5475"/>
                  <a:gd name="T57" fmla="*/ 2594 h 3626"/>
                  <a:gd name="T58" fmla="*/ 3002 w 5475"/>
                  <a:gd name="T59" fmla="*/ 2547 h 3626"/>
                  <a:gd name="T60" fmla="*/ 2973 w 5475"/>
                  <a:gd name="T61" fmla="*/ 2633 h 3626"/>
                  <a:gd name="T62" fmla="*/ 2853 w 5475"/>
                  <a:gd name="T63" fmla="*/ 2598 h 3626"/>
                  <a:gd name="T64" fmla="*/ 2635 w 5475"/>
                  <a:gd name="T65" fmla="*/ 2703 h 3626"/>
                  <a:gd name="T66" fmla="*/ 2566 w 5475"/>
                  <a:gd name="T67" fmla="*/ 2855 h 3626"/>
                  <a:gd name="T68" fmla="*/ 2442 w 5475"/>
                  <a:gd name="T69" fmla="*/ 2824 h 3626"/>
                  <a:gd name="T70" fmla="*/ 2454 w 5475"/>
                  <a:gd name="T71" fmla="*/ 3009 h 3626"/>
                  <a:gd name="T72" fmla="*/ 2287 w 5475"/>
                  <a:gd name="T73" fmla="*/ 3035 h 3626"/>
                  <a:gd name="T74" fmla="*/ 2292 w 5475"/>
                  <a:gd name="T75" fmla="*/ 3161 h 3626"/>
                  <a:gd name="T76" fmla="*/ 1816 w 5475"/>
                  <a:gd name="T77" fmla="*/ 3088 h 3626"/>
                  <a:gd name="T78" fmla="*/ 2284 w 5475"/>
                  <a:gd name="T79" fmla="*/ 2704 h 3626"/>
                  <a:gd name="T80" fmla="*/ 2245 w 5475"/>
                  <a:gd name="T81" fmla="*/ 2372 h 3626"/>
                  <a:gd name="T82" fmla="*/ 1436 w 5475"/>
                  <a:gd name="T83" fmla="*/ 1888 h 3626"/>
                  <a:gd name="T84" fmla="*/ 683 w 5475"/>
                  <a:gd name="T85" fmla="*/ 2090 h 3626"/>
                  <a:gd name="T86" fmla="*/ 95 w 5475"/>
                  <a:gd name="T87" fmla="*/ 1969 h 3626"/>
                  <a:gd name="T88" fmla="*/ 500 w 5475"/>
                  <a:gd name="T89" fmla="*/ 1007 h 3626"/>
                  <a:gd name="T90" fmla="*/ 528 w 5475"/>
                  <a:gd name="T91" fmla="*/ 412 h 3626"/>
                  <a:gd name="T92" fmla="*/ 1213 w 5475"/>
                  <a:gd name="T93" fmla="*/ 263 h 3626"/>
                  <a:gd name="T94" fmla="*/ 2000 w 5475"/>
                  <a:gd name="T95" fmla="*/ 389 h 3626"/>
                  <a:gd name="T96" fmla="*/ 2357 w 5475"/>
                  <a:gd name="T97" fmla="*/ 422 h 3626"/>
                  <a:gd name="T98" fmla="*/ 2677 w 5475"/>
                  <a:gd name="T99" fmla="*/ 110 h 3626"/>
                  <a:gd name="T100" fmla="*/ 3243 w 5475"/>
                  <a:gd name="T101" fmla="*/ 42 h 3626"/>
                  <a:gd name="T102" fmla="*/ 3927 w 5475"/>
                  <a:gd name="T103" fmla="*/ 493 h 3626"/>
                  <a:gd name="T104" fmla="*/ 4244 w 5475"/>
                  <a:gd name="T105" fmla="*/ 872 h 3626"/>
                  <a:gd name="T106" fmla="*/ 4892 w 5475"/>
                  <a:gd name="T107" fmla="*/ 1066 h 3626"/>
                  <a:gd name="T108" fmla="*/ 5475 w 5475"/>
                  <a:gd name="T109" fmla="*/ 1332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5" h="3626">
                    <a:moveTo>
                      <a:pt x="5344" y="1556"/>
                    </a:moveTo>
                    <a:lnTo>
                      <a:pt x="5320" y="1563"/>
                    </a:lnTo>
                    <a:lnTo>
                      <a:pt x="5360" y="1619"/>
                    </a:lnTo>
                    <a:lnTo>
                      <a:pt x="5447" y="1602"/>
                    </a:lnTo>
                    <a:lnTo>
                      <a:pt x="5440" y="1645"/>
                    </a:lnTo>
                    <a:lnTo>
                      <a:pt x="5368" y="1702"/>
                    </a:lnTo>
                    <a:lnTo>
                      <a:pt x="5418" y="1781"/>
                    </a:lnTo>
                    <a:lnTo>
                      <a:pt x="5424" y="1917"/>
                    </a:lnTo>
                    <a:lnTo>
                      <a:pt x="5344" y="1977"/>
                    </a:lnTo>
                    <a:lnTo>
                      <a:pt x="5305" y="2068"/>
                    </a:lnTo>
                    <a:lnTo>
                      <a:pt x="5058" y="2100"/>
                    </a:lnTo>
                    <a:lnTo>
                      <a:pt x="4913" y="2260"/>
                    </a:lnTo>
                    <a:lnTo>
                      <a:pt x="4891" y="2393"/>
                    </a:lnTo>
                    <a:lnTo>
                      <a:pt x="4841" y="2440"/>
                    </a:lnTo>
                    <a:lnTo>
                      <a:pt x="4824" y="2441"/>
                    </a:lnTo>
                    <a:lnTo>
                      <a:pt x="4838" y="2411"/>
                    </a:lnTo>
                    <a:lnTo>
                      <a:pt x="4747" y="2397"/>
                    </a:lnTo>
                    <a:lnTo>
                      <a:pt x="4662" y="2442"/>
                    </a:lnTo>
                    <a:lnTo>
                      <a:pt x="4635" y="2485"/>
                    </a:lnTo>
                    <a:lnTo>
                      <a:pt x="4613" y="2499"/>
                    </a:lnTo>
                    <a:lnTo>
                      <a:pt x="4599" y="2492"/>
                    </a:lnTo>
                    <a:lnTo>
                      <a:pt x="4499" y="2530"/>
                    </a:lnTo>
                    <a:lnTo>
                      <a:pt x="4463" y="2597"/>
                    </a:lnTo>
                    <a:lnTo>
                      <a:pt x="4430" y="2617"/>
                    </a:lnTo>
                    <a:lnTo>
                      <a:pt x="4410" y="2577"/>
                    </a:lnTo>
                    <a:lnTo>
                      <a:pt x="4366" y="2571"/>
                    </a:lnTo>
                    <a:lnTo>
                      <a:pt x="4326" y="2578"/>
                    </a:lnTo>
                    <a:lnTo>
                      <a:pt x="4313" y="2615"/>
                    </a:lnTo>
                    <a:lnTo>
                      <a:pt x="4304" y="2654"/>
                    </a:lnTo>
                    <a:lnTo>
                      <a:pt x="4264" y="2662"/>
                    </a:lnTo>
                    <a:lnTo>
                      <a:pt x="4264" y="2641"/>
                    </a:lnTo>
                    <a:lnTo>
                      <a:pt x="4214" y="2618"/>
                    </a:lnTo>
                    <a:lnTo>
                      <a:pt x="4167" y="2675"/>
                    </a:lnTo>
                    <a:lnTo>
                      <a:pt x="4101" y="2709"/>
                    </a:lnTo>
                    <a:lnTo>
                      <a:pt x="4024" y="2733"/>
                    </a:lnTo>
                    <a:lnTo>
                      <a:pt x="4008" y="2714"/>
                    </a:lnTo>
                    <a:lnTo>
                      <a:pt x="3993" y="2630"/>
                    </a:lnTo>
                    <a:lnTo>
                      <a:pt x="3977" y="2660"/>
                    </a:lnTo>
                    <a:lnTo>
                      <a:pt x="3991" y="2746"/>
                    </a:lnTo>
                    <a:lnTo>
                      <a:pt x="4011" y="2750"/>
                    </a:lnTo>
                    <a:lnTo>
                      <a:pt x="3982" y="2770"/>
                    </a:lnTo>
                    <a:lnTo>
                      <a:pt x="3974" y="2754"/>
                    </a:lnTo>
                    <a:lnTo>
                      <a:pt x="3971" y="2724"/>
                    </a:lnTo>
                    <a:lnTo>
                      <a:pt x="3954" y="2701"/>
                    </a:lnTo>
                    <a:lnTo>
                      <a:pt x="3938" y="2757"/>
                    </a:lnTo>
                    <a:lnTo>
                      <a:pt x="3952" y="2764"/>
                    </a:lnTo>
                    <a:lnTo>
                      <a:pt x="3908" y="2807"/>
                    </a:lnTo>
                    <a:lnTo>
                      <a:pt x="3862" y="2828"/>
                    </a:lnTo>
                    <a:lnTo>
                      <a:pt x="3845" y="2841"/>
                    </a:lnTo>
                    <a:lnTo>
                      <a:pt x="3809" y="2848"/>
                    </a:lnTo>
                    <a:lnTo>
                      <a:pt x="3796" y="2908"/>
                    </a:lnTo>
                    <a:lnTo>
                      <a:pt x="3769" y="2924"/>
                    </a:lnTo>
                    <a:lnTo>
                      <a:pt x="3749" y="2914"/>
                    </a:lnTo>
                    <a:lnTo>
                      <a:pt x="3739" y="2889"/>
                    </a:lnTo>
                    <a:lnTo>
                      <a:pt x="3769" y="2874"/>
                    </a:lnTo>
                    <a:lnTo>
                      <a:pt x="3769" y="2862"/>
                    </a:lnTo>
                    <a:lnTo>
                      <a:pt x="3739" y="2879"/>
                    </a:lnTo>
                    <a:lnTo>
                      <a:pt x="3699" y="2832"/>
                    </a:lnTo>
                    <a:lnTo>
                      <a:pt x="3665" y="2836"/>
                    </a:lnTo>
                    <a:lnTo>
                      <a:pt x="3655" y="2862"/>
                    </a:lnTo>
                    <a:lnTo>
                      <a:pt x="3629" y="2840"/>
                    </a:lnTo>
                    <a:lnTo>
                      <a:pt x="3605" y="2877"/>
                    </a:lnTo>
                    <a:lnTo>
                      <a:pt x="3589" y="2836"/>
                    </a:lnTo>
                    <a:lnTo>
                      <a:pt x="3565" y="2807"/>
                    </a:lnTo>
                    <a:lnTo>
                      <a:pt x="3522" y="2781"/>
                    </a:lnTo>
                    <a:lnTo>
                      <a:pt x="3512" y="2841"/>
                    </a:lnTo>
                    <a:lnTo>
                      <a:pt x="3536" y="2870"/>
                    </a:lnTo>
                    <a:lnTo>
                      <a:pt x="3556" y="2890"/>
                    </a:lnTo>
                    <a:lnTo>
                      <a:pt x="3586" y="2893"/>
                    </a:lnTo>
                    <a:lnTo>
                      <a:pt x="3626" y="2916"/>
                    </a:lnTo>
                    <a:lnTo>
                      <a:pt x="3636" y="2956"/>
                    </a:lnTo>
                    <a:lnTo>
                      <a:pt x="3657" y="2962"/>
                    </a:lnTo>
                    <a:lnTo>
                      <a:pt x="3650" y="2912"/>
                    </a:lnTo>
                    <a:lnTo>
                      <a:pt x="3655" y="2892"/>
                    </a:lnTo>
                    <a:lnTo>
                      <a:pt x="3723" y="2934"/>
                    </a:lnTo>
                    <a:lnTo>
                      <a:pt x="3753" y="2945"/>
                    </a:lnTo>
                    <a:lnTo>
                      <a:pt x="3777" y="2961"/>
                    </a:lnTo>
                    <a:lnTo>
                      <a:pt x="3737" y="3001"/>
                    </a:lnTo>
                    <a:lnTo>
                      <a:pt x="3733" y="3011"/>
                    </a:lnTo>
                    <a:lnTo>
                      <a:pt x="3794" y="3004"/>
                    </a:lnTo>
                    <a:lnTo>
                      <a:pt x="3817" y="3017"/>
                    </a:lnTo>
                    <a:lnTo>
                      <a:pt x="3797" y="3037"/>
                    </a:lnTo>
                    <a:lnTo>
                      <a:pt x="3847" y="3037"/>
                    </a:lnTo>
                    <a:lnTo>
                      <a:pt x="3884" y="3053"/>
                    </a:lnTo>
                    <a:lnTo>
                      <a:pt x="3917" y="3093"/>
                    </a:lnTo>
                    <a:lnTo>
                      <a:pt x="3898" y="3175"/>
                    </a:lnTo>
                    <a:lnTo>
                      <a:pt x="3962" y="3178"/>
                    </a:lnTo>
                    <a:lnTo>
                      <a:pt x="4089" y="3224"/>
                    </a:lnTo>
                    <a:lnTo>
                      <a:pt x="4099" y="3201"/>
                    </a:lnTo>
                    <a:lnTo>
                      <a:pt x="4015" y="3148"/>
                    </a:lnTo>
                    <a:lnTo>
                      <a:pt x="3947" y="3049"/>
                    </a:lnTo>
                    <a:lnTo>
                      <a:pt x="3889" y="2937"/>
                    </a:lnTo>
                    <a:lnTo>
                      <a:pt x="3863" y="2963"/>
                    </a:lnTo>
                    <a:lnTo>
                      <a:pt x="3846" y="2937"/>
                    </a:lnTo>
                    <a:lnTo>
                      <a:pt x="3833" y="2891"/>
                    </a:lnTo>
                    <a:lnTo>
                      <a:pt x="3856" y="2881"/>
                    </a:lnTo>
                    <a:lnTo>
                      <a:pt x="3853" y="2861"/>
                    </a:lnTo>
                    <a:lnTo>
                      <a:pt x="3863" y="2854"/>
                    </a:lnTo>
                    <a:lnTo>
                      <a:pt x="3964" y="3049"/>
                    </a:lnTo>
                    <a:lnTo>
                      <a:pt x="4028" y="3142"/>
                    </a:lnTo>
                    <a:lnTo>
                      <a:pt x="4096" y="3174"/>
                    </a:lnTo>
                    <a:lnTo>
                      <a:pt x="4119" y="3181"/>
                    </a:lnTo>
                    <a:lnTo>
                      <a:pt x="4145" y="3183"/>
                    </a:lnTo>
                    <a:lnTo>
                      <a:pt x="4158" y="3163"/>
                    </a:lnTo>
                    <a:lnTo>
                      <a:pt x="4185" y="3133"/>
                    </a:lnTo>
                    <a:lnTo>
                      <a:pt x="4215" y="3180"/>
                    </a:lnTo>
                    <a:lnTo>
                      <a:pt x="4245" y="3160"/>
                    </a:lnTo>
                    <a:lnTo>
                      <a:pt x="4258" y="3139"/>
                    </a:lnTo>
                    <a:lnTo>
                      <a:pt x="4317" y="3125"/>
                    </a:lnTo>
                    <a:lnTo>
                      <a:pt x="4361" y="3132"/>
                    </a:lnTo>
                    <a:lnTo>
                      <a:pt x="4419" y="3174"/>
                    </a:lnTo>
                    <a:lnTo>
                      <a:pt x="4401" y="3191"/>
                    </a:lnTo>
                    <a:lnTo>
                      <a:pt x="4355" y="3185"/>
                    </a:lnTo>
                    <a:lnTo>
                      <a:pt x="4342" y="3192"/>
                    </a:lnTo>
                    <a:lnTo>
                      <a:pt x="4340" y="3254"/>
                    </a:lnTo>
                    <a:lnTo>
                      <a:pt x="4326" y="3294"/>
                    </a:lnTo>
                    <a:lnTo>
                      <a:pt x="4303" y="3298"/>
                    </a:lnTo>
                    <a:lnTo>
                      <a:pt x="4263" y="3305"/>
                    </a:lnTo>
                    <a:lnTo>
                      <a:pt x="4217" y="3336"/>
                    </a:lnTo>
                    <a:lnTo>
                      <a:pt x="4146" y="3280"/>
                    </a:lnTo>
                    <a:lnTo>
                      <a:pt x="4072" y="3283"/>
                    </a:lnTo>
                    <a:lnTo>
                      <a:pt x="4043" y="3320"/>
                    </a:lnTo>
                    <a:lnTo>
                      <a:pt x="4023" y="3363"/>
                    </a:lnTo>
                    <a:lnTo>
                      <a:pt x="3954" y="3385"/>
                    </a:lnTo>
                    <a:lnTo>
                      <a:pt x="3927" y="3418"/>
                    </a:lnTo>
                    <a:lnTo>
                      <a:pt x="3887" y="3421"/>
                    </a:lnTo>
                    <a:lnTo>
                      <a:pt x="3857" y="3401"/>
                    </a:lnTo>
                    <a:lnTo>
                      <a:pt x="3830" y="3416"/>
                    </a:lnTo>
                    <a:lnTo>
                      <a:pt x="3761" y="3486"/>
                    </a:lnTo>
                    <a:lnTo>
                      <a:pt x="3665" y="3566"/>
                    </a:lnTo>
                    <a:lnTo>
                      <a:pt x="3580" y="3626"/>
                    </a:lnTo>
                    <a:lnTo>
                      <a:pt x="3495" y="3577"/>
                    </a:lnTo>
                    <a:lnTo>
                      <a:pt x="3412" y="3568"/>
                    </a:lnTo>
                    <a:lnTo>
                      <a:pt x="3405" y="3545"/>
                    </a:lnTo>
                    <a:lnTo>
                      <a:pt x="3462" y="3502"/>
                    </a:lnTo>
                    <a:lnTo>
                      <a:pt x="3451" y="3445"/>
                    </a:lnTo>
                    <a:lnTo>
                      <a:pt x="3474" y="3435"/>
                    </a:lnTo>
                    <a:lnTo>
                      <a:pt x="3487" y="3342"/>
                    </a:lnTo>
                    <a:lnTo>
                      <a:pt x="3439" y="3270"/>
                    </a:lnTo>
                    <a:lnTo>
                      <a:pt x="3389" y="3287"/>
                    </a:lnTo>
                    <a:lnTo>
                      <a:pt x="3379" y="3260"/>
                    </a:lnTo>
                    <a:lnTo>
                      <a:pt x="3316" y="3207"/>
                    </a:lnTo>
                    <a:lnTo>
                      <a:pt x="3275" y="3204"/>
                    </a:lnTo>
                    <a:lnTo>
                      <a:pt x="3252" y="3238"/>
                    </a:lnTo>
                    <a:lnTo>
                      <a:pt x="3209" y="3222"/>
                    </a:lnTo>
                    <a:lnTo>
                      <a:pt x="3168" y="3199"/>
                    </a:lnTo>
                    <a:lnTo>
                      <a:pt x="3158" y="3173"/>
                    </a:lnTo>
                    <a:lnTo>
                      <a:pt x="3179" y="3158"/>
                    </a:lnTo>
                    <a:lnTo>
                      <a:pt x="3244" y="3108"/>
                    </a:lnTo>
                    <a:lnTo>
                      <a:pt x="3333" y="3035"/>
                    </a:lnTo>
                    <a:lnTo>
                      <a:pt x="3343" y="3005"/>
                    </a:lnTo>
                    <a:lnTo>
                      <a:pt x="3357" y="3028"/>
                    </a:lnTo>
                    <a:lnTo>
                      <a:pt x="3427" y="3000"/>
                    </a:lnTo>
                    <a:lnTo>
                      <a:pt x="3516" y="2977"/>
                    </a:lnTo>
                    <a:lnTo>
                      <a:pt x="3550" y="2987"/>
                    </a:lnTo>
                    <a:lnTo>
                      <a:pt x="3533" y="2953"/>
                    </a:lnTo>
                    <a:lnTo>
                      <a:pt x="3563" y="2923"/>
                    </a:lnTo>
                    <a:lnTo>
                      <a:pt x="3506" y="2943"/>
                    </a:lnTo>
                    <a:lnTo>
                      <a:pt x="3503" y="2907"/>
                    </a:lnTo>
                    <a:lnTo>
                      <a:pt x="3486" y="2884"/>
                    </a:lnTo>
                    <a:lnTo>
                      <a:pt x="3478" y="2817"/>
                    </a:lnTo>
                    <a:lnTo>
                      <a:pt x="3463" y="2861"/>
                    </a:lnTo>
                    <a:lnTo>
                      <a:pt x="3439" y="2868"/>
                    </a:lnTo>
                    <a:lnTo>
                      <a:pt x="3456" y="2911"/>
                    </a:lnTo>
                    <a:lnTo>
                      <a:pt x="3443" y="2908"/>
                    </a:lnTo>
                    <a:lnTo>
                      <a:pt x="3412" y="2888"/>
                    </a:lnTo>
                    <a:lnTo>
                      <a:pt x="3392" y="2891"/>
                    </a:lnTo>
                    <a:lnTo>
                      <a:pt x="3369" y="2879"/>
                    </a:lnTo>
                    <a:lnTo>
                      <a:pt x="3366" y="2842"/>
                    </a:lnTo>
                    <a:lnTo>
                      <a:pt x="3342" y="2859"/>
                    </a:lnTo>
                    <a:lnTo>
                      <a:pt x="3312" y="2835"/>
                    </a:lnTo>
                    <a:lnTo>
                      <a:pt x="3302" y="2855"/>
                    </a:lnTo>
                    <a:lnTo>
                      <a:pt x="3285" y="2859"/>
                    </a:lnTo>
                    <a:lnTo>
                      <a:pt x="3245" y="2867"/>
                    </a:lnTo>
                    <a:lnTo>
                      <a:pt x="3203" y="2883"/>
                    </a:lnTo>
                    <a:lnTo>
                      <a:pt x="3200" y="2907"/>
                    </a:lnTo>
                    <a:lnTo>
                      <a:pt x="3270" y="2919"/>
                    </a:lnTo>
                    <a:lnTo>
                      <a:pt x="3246" y="2926"/>
                    </a:lnTo>
                    <a:lnTo>
                      <a:pt x="3173" y="2913"/>
                    </a:lnTo>
                    <a:lnTo>
                      <a:pt x="3140" y="2920"/>
                    </a:lnTo>
                    <a:lnTo>
                      <a:pt x="2909" y="2860"/>
                    </a:lnTo>
                    <a:lnTo>
                      <a:pt x="2902" y="2823"/>
                    </a:lnTo>
                    <a:lnTo>
                      <a:pt x="2919" y="2856"/>
                    </a:lnTo>
                    <a:lnTo>
                      <a:pt x="3109" y="2901"/>
                    </a:lnTo>
                    <a:lnTo>
                      <a:pt x="3143" y="2903"/>
                    </a:lnTo>
                    <a:lnTo>
                      <a:pt x="3049" y="2829"/>
                    </a:lnTo>
                    <a:lnTo>
                      <a:pt x="2996" y="2829"/>
                    </a:lnTo>
                    <a:lnTo>
                      <a:pt x="2986" y="2855"/>
                    </a:lnTo>
                    <a:lnTo>
                      <a:pt x="2946" y="2839"/>
                    </a:lnTo>
                    <a:lnTo>
                      <a:pt x="2942" y="2806"/>
                    </a:lnTo>
                    <a:lnTo>
                      <a:pt x="3031" y="2785"/>
                    </a:lnTo>
                    <a:lnTo>
                      <a:pt x="3051" y="2782"/>
                    </a:lnTo>
                    <a:lnTo>
                      <a:pt x="3021" y="2732"/>
                    </a:lnTo>
                    <a:lnTo>
                      <a:pt x="2958" y="2719"/>
                    </a:lnTo>
                    <a:lnTo>
                      <a:pt x="2924" y="2736"/>
                    </a:lnTo>
                    <a:lnTo>
                      <a:pt x="2871" y="2694"/>
                    </a:lnTo>
                    <a:lnTo>
                      <a:pt x="2864" y="2680"/>
                    </a:lnTo>
                    <a:lnTo>
                      <a:pt x="2918" y="2697"/>
                    </a:lnTo>
                    <a:lnTo>
                      <a:pt x="2934" y="2686"/>
                    </a:lnTo>
                    <a:lnTo>
                      <a:pt x="2995" y="2703"/>
                    </a:lnTo>
                    <a:lnTo>
                      <a:pt x="3055" y="2715"/>
                    </a:lnTo>
                    <a:lnTo>
                      <a:pt x="3105" y="2735"/>
                    </a:lnTo>
                    <a:lnTo>
                      <a:pt x="3246" y="2594"/>
                    </a:lnTo>
                    <a:lnTo>
                      <a:pt x="3117" y="2682"/>
                    </a:lnTo>
                    <a:lnTo>
                      <a:pt x="3048" y="2702"/>
                    </a:lnTo>
                    <a:lnTo>
                      <a:pt x="3014" y="2666"/>
                    </a:lnTo>
                    <a:lnTo>
                      <a:pt x="2990" y="2636"/>
                    </a:lnTo>
                    <a:lnTo>
                      <a:pt x="2984" y="2614"/>
                    </a:lnTo>
                    <a:lnTo>
                      <a:pt x="2977" y="2570"/>
                    </a:lnTo>
                    <a:lnTo>
                      <a:pt x="3002" y="2547"/>
                    </a:lnTo>
                    <a:lnTo>
                      <a:pt x="2986" y="2513"/>
                    </a:lnTo>
                    <a:lnTo>
                      <a:pt x="2982" y="2480"/>
                    </a:lnTo>
                    <a:lnTo>
                      <a:pt x="2969" y="2527"/>
                    </a:lnTo>
                    <a:lnTo>
                      <a:pt x="2982" y="2543"/>
                    </a:lnTo>
                    <a:lnTo>
                      <a:pt x="2950" y="2570"/>
                    </a:lnTo>
                    <a:lnTo>
                      <a:pt x="2957" y="2607"/>
                    </a:lnTo>
                    <a:lnTo>
                      <a:pt x="2973" y="2633"/>
                    </a:lnTo>
                    <a:lnTo>
                      <a:pt x="2967" y="2656"/>
                    </a:lnTo>
                    <a:lnTo>
                      <a:pt x="2931" y="2670"/>
                    </a:lnTo>
                    <a:lnTo>
                      <a:pt x="2907" y="2650"/>
                    </a:lnTo>
                    <a:lnTo>
                      <a:pt x="2891" y="2664"/>
                    </a:lnTo>
                    <a:lnTo>
                      <a:pt x="2851" y="2664"/>
                    </a:lnTo>
                    <a:lnTo>
                      <a:pt x="2890" y="2597"/>
                    </a:lnTo>
                    <a:lnTo>
                      <a:pt x="2853" y="2598"/>
                    </a:lnTo>
                    <a:lnTo>
                      <a:pt x="2840" y="2575"/>
                    </a:lnTo>
                    <a:lnTo>
                      <a:pt x="2848" y="2637"/>
                    </a:lnTo>
                    <a:lnTo>
                      <a:pt x="2828" y="2655"/>
                    </a:lnTo>
                    <a:lnTo>
                      <a:pt x="2777" y="2662"/>
                    </a:lnTo>
                    <a:lnTo>
                      <a:pt x="2744" y="2678"/>
                    </a:lnTo>
                    <a:lnTo>
                      <a:pt x="2650" y="2683"/>
                    </a:lnTo>
                    <a:lnTo>
                      <a:pt x="2635" y="2703"/>
                    </a:lnTo>
                    <a:lnTo>
                      <a:pt x="2648" y="2735"/>
                    </a:lnTo>
                    <a:lnTo>
                      <a:pt x="2625" y="2772"/>
                    </a:lnTo>
                    <a:lnTo>
                      <a:pt x="2619" y="2822"/>
                    </a:lnTo>
                    <a:lnTo>
                      <a:pt x="2579" y="2859"/>
                    </a:lnTo>
                    <a:lnTo>
                      <a:pt x="2549" y="2895"/>
                    </a:lnTo>
                    <a:lnTo>
                      <a:pt x="2549" y="2882"/>
                    </a:lnTo>
                    <a:lnTo>
                      <a:pt x="2566" y="2855"/>
                    </a:lnTo>
                    <a:lnTo>
                      <a:pt x="2536" y="2846"/>
                    </a:lnTo>
                    <a:lnTo>
                      <a:pt x="2512" y="2830"/>
                    </a:lnTo>
                    <a:lnTo>
                      <a:pt x="2502" y="2793"/>
                    </a:lnTo>
                    <a:lnTo>
                      <a:pt x="2489" y="2820"/>
                    </a:lnTo>
                    <a:lnTo>
                      <a:pt x="2479" y="2791"/>
                    </a:lnTo>
                    <a:lnTo>
                      <a:pt x="2452" y="2781"/>
                    </a:lnTo>
                    <a:lnTo>
                      <a:pt x="2442" y="2824"/>
                    </a:lnTo>
                    <a:lnTo>
                      <a:pt x="2482" y="2867"/>
                    </a:lnTo>
                    <a:lnTo>
                      <a:pt x="2509" y="2880"/>
                    </a:lnTo>
                    <a:lnTo>
                      <a:pt x="2527" y="2893"/>
                    </a:lnTo>
                    <a:lnTo>
                      <a:pt x="2530" y="2932"/>
                    </a:lnTo>
                    <a:lnTo>
                      <a:pt x="2513" y="2972"/>
                    </a:lnTo>
                    <a:lnTo>
                      <a:pt x="2477" y="2982"/>
                    </a:lnTo>
                    <a:lnTo>
                      <a:pt x="2454" y="3009"/>
                    </a:lnTo>
                    <a:lnTo>
                      <a:pt x="2438" y="3012"/>
                    </a:lnTo>
                    <a:lnTo>
                      <a:pt x="2397" y="3014"/>
                    </a:lnTo>
                    <a:lnTo>
                      <a:pt x="2347" y="3027"/>
                    </a:lnTo>
                    <a:lnTo>
                      <a:pt x="2374" y="3054"/>
                    </a:lnTo>
                    <a:lnTo>
                      <a:pt x="2315" y="3090"/>
                    </a:lnTo>
                    <a:lnTo>
                      <a:pt x="2298" y="3067"/>
                    </a:lnTo>
                    <a:lnTo>
                      <a:pt x="2287" y="3035"/>
                    </a:lnTo>
                    <a:lnTo>
                      <a:pt x="2300" y="3018"/>
                    </a:lnTo>
                    <a:lnTo>
                      <a:pt x="2300" y="2985"/>
                    </a:lnTo>
                    <a:lnTo>
                      <a:pt x="2280" y="2968"/>
                    </a:lnTo>
                    <a:lnTo>
                      <a:pt x="2254" y="3045"/>
                    </a:lnTo>
                    <a:lnTo>
                      <a:pt x="2251" y="3097"/>
                    </a:lnTo>
                    <a:lnTo>
                      <a:pt x="2285" y="3117"/>
                    </a:lnTo>
                    <a:lnTo>
                      <a:pt x="2292" y="3161"/>
                    </a:lnTo>
                    <a:lnTo>
                      <a:pt x="2266" y="3177"/>
                    </a:lnTo>
                    <a:lnTo>
                      <a:pt x="2274" y="3210"/>
                    </a:lnTo>
                    <a:lnTo>
                      <a:pt x="2189" y="3129"/>
                    </a:lnTo>
                    <a:lnTo>
                      <a:pt x="2101" y="3134"/>
                    </a:lnTo>
                    <a:lnTo>
                      <a:pt x="2034" y="3184"/>
                    </a:lnTo>
                    <a:lnTo>
                      <a:pt x="1937" y="3202"/>
                    </a:lnTo>
                    <a:lnTo>
                      <a:pt x="1816" y="3088"/>
                    </a:lnTo>
                    <a:lnTo>
                      <a:pt x="1850" y="2969"/>
                    </a:lnTo>
                    <a:lnTo>
                      <a:pt x="1947" y="2941"/>
                    </a:lnTo>
                    <a:lnTo>
                      <a:pt x="2041" y="2874"/>
                    </a:lnTo>
                    <a:lnTo>
                      <a:pt x="2065" y="2732"/>
                    </a:lnTo>
                    <a:lnTo>
                      <a:pt x="2110" y="2687"/>
                    </a:lnTo>
                    <a:lnTo>
                      <a:pt x="2150" y="2714"/>
                    </a:lnTo>
                    <a:lnTo>
                      <a:pt x="2284" y="2704"/>
                    </a:lnTo>
                    <a:lnTo>
                      <a:pt x="2332" y="2689"/>
                    </a:lnTo>
                    <a:lnTo>
                      <a:pt x="2377" y="2729"/>
                    </a:lnTo>
                    <a:lnTo>
                      <a:pt x="2421" y="2707"/>
                    </a:lnTo>
                    <a:lnTo>
                      <a:pt x="2363" y="2631"/>
                    </a:lnTo>
                    <a:lnTo>
                      <a:pt x="2375" y="2566"/>
                    </a:lnTo>
                    <a:lnTo>
                      <a:pt x="2294" y="2376"/>
                    </a:lnTo>
                    <a:lnTo>
                      <a:pt x="2245" y="2372"/>
                    </a:lnTo>
                    <a:lnTo>
                      <a:pt x="2186" y="2253"/>
                    </a:lnTo>
                    <a:lnTo>
                      <a:pt x="2202" y="2151"/>
                    </a:lnTo>
                    <a:lnTo>
                      <a:pt x="2090" y="1935"/>
                    </a:lnTo>
                    <a:lnTo>
                      <a:pt x="1970" y="1918"/>
                    </a:lnTo>
                    <a:lnTo>
                      <a:pt x="1604" y="1776"/>
                    </a:lnTo>
                    <a:lnTo>
                      <a:pt x="1445" y="1839"/>
                    </a:lnTo>
                    <a:lnTo>
                      <a:pt x="1436" y="1888"/>
                    </a:lnTo>
                    <a:lnTo>
                      <a:pt x="1245" y="1907"/>
                    </a:lnTo>
                    <a:lnTo>
                      <a:pt x="1114" y="2068"/>
                    </a:lnTo>
                    <a:lnTo>
                      <a:pt x="1065" y="2051"/>
                    </a:lnTo>
                    <a:lnTo>
                      <a:pt x="931" y="2057"/>
                    </a:lnTo>
                    <a:lnTo>
                      <a:pt x="816" y="2123"/>
                    </a:lnTo>
                    <a:lnTo>
                      <a:pt x="727" y="2075"/>
                    </a:lnTo>
                    <a:lnTo>
                      <a:pt x="683" y="2090"/>
                    </a:lnTo>
                    <a:lnTo>
                      <a:pt x="620" y="2050"/>
                    </a:lnTo>
                    <a:lnTo>
                      <a:pt x="567" y="2073"/>
                    </a:lnTo>
                    <a:lnTo>
                      <a:pt x="313" y="2000"/>
                    </a:lnTo>
                    <a:lnTo>
                      <a:pt x="209" y="2081"/>
                    </a:lnTo>
                    <a:lnTo>
                      <a:pt x="166" y="2054"/>
                    </a:lnTo>
                    <a:lnTo>
                      <a:pt x="145" y="1985"/>
                    </a:lnTo>
                    <a:lnTo>
                      <a:pt x="95" y="1969"/>
                    </a:lnTo>
                    <a:lnTo>
                      <a:pt x="71" y="1876"/>
                    </a:lnTo>
                    <a:lnTo>
                      <a:pt x="23" y="1830"/>
                    </a:lnTo>
                    <a:lnTo>
                      <a:pt x="0" y="1698"/>
                    </a:lnTo>
                    <a:lnTo>
                      <a:pt x="73" y="1497"/>
                    </a:lnTo>
                    <a:lnTo>
                      <a:pt x="139" y="1439"/>
                    </a:lnTo>
                    <a:lnTo>
                      <a:pt x="130" y="1396"/>
                    </a:lnTo>
                    <a:lnTo>
                      <a:pt x="500" y="1007"/>
                    </a:lnTo>
                    <a:lnTo>
                      <a:pt x="566" y="1001"/>
                    </a:lnTo>
                    <a:lnTo>
                      <a:pt x="606" y="952"/>
                    </a:lnTo>
                    <a:lnTo>
                      <a:pt x="621" y="732"/>
                    </a:lnTo>
                    <a:lnTo>
                      <a:pt x="495" y="538"/>
                    </a:lnTo>
                    <a:lnTo>
                      <a:pt x="468" y="442"/>
                    </a:lnTo>
                    <a:lnTo>
                      <a:pt x="528" y="431"/>
                    </a:lnTo>
                    <a:lnTo>
                      <a:pt x="528" y="412"/>
                    </a:lnTo>
                    <a:lnTo>
                      <a:pt x="540" y="389"/>
                    </a:lnTo>
                    <a:lnTo>
                      <a:pt x="590" y="414"/>
                    </a:lnTo>
                    <a:lnTo>
                      <a:pt x="673" y="307"/>
                    </a:lnTo>
                    <a:lnTo>
                      <a:pt x="663" y="264"/>
                    </a:lnTo>
                    <a:lnTo>
                      <a:pt x="703" y="230"/>
                    </a:lnTo>
                    <a:lnTo>
                      <a:pt x="1073" y="264"/>
                    </a:lnTo>
                    <a:lnTo>
                      <a:pt x="1213" y="263"/>
                    </a:lnTo>
                    <a:lnTo>
                      <a:pt x="1390" y="344"/>
                    </a:lnTo>
                    <a:lnTo>
                      <a:pt x="1463" y="330"/>
                    </a:lnTo>
                    <a:lnTo>
                      <a:pt x="1549" y="306"/>
                    </a:lnTo>
                    <a:lnTo>
                      <a:pt x="1626" y="385"/>
                    </a:lnTo>
                    <a:lnTo>
                      <a:pt x="1837" y="380"/>
                    </a:lnTo>
                    <a:lnTo>
                      <a:pt x="1884" y="415"/>
                    </a:lnTo>
                    <a:lnTo>
                      <a:pt x="2000" y="389"/>
                    </a:lnTo>
                    <a:lnTo>
                      <a:pt x="2038" y="428"/>
                    </a:lnTo>
                    <a:lnTo>
                      <a:pt x="2097" y="357"/>
                    </a:lnTo>
                    <a:lnTo>
                      <a:pt x="2160" y="386"/>
                    </a:lnTo>
                    <a:lnTo>
                      <a:pt x="2153" y="427"/>
                    </a:lnTo>
                    <a:lnTo>
                      <a:pt x="2220" y="416"/>
                    </a:lnTo>
                    <a:lnTo>
                      <a:pt x="2244" y="445"/>
                    </a:lnTo>
                    <a:lnTo>
                      <a:pt x="2357" y="422"/>
                    </a:lnTo>
                    <a:lnTo>
                      <a:pt x="2414" y="523"/>
                    </a:lnTo>
                    <a:lnTo>
                      <a:pt x="2484" y="527"/>
                    </a:lnTo>
                    <a:lnTo>
                      <a:pt x="2511" y="544"/>
                    </a:lnTo>
                    <a:lnTo>
                      <a:pt x="2548" y="483"/>
                    </a:lnTo>
                    <a:lnTo>
                      <a:pt x="2518" y="457"/>
                    </a:lnTo>
                    <a:lnTo>
                      <a:pt x="2539" y="304"/>
                    </a:lnTo>
                    <a:lnTo>
                      <a:pt x="2677" y="110"/>
                    </a:lnTo>
                    <a:lnTo>
                      <a:pt x="2937" y="74"/>
                    </a:lnTo>
                    <a:lnTo>
                      <a:pt x="3034" y="107"/>
                    </a:lnTo>
                    <a:lnTo>
                      <a:pt x="3090" y="57"/>
                    </a:lnTo>
                    <a:lnTo>
                      <a:pt x="3093" y="27"/>
                    </a:lnTo>
                    <a:lnTo>
                      <a:pt x="3126" y="27"/>
                    </a:lnTo>
                    <a:lnTo>
                      <a:pt x="3166" y="3"/>
                    </a:lnTo>
                    <a:lnTo>
                      <a:pt x="3243" y="42"/>
                    </a:lnTo>
                    <a:lnTo>
                      <a:pt x="3446" y="0"/>
                    </a:lnTo>
                    <a:lnTo>
                      <a:pt x="3546" y="15"/>
                    </a:lnTo>
                    <a:lnTo>
                      <a:pt x="3691" y="197"/>
                    </a:lnTo>
                    <a:lnTo>
                      <a:pt x="3632" y="257"/>
                    </a:lnTo>
                    <a:lnTo>
                      <a:pt x="3675" y="323"/>
                    </a:lnTo>
                    <a:lnTo>
                      <a:pt x="3680" y="459"/>
                    </a:lnTo>
                    <a:lnTo>
                      <a:pt x="3927" y="493"/>
                    </a:lnTo>
                    <a:lnTo>
                      <a:pt x="3955" y="589"/>
                    </a:lnTo>
                    <a:lnTo>
                      <a:pt x="4033" y="762"/>
                    </a:lnTo>
                    <a:lnTo>
                      <a:pt x="4060" y="794"/>
                    </a:lnTo>
                    <a:lnTo>
                      <a:pt x="4071" y="871"/>
                    </a:lnTo>
                    <a:lnTo>
                      <a:pt x="4051" y="918"/>
                    </a:lnTo>
                    <a:lnTo>
                      <a:pt x="4131" y="967"/>
                    </a:lnTo>
                    <a:lnTo>
                      <a:pt x="4244" y="872"/>
                    </a:lnTo>
                    <a:lnTo>
                      <a:pt x="4422" y="974"/>
                    </a:lnTo>
                    <a:lnTo>
                      <a:pt x="4551" y="962"/>
                    </a:lnTo>
                    <a:lnTo>
                      <a:pt x="4617" y="899"/>
                    </a:lnTo>
                    <a:lnTo>
                      <a:pt x="4718" y="995"/>
                    </a:lnTo>
                    <a:lnTo>
                      <a:pt x="4738" y="1057"/>
                    </a:lnTo>
                    <a:lnTo>
                      <a:pt x="4800" y="1113"/>
                    </a:lnTo>
                    <a:lnTo>
                      <a:pt x="4892" y="1066"/>
                    </a:lnTo>
                    <a:lnTo>
                      <a:pt x="4993" y="1128"/>
                    </a:lnTo>
                    <a:lnTo>
                      <a:pt x="5037" y="1198"/>
                    </a:lnTo>
                    <a:lnTo>
                      <a:pt x="5170" y="1186"/>
                    </a:lnTo>
                    <a:lnTo>
                      <a:pt x="5201" y="1239"/>
                    </a:lnTo>
                    <a:lnTo>
                      <a:pt x="5315" y="1341"/>
                    </a:lnTo>
                    <a:lnTo>
                      <a:pt x="5418" y="1307"/>
                    </a:lnTo>
                    <a:lnTo>
                      <a:pt x="5475" y="1332"/>
                    </a:lnTo>
                    <a:lnTo>
                      <a:pt x="5428" y="1386"/>
                    </a:lnTo>
                    <a:lnTo>
                      <a:pt x="5463" y="1456"/>
                    </a:lnTo>
                    <a:lnTo>
                      <a:pt x="5344" y="1556"/>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69" name="Group 68"/>
            <p:cNvGrpSpPr/>
            <p:nvPr/>
          </p:nvGrpSpPr>
          <p:grpSpPr>
            <a:xfrm>
              <a:off x="3536950" y="3076575"/>
              <a:ext cx="669926" cy="525463"/>
              <a:chOff x="3536950" y="3076575"/>
              <a:chExt cx="669926" cy="525463"/>
            </a:xfrm>
            <a:solidFill>
              <a:schemeClr val="tx2">
                <a:lumMod val="75000"/>
                <a:lumOff val="25000"/>
              </a:schemeClr>
            </a:solidFill>
          </p:grpSpPr>
          <p:sp>
            <p:nvSpPr>
              <p:cNvPr id="115" name="Freeform 117"/>
              <p:cNvSpPr>
                <a:spLocks/>
              </p:cNvSpPr>
              <p:nvPr/>
            </p:nvSpPr>
            <p:spPr bwMode="auto">
              <a:xfrm>
                <a:off x="3762375" y="3381375"/>
                <a:ext cx="17463" cy="34925"/>
              </a:xfrm>
              <a:custGeom>
                <a:avLst/>
                <a:gdLst>
                  <a:gd name="T0" fmla="*/ 37 w 54"/>
                  <a:gd name="T1" fmla="*/ 109 h 109"/>
                  <a:gd name="T2" fmla="*/ 54 w 54"/>
                  <a:gd name="T3" fmla="*/ 63 h 109"/>
                  <a:gd name="T4" fmla="*/ 19 w 54"/>
                  <a:gd name="T5" fmla="*/ 0 h 109"/>
                  <a:gd name="T6" fmla="*/ 37 w 54"/>
                  <a:gd name="T7" fmla="*/ 59 h 109"/>
                  <a:gd name="T8" fmla="*/ 0 w 54"/>
                  <a:gd name="T9" fmla="*/ 86 h 109"/>
                  <a:gd name="T10" fmla="*/ 37 w 54"/>
                  <a:gd name="T11" fmla="*/ 109 h 109"/>
                </a:gdLst>
                <a:ahLst/>
                <a:cxnLst>
                  <a:cxn ang="0">
                    <a:pos x="T0" y="T1"/>
                  </a:cxn>
                  <a:cxn ang="0">
                    <a:pos x="T2" y="T3"/>
                  </a:cxn>
                  <a:cxn ang="0">
                    <a:pos x="T4" y="T5"/>
                  </a:cxn>
                  <a:cxn ang="0">
                    <a:pos x="T6" y="T7"/>
                  </a:cxn>
                  <a:cxn ang="0">
                    <a:pos x="T8" y="T9"/>
                  </a:cxn>
                  <a:cxn ang="0">
                    <a:pos x="T10" y="T11"/>
                  </a:cxn>
                </a:cxnLst>
                <a:rect l="0" t="0" r="r" b="b"/>
                <a:pathLst>
                  <a:path w="54" h="109">
                    <a:moveTo>
                      <a:pt x="37" y="109"/>
                    </a:moveTo>
                    <a:lnTo>
                      <a:pt x="54" y="63"/>
                    </a:lnTo>
                    <a:lnTo>
                      <a:pt x="19" y="0"/>
                    </a:lnTo>
                    <a:lnTo>
                      <a:pt x="37" y="59"/>
                    </a:lnTo>
                    <a:lnTo>
                      <a:pt x="0" y="86"/>
                    </a:lnTo>
                    <a:lnTo>
                      <a:pt x="37" y="10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6" name="Freeform 118"/>
              <p:cNvSpPr>
                <a:spLocks/>
              </p:cNvSpPr>
              <p:nvPr/>
            </p:nvSpPr>
            <p:spPr bwMode="auto">
              <a:xfrm>
                <a:off x="3557588" y="3470275"/>
                <a:ext cx="20638" cy="12700"/>
              </a:xfrm>
              <a:custGeom>
                <a:avLst/>
                <a:gdLst>
                  <a:gd name="T0" fmla="*/ 30 w 65"/>
                  <a:gd name="T1" fmla="*/ 0 h 43"/>
                  <a:gd name="T2" fmla="*/ 0 w 65"/>
                  <a:gd name="T3" fmla="*/ 6 h 43"/>
                  <a:gd name="T4" fmla="*/ 38 w 65"/>
                  <a:gd name="T5" fmla="*/ 40 h 43"/>
                  <a:gd name="T6" fmla="*/ 65 w 65"/>
                  <a:gd name="T7" fmla="*/ 43 h 43"/>
                  <a:gd name="T8" fmla="*/ 30 w 65"/>
                  <a:gd name="T9" fmla="*/ 0 h 43"/>
                </a:gdLst>
                <a:ahLst/>
                <a:cxnLst>
                  <a:cxn ang="0">
                    <a:pos x="T0" y="T1"/>
                  </a:cxn>
                  <a:cxn ang="0">
                    <a:pos x="T2" y="T3"/>
                  </a:cxn>
                  <a:cxn ang="0">
                    <a:pos x="T4" y="T5"/>
                  </a:cxn>
                  <a:cxn ang="0">
                    <a:pos x="T6" y="T7"/>
                  </a:cxn>
                  <a:cxn ang="0">
                    <a:pos x="T8" y="T9"/>
                  </a:cxn>
                </a:cxnLst>
                <a:rect l="0" t="0" r="r" b="b"/>
                <a:pathLst>
                  <a:path w="65" h="43">
                    <a:moveTo>
                      <a:pt x="30" y="0"/>
                    </a:moveTo>
                    <a:lnTo>
                      <a:pt x="0" y="6"/>
                    </a:lnTo>
                    <a:lnTo>
                      <a:pt x="38" y="40"/>
                    </a:lnTo>
                    <a:lnTo>
                      <a:pt x="65" y="43"/>
                    </a:lnTo>
                    <a:lnTo>
                      <a:pt x="30"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7" name="Freeform 119"/>
              <p:cNvSpPr>
                <a:spLocks/>
              </p:cNvSpPr>
              <p:nvPr/>
            </p:nvSpPr>
            <p:spPr bwMode="auto">
              <a:xfrm>
                <a:off x="3536950" y="3205163"/>
                <a:ext cx="269875" cy="382588"/>
              </a:xfrm>
              <a:custGeom>
                <a:avLst/>
                <a:gdLst>
                  <a:gd name="T0" fmla="*/ 487 w 846"/>
                  <a:gd name="T1" fmla="*/ 850 h 1205"/>
                  <a:gd name="T2" fmla="*/ 427 w 846"/>
                  <a:gd name="T3" fmla="*/ 818 h 1205"/>
                  <a:gd name="T4" fmla="*/ 506 w 846"/>
                  <a:gd name="T5" fmla="*/ 737 h 1205"/>
                  <a:gd name="T6" fmla="*/ 476 w 846"/>
                  <a:gd name="T7" fmla="*/ 701 h 1205"/>
                  <a:gd name="T8" fmla="*/ 526 w 846"/>
                  <a:gd name="T9" fmla="*/ 697 h 1205"/>
                  <a:gd name="T10" fmla="*/ 595 w 846"/>
                  <a:gd name="T11" fmla="*/ 656 h 1205"/>
                  <a:gd name="T12" fmla="*/ 522 w 846"/>
                  <a:gd name="T13" fmla="*/ 614 h 1205"/>
                  <a:gd name="T14" fmla="*/ 559 w 846"/>
                  <a:gd name="T15" fmla="*/ 577 h 1205"/>
                  <a:gd name="T16" fmla="*/ 652 w 846"/>
                  <a:gd name="T17" fmla="*/ 586 h 1205"/>
                  <a:gd name="T18" fmla="*/ 621 w 846"/>
                  <a:gd name="T19" fmla="*/ 520 h 1205"/>
                  <a:gd name="T20" fmla="*/ 657 w 846"/>
                  <a:gd name="T21" fmla="*/ 434 h 1205"/>
                  <a:gd name="T22" fmla="*/ 681 w 846"/>
                  <a:gd name="T23" fmla="*/ 487 h 1205"/>
                  <a:gd name="T24" fmla="*/ 764 w 846"/>
                  <a:gd name="T25" fmla="*/ 432 h 1205"/>
                  <a:gd name="T26" fmla="*/ 782 w 846"/>
                  <a:gd name="T27" fmla="*/ 483 h 1205"/>
                  <a:gd name="T28" fmla="*/ 834 w 846"/>
                  <a:gd name="T29" fmla="*/ 419 h 1205"/>
                  <a:gd name="T30" fmla="*/ 803 w 846"/>
                  <a:gd name="T31" fmla="*/ 263 h 1205"/>
                  <a:gd name="T32" fmla="*/ 712 w 846"/>
                  <a:gd name="T33" fmla="*/ 284 h 1205"/>
                  <a:gd name="T34" fmla="*/ 630 w 846"/>
                  <a:gd name="T35" fmla="*/ 308 h 1205"/>
                  <a:gd name="T36" fmla="*/ 597 w 846"/>
                  <a:gd name="T37" fmla="*/ 321 h 1205"/>
                  <a:gd name="T38" fmla="*/ 604 w 846"/>
                  <a:gd name="T39" fmla="*/ 294 h 1205"/>
                  <a:gd name="T40" fmla="*/ 609 w 846"/>
                  <a:gd name="T41" fmla="*/ 284 h 1205"/>
                  <a:gd name="T42" fmla="*/ 627 w 846"/>
                  <a:gd name="T43" fmla="*/ 268 h 1205"/>
                  <a:gd name="T44" fmla="*/ 666 w 846"/>
                  <a:gd name="T45" fmla="*/ 224 h 1205"/>
                  <a:gd name="T46" fmla="*/ 602 w 846"/>
                  <a:gd name="T47" fmla="*/ 245 h 1205"/>
                  <a:gd name="T48" fmla="*/ 626 w 846"/>
                  <a:gd name="T49" fmla="*/ 199 h 1205"/>
                  <a:gd name="T50" fmla="*/ 655 w 846"/>
                  <a:gd name="T51" fmla="*/ 148 h 1205"/>
                  <a:gd name="T52" fmla="*/ 637 w 846"/>
                  <a:gd name="T53" fmla="*/ 59 h 1205"/>
                  <a:gd name="T54" fmla="*/ 567 w 846"/>
                  <a:gd name="T55" fmla="*/ 0 h 1205"/>
                  <a:gd name="T56" fmla="*/ 461 w 846"/>
                  <a:gd name="T57" fmla="*/ 47 h 1205"/>
                  <a:gd name="T58" fmla="*/ 350 w 846"/>
                  <a:gd name="T59" fmla="*/ 45 h 1205"/>
                  <a:gd name="T60" fmla="*/ 348 w 846"/>
                  <a:gd name="T61" fmla="*/ 144 h 1205"/>
                  <a:gd name="T62" fmla="*/ 351 w 846"/>
                  <a:gd name="T63" fmla="*/ 177 h 1205"/>
                  <a:gd name="T64" fmla="*/ 363 w 846"/>
                  <a:gd name="T65" fmla="*/ 264 h 1205"/>
                  <a:gd name="T66" fmla="*/ 305 w 846"/>
                  <a:gd name="T67" fmla="*/ 178 h 1205"/>
                  <a:gd name="T68" fmla="*/ 241 w 846"/>
                  <a:gd name="T69" fmla="*/ 165 h 1205"/>
                  <a:gd name="T70" fmla="*/ 202 w 846"/>
                  <a:gd name="T71" fmla="*/ 255 h 1205"/>
                  <a:gd name="T72" fmla="*/ 195 w 846"/>
                  <a:gd name="T73" fmla="*/ 275 h 1205"/>
                  <a:gd name="T74" fmla="*/ 165 w 846"/>
                  <a:gd name="T75" fmla="*/ 272 h 1205"/>
                  <a:gd name="T76" fmla="*/ 90 w 846"/>
                  <a:gd name="T77" fmla="*/ 263 h 1205"/>
                  <a:gd name="T78" fmla="*/ 55 w 846"/>
                  <a:gd name="T79" fmla="*/ 196 h 1205"/>
                  <a:gd name="T80" fmla="*/ 9 w 846"/>
                  <a:gd name="T81" fmla="*/ 254 h 1205"/>
                  <a:gd name="T82" fmla="*/ 37 w 846"/>
                  <a:gd name="T83" fmla="*/ 360 h 1205"/>
                  <a:gd name="T84" fmla="*/ 17 w 846"/>
                  <a:gd name="T85" fmla="*/ 373 h 1205"/>
                  <a:gd name="T86" fmla="*/ 52 w 846"/>
                  <a:gd name="T87" fmla="*/ 513 h 1205"/>
                  <a:gd name="T88" fmla="*/ 73 w 846"/>
                  <a:gd name="T89" fmla="*/ 622 h 1205"/>
                  <a:gd name="T90" fmla="*/ 19 w 846"/>
                  <a:gd name="T91" fmla="*/ 642 h 1205"/>
                  <a:gd name="T92" fmla="*/ 15 w 846"/>
                  <a:gd name="T93" fmla="*/ 572 h 1205"/>
                  <a:gd name="T94" fmla="*/ 0 w 846"/>
                  <a:gd name="T95" fmla="*/ 758 h 1205"/>
                  <a:gd name="T96" fmla="*/ 74 w 846"/>
                  <a:gd name="T97" fmla="*/ 798 h 1205"/>
                  <a:gd name="T98" fmla="*/ 97 w 846"/>
                  <a:gd name="T99" fmla="*/ 751 h 1205"/>
                  <a:gd name="T100" fmla="*/ 117 w 846"/>
                  <a:gd name="T101" fmla="*/ 840 h 1205"/>
                  <a:gd name="T102" fmla="*/ 181 w 846"/>
                  <a:gd name="T103" fmla="*/ 869 h 1205"/>
                  <a:gd name="T104" fmla="*/ 199 w 846"/>
                  <a:gd name="T105" fmla="*/ 1008 h 1205"/>
                  <a:gd name="T106" fmla="*/ 217 w 846"/>
                  <a:gd name="T107" fmla="*/ 1121 h 1205"/>
                  <a:gd name="T108" fmla="*/ 325 w 846"/>
                  <a:gd name="T109" fmla="*/ 1205 h 1205"/>
                  <a:gd name="T110" fmla="*/ 397 w 846"/>
                  <a:gd name="T111" fmla="*/ 1167 h 1205"/>
                  <a:gd name="T112" fmla="*/ 461 w 846"/>
                  <a:gd name="T113" fmla="*/ 1152 h 1205"/>
                  <a:gd name="T114" fmla="*/ 476 w 846"/>
                  <a:gd name="T115" fmla="*/ 1070 h 1205"/>
                  <a:gd name="T116" fmla="*/ 403 w 846"/>
                  <a:gd name="T117" fmla="*/ 1016 h 1205"/>
                  <a:gd name="T118" fmla="*/ 452 w 846"/>
                  <a:gd name="T119" fmla="*/ 884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 h="1205">
                    <a:moveTo>
                      <a:pt x="452" y="884"/>
                    </a:moveTo>
                    <a:lnTo>
                      <a:pt x="487" y="850"/>
                    </a:lnTo>
                    <a:lnTo>
                      <a:pt x="477" y="817"/>
                    </a:lnTo>
                    <a:lnTo>
                      <a:pt x="427" y="818"/>
                    </a:lnTo>
                    <a:lnTo>
                      <a:pt x="467" y="777"/>
                    </a:lnTo>
                    <a:lnTo>
                      <a:pt x="506" y="737"/>
                    </a:lnTo>
                    <a:lnTo>
                      <a:pt x="443" y="711"/>
                    </a:lnTo>
                    <a:lnTo>
                      <a:pt x="476" y="701"/>
                    </a:lnTo>
                    <a:lnTo>
                      <a:pt x="490" y="654"/>
                    </a:lnTo>
                    <a:lnTo>
                      <a:pt x="526" y="697"/>
                    </a:lnTo>
                    <a:lnTo>
                      <a:pt x="583" y="687"/>
                    </a:lnTo>
                    <a:lnTo>
                      <a:pt x="595" y="656"/>
                    </a:lnTo>
                    <a:lnTo>
                      <a:pt x="565" y="637"/>
                    </a:lnTo>
                    <a:lnTo>
                      <a:pt x="522" y="614"/>
                    </a:lnTo>
                    <a:lnTo>
                      <a:pt x="555" y="597"/>
                    </a:lnTo>
                    <a:lnTo>
                      <a:pt x="559" y="577"/>
                    </a:lnTo>
                    <a:lnTo>
                      <a:pt x="626" y="626"/>
                    </a:lnTo>
                    <a:lnTo>
                      <a:pt x="652" y="586"/>
                    </a:lnTo>
                    <a:lnTo>
                      <a:pt x="655" y="549"/>
                    </a:lnTo>
                    <a:lnTo>
                      <a:pt x="621" y="520"/>
                    </a:lnTo>
                    <a:lnTo>
                      <a:pt x="638" y="470"/>
                    </a:lnTo>
                    <a:lnTo>
                      <a:pt x="657" y="434"/>
                    </a:lnTo>
                    <a:lnTo>
                      <a:pt x="690" y="410"/>
                    </a:lnTo>
                    <a:lnTo>
                      <a:pt x="681" y="487"/>
                    </a:lnTo>
                    <a:lnTo>
                      <a:pt x="727" y="436"/>
                    </a:lnTo>
                    <a:lnTo>
                      <a:pt x="764" y="432"/>
                    </a:lnTo>
                    <a:lnTo>
                      <a:pt x="768" y="479"/>
                    </a:lnTo>
                    <a:lnTo>
                      <a:pt x="782" y="483"/>
                    </a:lnTo>
                    <a:lnTo>
                      <a:pt x="787" y="453"/>
                    </a:lnTo>
                    <a:lnTo>
                      <a:pt x="834" y="419"/>
                    </a:lnTo>
                    <a:lnTo>
                      <a:pt x="846" y="319"/>
                    </a:lnTo>
                    <a:lnTo>
                      <a:pt x="803" y="263"/>
                    </a:lnTo>
                    <a:lnTo>
                      <a:pt x="753" y="273"/>
                    </a:lnTo>
                    <a:lnTo>
                      <a:pt x="712" y="284"/>
                    </a:lnTo>
                    <a:lnTo>
                      <a:pt x="662" y="271"/>
                    </a:lnTo>
                    <a:lnTo>
                      <a:pt x="630" y="308"/>
                    </a:lnTo>
                    <a:lnTo>
                      <a:pt x="597" y="321"/>
                    </a:lnTo>
                    <a:lnTo>
                      <a:pt x="597" y="321"/>
                    </a:lnTo>
                    <a:lnTo>
                      <a:pt x="600" y="307"/>
                    </a:lnTo>
                    <a:lnTo>
                      <a:pt x="604" y="294"/>
                    </a:lnTo>
                    <a:lnTo>
                      <a:pt x="609" y="284"/>
                    </a:lnTo>
                    <a:lnTo>
                      <a:pt x="609" y="284"/>
                    </a:lnTo>
                    <a:lnTo>
                      <a:pt x="617" y="276"/>
                    </a:lnTo>
                    <a:lnTo>
                      <a:pt x="627" y="268"/>
                    </a:lnTo>
                    <a:lnTo>
                      <a:pt x="639" y="258"/>
                    </a:lnTo>
                    <a:lnTo>
                      <a:pt x="666" y="224"/>
                    </a:lnTo>
                    <a:lnTo>
                      <a:pt x="659" y="205"/>
                    </a:lnTo>
                    <a:lnTo>
                      <a:pt x="602" y="245"/>
                    </a:lnTo>
                    <a:lnTo>
                      <a:pt x="602" y="209"/>
                    </a:lnTo>
                    <a:lnTo>
                      <a:pt x="626" y="199"/>
                    </a:lnTo>
                    <a:lnTo>
                      <a:pt x="658" y="188"/>
                    </a:lnTo>
                    <a:lnTo>
                      <a:pt x="655" y="148"/>
                    </a:lnTo>
                    <a:lnTo>
                      <a:pt x="638" y="135"/>
                    </a:lnTo>
                    <a:lnTo>
                      <a:pt x="637" y="59"/>
                    </a:lnTo>
                    <a:lnTo>
                      <a:pt x="630" y="32"/>
                    </a:lnTo>
                    <a:lnTo>
                      <a:pt x="567" y="0"/>
                    </a:lnTo>
                    <a:lnTo>
                      <a:pt x="496" y="14"/>
                    </a:lnTo>
                    <a:lnTo>
                      <a:pt x="461" y="47"/>
                    </a:lnTo>
                    <a:lnTo>
                      <a:pt x="400" y="31"/>
                    </a:lnTo>
                    <a:lnTo>
                      <a:pt x="350" y="45"/>
                    </a:lnTo>
                    <a:lnTo>
                      <a:pt x="335" y="105"/>
                    </a:lnTo>
                    <a:lnTo>
                      <a:pt x="348" y="144"/>
                    </a:lnTo>
                    <a:lnTo>
                      <a:pt x="331" y="177"/>
                    </a:lnTo>
                    <a:lnTo>
                      <a:pt x="351" y="177"/>
                    </a:lnTo>
                    <a:lnTo>
                      <a:pt x="378" y="201"/>
                    </a:lnTo>
                    <a:lnTo>
                      <a:pt x="363" y="264"/>
                    </a:lnTo>
                    <a:lnTo>
                      <a:pt x="306" y="231"/>
                    </a:lnTo>
                    <a:lnTo>
                      <a:pt x="305" y="178"/>
                    </a:lnTo>
                    <a:lnTo>
                      <a:pt x="285" y="145"/>
                    </a:lnTo>
                    <a:lnTo>
                      <a:pt x="241" y="165"/>
                    </a:lnTo>
                    <a:lnTo>
                      <a:pt x="199" y="209"/>
                    </a:lnTo>
                    <a:lnTo>
                      <a:pt x="202" y="255"/>
                    </a:lnTo>
                    <a:lnTo>
                      <a:pt x="219" y="265"/>
                    </a:lnTo>
                    <a:lnTo>
                      <a:pt x="195" y="275"/>
                    </a:lnTo>
                    <a:lnTo>
                      <a:pt x="193" y="329"/>
                    </a:lnTo>
                    <a:lnTo>
                      <a:pt x="165" y="272"/>
                    </a:lnTo>
                    <a:lnTo>
                      <a:pt x="120" y="260"/>
                    </a:lnTo>
                    <a:lnTo>
                      <a:pt x="90" y="263"/>
                    </a:lnTo>
                    <a:lnTo>
                      <a:pt x="55" y="223"/>
                    </a:lnTo>
                    <a:lnTo>
                      <a:pt x="55" y="196"/>
                    </a:lnTo>
                    <a:lnTo>
                      <a:pt x="38" y="181"/>
                    </a:lnTo>
                    <a:lnTo>
                      <a:pt x="9" y="254"/>
                    </a:lnTo>
                    <a:lnTo>
                      <a:pt x="23" y="343"/>
                    </a:lnTo>
                    <a:lnTo>
                      <a:pt x="37" y="360"/>
                    </a:lnTo>
                    <a:lnTo>
                      <a:pt x="34" y="409"/>
                    </a:lnTo>
                    <a:lnTo>
                      <a:pt x="17" y="373"/>
                    </a:lnTo>
                    <a:lnTo>
                      <a:pt x="22" y="523"/>
                    </a:lnTo>
                    <a:lnTo>
                      <a:pt x="52" y="513"/>
                    </a:lnTo>
                    <a:lnTo>
                      <a:pt x="68" y="565"/>
                    </a:lnTo>
                    <a:lnTo>
                      <a:pt x="73" y="622"/>
                    </a:lnTo>
                    <a:lnTo>
                      <a:pt x="53" y="659"/>
                    </a:lnTo>
                    <a:lnTo>
                      <a:pt x="19" y="642"/>
                    </a:lnTo>
                    <a:lnTo>
                      <a:pt x="25" y="572"/>
                    </a:lnTo>
                    <a:lnTo>
                      <a:pt x="15" y="572"/>
                    </a:lnTo>
                    <a:lnTo>
                      <a:pt x="11" y="719"/>
                    </a:lnTo>
                    <a:lnTo>
                      <a:pt x="0" y="758"/>
                    </a:lnTo>
                    <a:lnTo>
                      <a:pt x="44" y="805"/>
                    </a:lnTo>
                    <a:lnTo>
                      <a:pt x="74" y="798"/>
                    </a:lnTo>
                    <a:lnTo>
                      <a:pt x="61" y="761"/>
                    </a:lnTo>
                    <a:lnTo>
                      <a:pt x="97" y="751"/>
                    </a:lnTo>
                    <a:lnTo>
                      <a:pt x="97" y="807"/>
                    </a:lnTo>
                    <a:lnTo>
                      <a:pt x="117" y="840"/>
                    </a:lnTo>
                    <a:lnTo>
                      <a:pt x="158" y="834"/>
                    </a:lnTo>
                    <a:lnTo>
                      <a:pt x="181" y="869"/>
                    </a:lnTo>
                    <a:lnTo>
                      <a:pt x="189" y="943"/>
                    </a:lnTo>
                    <a:lnTo>
                      <a:pt x="199" y="1008"/>
                    </a:lnTo>
                    <a:lnTo>
                      <a:pt x="193" y="1045"/>
                    </a:lnTo>
                    <a:lnTo>
                      <a:pt x="217" y="1121"/>
                    </a:lnTo>
                    <a:lnTo>
                      <a:pt x="214" y="1151"/>
                    </a:lnTo>
                    <a:lnTo>
                      <a:pt x="325" y="1205"/>
                    </a:lnTo>
                    <a:lnTo>
                      <a:pt x="421" y="1176"/>
                    </a:lnTo>
                    <a:lnTo>
                      <a:pt x="397" y="1167"/>
                    </a:lnTo>
                    <a:lnTo>
                      <a:pt x="417" y="1133"/>
                    </a:lnTo>
                    <a:lnTo>
                      <a:pt x="461" y="1152"/>
                    </a:lnTo>
                    <a:lnTo>
                      <a:pt x="484" y="1122"/>
                    </a:lnTo>
                    <a:lnTo>
                      <a:pt x="476" y="1070"/>
                    </a:lnTo>
                    <a:lnTo>
                      <a:pt x="406" y="1070"/>
                    </a:lnTo>
                    <a:lnTo>
                      <a:pt x="403" y="1016"/>
                    </a:lnTo>
                    <a:lnTo>
                      <a:pt x="446" y="976"/>
                    </a:lnTo>
                    <a:lnTo>
                      <a:pt x="452" y="884"/>
                    </a:lnTo>
                    <a:close/>
                  </a:path>
                </a:pathLst>
              </a:custGeom>
              <a:solidFill>
                <a:schemeClr val="bg1">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8" name="Freeform 120"/>
              <p:cNvSpPr>
                <a:spLocks/>
              </p:cNvSpPr>
              <p:nvPr/>
            </p:nvSpPr>
            <p:spPr bwMode="auto">
              <a:xfrm>
                <a:off x="3771900" y="3452813"/>
                <a:ext cx="12700" cy="31750"/>
              </a:xfrm>
              <a:custGeom>
                <a:avLst/>
                <a:gdLst>
                  <a:gd name="T0" fmla="*/ 39 w 39"/>
                  <a:gd name="T1" fmla="*/ 57 h 99"/>
                  <a:gd name="T2" fmla="*/ 19 w 39"/>
                  <a:gd name="T3" fmla="*/ 0 h 99"/>
                  <a:gd name="T4" fmla="*/ 2 w 39"/>
                  <a:gd name="T5" fmla="*/ 4 h 99"/>
                  <a:gd name="T6" fmla="*/ 0 w 39"/>
                  <a:gd name="T7" fmla="*/ 57 h 99"/>
                  <a:gd name="T8" fmla="*/ 17 w 39"/>
                  <a:gd name="T9" fmla="*/ 99 h 99"/>
                  <a:gd name="T10" fmla="*/ 39 w 39"/>
                  <a:gd name="T11" fmla="*/ 57 h 99"/>
                </a:gdLst>
                <a:ahLst/>
                <a:cxnLst>
                  <a:cxn ang="0">
                    <a:pos x="T0" y="T1"/>
                  </a:cxn>
                  <a:cxn ang="0">
                    <a:pos x="T2" y="T3"/>
                  </a:cxn>
                  <a:cxn ang="0">
                    <a:pos x="T4" y="T5"/>
                  </a:cxn>
                  <a:cxn ang="0">
                    <a:pos x="T6" y="T7"/>
                  </a:cxn>
                  <a:cxn ang="0">
                    <a:pos x="T8" y="T9"/>
                  </a:cxn>
                  <a:cxn ang="0">
                    <a:pos x="T10" y="T11"/>
                  </a:cxn>
                </a:cxnLst>
                <a:rect l="0" t="0" r="r" b="b"/>
                <a:pathLst>
                  <a:path w="39" h="99">
                    <a:moveTo>
                      <a:pt x="39" y="57"/>
                    </a:moveTo>
                    <a:lnTo>
                      <a:pt x="19" y="0"/>
                    </a:lnTo>
                    <a:lnTo>
                      <a:pt x="2" y="4"/>
                    </a:lnTo>
                    <a:lnTo>
                      <a:pt x="0" y="57"/>
                    </a:lnTo>
                    <a:lnTo>
                      <a:pt x="17" y="99"/>
                    </a:lnTo>
                    <a:lnTo>
                      <a:pt x="39" y="5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9" name="Freeform 121"/>
              <p:cNvSpPr>
                <a:spLocks/>
              </p:cNvSpPr>
              <p:nvPr/>
            </p:nvSpPr>
            <p:spPr bwMode="auto">
              <a:xfrm>
                <a:off x="3810000" y="3352800"/>
                <a:ext cx="152400" cy="192088"/>
              </a:xfrm>
              <a:custGeom>
                <a:avLst/>
                <a:gdLst>
                  <a:gd name="T0" fmla="*/ 170 w 484"/>
                  <a:gd name="T1" fmla="*/ 138 h 605"/>
                  <a:gd name="T2" fmla="*/ 143 w 484"/>
                  <a:gd name="T3" fmla="*/ 181 h 605"/>
                  <a:gd name="T4" fmla="*/ 114 w 484"/>
                  <a:gd name="T5" fmla="*/ 215 h 605"/>
                  <a:gd name="T6" fmla="*/ 17 w 484"/>
                  <a:gd name="T7" fmla="*/ 193 h 605"/>
                  <a:gd name="T8" fmla="*/ 0 w 484"/>
                  <a:gd name="T9" fmla="*/ 216 h 605"/>
                  <a:gd name="T10" fmla="*/ 70 w 484"/>
                  <a:gd name="T11" fmla="*/ 288 h 605"/>
                  <a:gd name="T12" fmla="*/ 48 w 484"/>
                  <a:gd name="T13" fmla="*/ 328 h 605"/>
                  <a:gd name="T14" fmla="*/ 82 w 484"/>
                  <a:gd name="T15" fmla="*/ 377 h 605"/>
                  <a:gd name="T16" fmla="*/ 62 w 484"/>
                  <a:gd name="T17" fmla="*/ 404 h 605"/>
                  <a:gd name="T18" fmla="*/ 76 w 484"/>
                  <a:gd name="T19" fmla="*/ 451 h 605"/>
                  <a:gd name="T20" fmla="*/ 103 w 484"/>
                  <a:gd name="T21" fmla="*/ 487 h 605"/>
                  <a:gd name="T22" fmla="*/ 140 w 484"/>
                  <a:gd name="T23" fmla="*/ 477 h 605"/>
                  <a:gd name="T24" fmla="*/ 140 w 484"/>
                  <a:gd name="T25" fmla="*/ 477 h 605"/>
                  <a:gd name="T26" fmla="*/ 158 w 484"/>
                  <a:gd name="T27" fmla="*/ 487 h 605"/>
                  <a:gd name="T28" fmla="*/ 174 w 484"/>
                  <a:gd name="T29" fmla="*/ 494 h 605"/>
                  <a:gd name="T30" fmla="*/ 186 w 484"/>
                  <a:gd name="T31" fmla="*/ 500 h 605"/>
                  <a:gd name="T32" fmla="*/ 186 w 484"/>
                  <a:gd name="T33" fmla="*/ 500 h 605"/>
                  <a:gd name="T34" fmla="*/ 189 w 484"/>
                  <a:gd name="T35" fmla="*/ 500 h 605"/>
                  <a:gd name="T36" fmla="*/ 191 w 484"/>
                  <a:gd name="T37" fmla="*/ 499 h 605"/>
                  <a:gd name="T38" fmla="*/ 196 w 484"/>
                  <a:gd name="T39" fmla="*/ 497 h 605"/>
                  <a:gd name="T40" fmla="*/ 203 w 484"/>
                  <a:gd name="T41" fmla="*/ 492 h 605"/>
                  <a:gd name="T42" fmla="*/ 210 w 484"/>
                  <a:gd name="T43" fmla="*/ 488 h 605"/>
                  <a:gd name="T44" fmla="*/ 221 w 484"/>
                  <a:gd name="T45" fmla="*/ 478 h 605"/>
                  <a:gd name="T46" fmla="*/ 225 w 484"/>
                  <a:gd name="T47" fmla="*/ 472 h 605"/>
                  <a:gd name="T48" fmla="*/ 267 w 484"/>
                  <a:gd name="T49" fmla="*/ 522 h 605"/>
                  <a:gd name="T50" fmla="*/ 220 w 484"/>
                  <a:gd name="T51" fmla="*/ 532 h 605"/>
                  <a:gd name="T52" fmla="*/ 240 w 484"/>
                  <a:gd name="T53" fmla="*/ 569 h 605"/>
                  <a:gd name="T54" fmla="*/ 277 w 484"/>
                  <a:gd name="T55" fmla="*/ 575 h 605"/>
                  <a:gd name="T56" fmla="*/ 310 w 484"/>
                  <a:gd name="T57" fmla="*/ 605 h 605"/>
                  <a:gd name="T58" fmla="*/ 360 w 484"/>
                  <a:gd name="T59" fmla="*/ 598 h 605"/>
                  <a:gd name="T60" fmla="*/ 313 w 484"/>
                  <a:gd name="T61" fmla="*/ 535 h 605"/>
                  <a:gd name="T62" fmla="*/ 319 w 484"/>
                  <a:gd name="T63" fmla="*/ 501 h 605"/>
                  <a:gd name="T64" fmla="*/ 343 w 484"/>
                  <a:gd name="T65" fmla="*/ 525 h 605"/>
                  <a:gd name="T66" fmla="*/ 342 w 484"/>
                  <a:gd name="T67" fmla="*/ 494 h 605"/>
                  <a:gd name="T68" fmla="*/ 396 w 484"/>
                  <a:gd name="T69" fmla="*/ 501 h 605"/>
                  <a:gd name="T70" fmla="*/ 445 w 484"/>
                  <a:gd name="T71" fmla="*/ 428 h 605"/>
                  <a:gd name="T72" fmla="*/ 381 w 484"/>
                  <a:gd name="T73" fmla="*/ 359 h 605"/>
                  <a:gd name="T74" fmla="*/ 378 w 484"/>
                  <a:gd name="T75" fmla="*/ 302 h 605"/>
                  <a:gd name="T76" fmla="*/ 484 w 484"/>
                  <a:gd name="T77" fmla="*/ 205 h 605"/>
                  <a:gd name="T78" fmla="*/ 483 w 484"/>
                  <a:gd name="T79" fmla="*/ 155 h 605"/>
                  <a:gd name="T80" fmla="*/ 463 w 484"/>
                  <a:gd name="T81" fmla="*/ 102 h 605"/>
                  <a:gd name="T82" fmla="*/ 451 w 484"/>
                  <a:gd name="T83" fmla="*/ 25 h 605"/>
                  <a:gd name="T84" fmla="*/ 401 w 484"/>
                  <a:gd name="T85" fmla="*/ 0 h 605"/>
                  <a:gd name="T86" fmla="*/ 306 w 484"/>
                  <a:gd name="T87" fmla="*/ 97 h 605"/>
                  <a:gd name="T88" fmla="*/ 332 w 484"/>
                  <a:gd name="T89" fmla="*/ 137 h 605"/>
                  <a:gd name="T90" fmla="*/ 333 w 484"/>
                  <a:gd name="T91" fmla="*/ 176 h 605"/>
                  <a:gd name="T92" fmla="*/ 303 w 484"/>
                  <a:gd name="T93" fmla="*/ 147 h 605"/>
                  <a:gd name="T94" fmla="*/ 283 w 484"/>
                  <a:gd name="T95" fmla="*/ 160 h 605"/>
                  <a:gd name="T96" fmla="*/ 267 w 484"/>
                  <a:gd name="T97" fmla="*/ 230 h 605"/>
                  <a:gd name="T98" fmla="*/ 206 w 484"/>
                  <a:gd name="T99" fmla="*/ 190 h 605"/>
                  <a:gd name="T100" fmla="*/ 213 w 484"/>
                  <a:gd name="T101" fmla="*/ 160 h 605"/>
                  <a:gd name="T102" fmla="*/ 193 w 484"/>
                  <a:gd name="T103" fmla="*/ 141 h 605"/>
                  <a:gd name="T104" fmla="*/ 249 w 484"/>
                  <a:gd name="T105" fmla="*/ 84 h 605"/>
                  <a:gd name="T106" fmla="*/ 156 w 484"/>
                  <a:gd name="T107" fmla="*/ 108 h 605"/>
                  <a:gd name="T108" fmla="*/ 103 w 484"/>
                  <a:gd name="T109" fmla="*/ 79 h 605"/>
                  <a:gd name="T110" fmla="*/ 103 w 484"/>
                  <a:gd name="T111" fmla="*/ 102 h 605"/>
                  <a:gd name="T112" fmla="*/ 170 w 484"/>
                  <a:gd name="T113" fmla="*/ 1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4" h="605">
                    <a:moveTo>
                      <a:pt x="170" y="138"/>
                    </a:moveTo>
                    <a:lnTo>
                      <a:pt x="143" y="181"/>
                    </a:lnTo>
                    <a:lnTo>
                      <a:pt x="114" y="215"/>
                    </a:lnTo>
                    <a:lnTo>
                      <a:pt x="17" y="193"/>
                    </a:lnTo>
                    <a:lnTo>
                      <a:pt x="0" y="216"/>
                    </a:lnTo>
                    <a:lnTo>
                      <a:pt x="70" y="288"/>
                    </a:lnTo>
                    <a:lnTo>
                      <a:pt x="48" y="328"/>
                    </a:lnTo>
                    <a:lnTo>
                      <a:pt x="82" y="377"/>
                    </a:lnTo>
                    <a:lnTo>
                      <a:pt x="62" y="404"/>
                    </a:lnTo>
                    <a:lnTo>
                      <a:pt x="76" y="451"/>
                    </a:lnTo>
                    <a:lnTo>
                      <a:pt x="103" y="487"/>
                    </a:lnTo>
                    <a:lnTo>
                      <a:pt x="140" y="477"/>
                    </a:lnTo>
                    <a:lnTo>
                      <a:pt x="140" y="477"/>
                    </a:lnTo>
                    <a:lnTo>
                      <a:pt x="158" y="487"/>
                    </a:lnTo>
                    <a:lnTo>
                      <a:pt x="174" y="494"/>
                    </a:lnTo>
                    <a:lnTo>
                      <a:pt x="186" y="500"/>
                    </a:lnTo>
                    <a:lnTo>
                      <a:pt x="186" y="500"/>
                    </a:lnTo>
                    <a:lnTo>
                      <a:pt x="189" y="500"/>
                    </a:lnTo>
                    <a:lnTo>
                      <a:pt x="191" y="499"/>
                    </a:lnTo>
                    <a:lnTo>
                      <a:pt x="196" y="497"/>
                    </a:lnTo>
                    <a:lnTo>
                      <a:pt x="203" y="492"/>
                    </a:lnTo>
                    <a:lnTo>
                      <a:pt x="210" y="488"/>
                    </a:lnTo>
                    <a:lnTo>
                      <a:pt x="221" y="478"/>
                    </a:lnTo>
                    <a:lnTo>
                      <a:pt x="225" y="472"/>
                    </a:lnTo>
                    <a:lnTo>
                      <a:pt x="267" y="522"/>
                    </a:lnTo>
                    <a:lnTo>
                      <a:pt x="220" y="532"/>
                    </a:lnTo>
                    <a:lnTo>
                      <a:pt x="240" y="569"/>
                    </a:lnTo>
                    <a:lnTo>
                      <a:pt x="277" y="575"/>
                    </a:lnTo>
                    <a:lnTo>
                      <a:pt x="310" y="605"/>
                    </a:lnTo>
                    <a:lnTo>
                      <a:pt x="360" y="598"/>
                    </a:lnTo>
                    <a:lnTo>
                      <a:pt x="313" y="535"/>
                    </a:lnTo>
                    <a:lnTo>
                      <a:pt x="319" y="501"/>
                    </a:lnTo>
                    <a:lnTo>
                      <a:pt x="343" y="525"/>
                    </a:lnTo>
                    <a:lnTo>
                      <a:pt x="342" y="494"/>
                    </a:lnTo>
                    <a:lnTo>
                      <a:pt x="396" y="501"/>
                    </a:lnTo>
                    <a:lnTo>
                      <a:pt x="445" y="428"/>
                    </a:lnTo>
                    <a:lnTo>
                      <a:pt x="381" y="359"/>
                    </a:lnTo>
                    <a:lnTo>
                      <a:pt x="378" y="302"/>
                    </a:lnTo>
                    <a:lnTo>
                      <a:pt x="484" y="205"/>
                    </a:lnTo>
                    <a:lnTo>
                      <a:pt x="483" y="155"/>
                    </a:lnTo>
                    <a:lnTo>
                      <a:pt x="463" y="102"/>
                    </a:lnTo>
                    <a:lnTo>
                      <a:pt x="451" y="25"/>
                    </a:lnTo>
                    <a:lnTo>
                      <a:pt x="401" y="0"/>
                    </a:lnTo>
                    <a:lnTo>
                      <a:pt x="306" y="97"/>
                    </a:lnTo>
                    <a:lnTo>
                      <a:pt x="332" y="137"/>
                    </a:lnTo>
                    <a:lnTo>
                      <a:pt x="333" y="176"/>
                    </a:lnTo>
                    <a:lnTo>
                      <a:pt x="303" y="147"/>
                    </a:lnTo>
                    <a:lnTo>
                      <a:pt x="283" y="160"/>
                    </a:lnTo>
                    <a:lnTo>
                      <a:pt x="267" y="230"/>
                    </a:lnTo>
                    <a:lnTo>
                      <a:pt x="206" y="190"/>
                    </a:lnTo>
                    <a:lnTo>
                      <a:pt x="213" y="160"/>
                    </a:lnTo>
                    <a:lnTo>
                      <a:pt x="193" y="141"/>
                    </a:lnTo>
                    <a:lnTo>
                      <a:pt x="249" y="84"/>
                    </a:lnTo>
                    <a:lnTo>
                      <a:pt x="156" y="108"/>
                    </a:lnTo>
                    <a:lnTo>
                      <a:pt x="103" y="79"/>
                    </a:lnTo>
                    <a:lnTo>
                      <a:pt x="103" y="102"/>
                    </a:lnTo>
                    <a:lnTo>
                      <a:pt x="170" y="138"/>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0" name="Freeform 122"/>
              <p:cNvSpPr>
                <a:spLocks/>
              </p:cNvSpPr>
              <p:nvPr/>
            </p:nvSpPr>
            <p:spPr bwMode="auto">
              <a:xfrm>
                <a:off x="3582988" y="3221038"/>
                <a:ext cx="33338" cy="30163"/>
              </a:xfrm>
              <a:custGeom>
                <a:avLst/>
                <a:gdLst>
                  <a:gd name="T0" fmla="*/ 47 w 106"/>
                  <a:gd name="T1" fmla="*/ 34 h 97"/>
                  <a:gd name="T2" fmla="*/ 7 w 106"/>
                  <a:gd name="T3" fmla="*/ 25 h 97"/>
                  <a:gd name="T4" fmla="*/ 0 w 106"/>
                  <a:gd name="T5" fmla="*/ 50 h 97"/>
                  <a:gd name="T6" fmla="*/ 27 w 106"/>
                  <a:gd name="T7" fmla="*/ 97 h 97"/>
                  <a:gd name="T8" fmla="*/ 87 w 106"/>
                  <a:gd name="T9" fmla="*/ 67 h 97"/>
                  <a:gd name="T10" fmla="*/ 106 w 106"/>
                  <a:gd name="T11" fmla="*/ 7 h 97"/>
                  <a:gd name="T12" fmla="*/ 54 w 106"/>
                  <a:gd name="T13" fmla="*/ 0 h 97"/>
                  <a:gd name="T14" fmla="*/ 47 w 106"/>
                  <a:gd name="T15" fmla="*/ 3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97">
                    <a:moveTo>
                      <a:pt x="47" y="34"/>
                    </a:moveTo>
                    <a:lnTo>
                      <a:pt x="7" y="25"/>
                    </a:lnTo>
                    <a:lnTo>
                      <a:pt x="0" y="50"/>
                    </a:lnTo>
                    <a:lnTo>
                      <a:pt x="27" y="97"/>
                    </a:lnTo>
                    <a:lnTo>
                      <a:pt x="87" y="67"/>
                    </a:lnTo>
                    <a:lnTo>
                      <a:pt x="106" y="7"/>
                    </a:lnTo>
                    <a:lnTo>
                      <a:pt x="54" y="0"/>
                    </a:lnTo>
                    <a:lnTo>
                      <a:pt x="47" y="3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1" name="Freeform 123"/>
              <p:cNvSpPr>
                <a:spLocks/>
              </p:cNvSpPr>
              <p:nvPr/>
            </p:nvSpPr>
            <p:spPr bwMode="auto">
              <a:xfrm>
                <a:off x="3798888" y="3146425"/>
                <a:ext cx="26988" cy="20638"/>
              </a:xfrm>
              <a:custGeom>
                <a:avLst/>
                <a:gdLst>
                  <a:gd name="T0" fmla="*/ 50 w 87"/>
                  <a:gd name="T1" fmla="*/ 37 h 64"/>
                  <a:gd name="T2" fmla="*/ 87 w 87"/>
                  <a:gd name="T3" fmla="*/ 51 h 64"/>
                  <a:gd name="T4" fmla="*/ 70 w 87"/>
                  <a:gd name="T5" fmla="*/ 0 h 64"/>
                  <a:gd name="T6" fmla="*/ 23 w 87"/>
                  <a:gd name="T7" fmla="*/ 14 h 64"/>
                  <a:gd name="T8" fmla="*/ 0 w 87"/>
                  <a:gd name="T9" fmla="*/ 47 h 64"/>
                  <a:gd name="T10" fmla="*/ 16 w 87"/>
                  <a:gd name="T11" fmla="*/ 64 h 64"/>
                  <a:gd name="T12" fmla="*/ 50 w 87"/>
                  <a:gd name="T13" fmla="*/ 37 h 64"/>
                </a:gdLst>
                <a:ahLst/>
                <a:cxnLst>
                  <a:cxn ang="0">
                    <a:pos x="T0" y="T1"/>
                  </a:cxn>
                  <a:cxn ang="0">
                    <a:pos x="T2" y="T3"/>
                  </a:cxn>
                  <a:cxn ang="0">
                    <a:pos x="T4" y="T5"/>
                  </a:cxn>
                  <a:cxn ang="0">
                    <a:pos x="T6" y="T7"/>
                  </a:cxn>
                  <a:cxn ang="0">
                    <a:pos x="T8" y="T9"/>
                  </a:cxn>
                  <a:cxn ang="0">
                    <a:pos x="T10" y="T11"/>
                  </a:cxn>
                  <a:cxn ang="0">
                    <a:pos x="T12" y="T13"/>
                  </a:cxn>
                </a:cxnLst>
                <a:rect l="0" t="0" r="r" b="b"/>
                <a:pathLst>
                  <a:path w="87" h="64">
                    <a:moveTo>
                      <a:pt x="50" y="37"/>
                    </a:moveTo>
                    <a:lnTo>
                      <a:pt x="87" y="51"/>
                    </a:lnTo>
                    <a:lnTo>
                      <a:pt x="70" y="0"/>
                    </a:lnTo>
                    <a:lnTo>
                      <a:pt x="23" y="14"/>
                    </a:lnTo>
                    <a:lnTo>
                      <a:pt x="0" y="47"/>
                    </a:lnTo>
                    <a:lnTo>
                      <a:pt x="16" y="64"/>
                    </a:lnTo>
                    <a:lnTo>
                      <a:pt x="50"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2" name="Freeform 124"/>
              <p:cNvSpPr>
                <a:spLocks/>
              </p:cNvSpPr>
              <p:nvPr/>
            </p:nvSpPr>
            <p:spPr bwMode="auto">
              <a:xfrm>
                <a:off x="3552825" y="3076575"/>
                <a:ext cx="219075" cy="200025"/>
              </a:xfrm>
              <a:custGeom>
                <a:avLst/>
                <a:gdLst>
                  <a:gd name="T0" fmla="*/ 61 w 691"/>
                  <a:gd name="T1" fmla="*/ 599 h 628"/>
                  <a:gd name="T2" fmla="*/ 87 w 691"/>
                  <a:gd name="T3" fmla="*/ 583 h 628"/>
                  <a:gd name="T4" fmla="*/ 77 w 691"/>
                  <a:gd name="T5" fmla="*/ 619 h 628"/>
                  <a:gd name="T6" fmla="*/ 111 w 691"/>
                  <a:gd name="T7" fmla="*/ 628 h 628"/>
                  <a:gd name="T8" fmla="*/ 114 w 691"/>
                  <a:gd name="T9" fmla="*/ 583 h 628"/>
                  <a:gd name="T10" fmla="*/ 94 w 691"/>
                  <a:gd name="T11" fmla="*/ 563 h 628"/>
                  <a:gd name="T12" fmla="*/ 94 w 691"/>
                  <a:gd name="T13" fmla="*/ 549 h 628"/>
                  <a:gd name="T14" fmla="*/ 59 w 691"/>
                  <a:gd name="T15" fmla="*/ 524 h 628"/>
                  <a:gd name="T16" fmla="*/ 69 w 691"/>
                  <a:gd name="T17" fmla="*/ 470 h 628"/>
                  <a:gd name="T18" fmla="*/ 149 w 691"/>
                  <a:gd name="T19" fmla="*/ 442 h 628"/>
                  <a:gd name="T20" fmla="*/ 172 w 691"/>
                  <a:gd name="T21" fmla="*/ 402 h 628"/>
                  <a:gd name="T22" fmla="*/ 254 w 691"/>
                  <a:gd name="T23" fmla="*/ 355 h 628"/>
                  <a:gd name="T24" fmla="*/ 266 w 691"/>
                  <a:gd name="T25" fmla="*/ 399 h 628"/>
                  <a:gd name="T26" fmla="*/ 312 w 691"/>
                  <a:gd name="T27" fmla="*/ 421 h 628"/>
                  <a:gd name="T28" fmla="*/ 378 w 691"/>
                  <a:gd name="T29" fmla="*/ 374 h 628"/>
                  <a:gd name="T30" fmla="*/ 422 w 691"/>
                  <a:gd name="T31" fmla="*/ 386 h 628"/>
                  <a:gd name="T32" fmla="*/ 448 w 691"/>
                  <a:gd name="T33" fmla="*/ 360 h 628"/>
                  <a:gd name="T34" fmla="*/ 498 w 691"/>
                  <a:gd name="T35" fmla="*/ 373 h 628"/>
                  <a:gd name="T36" fmla="*/ 552 w 691"/>
                  <a:gd name="T37" fmla="*/ 379 h 628"/>
                  <a:gd name="T38" fmla="*/ 582 w 691"/>
                  <a:gd name="T39" fmla="*/ 409 h 628"/>
                  <a:gd name="T40" fmla="*/ 599 w 691"/>
                  <a:gd name="T41" fmla="*/ 419 h 628"/>
                  <a:gd name="T42" fmla="*/ 605 w 691"/>
                  <a:gd name="T43" fmla="*/ 389 h 628"/>
                  <a:gd name="T44" fmla="*/ 638 w 691"/>
                  <a:gd name="T45" fmla="*/ 325 h 628"/>
                  <a:gd name="T46" fmla="*/ 681 w 691"/>
                  <a:gd name="T47" fmla="*/ 262 h 628"/>
                  <a:gd name="T48" fmla="*/ 687 w 691"/>
                  <a:gd name="T49" fmla="*/ 205 h 628"/>
                  <a:gd name="T50" fmla="*/ 663 w 691"/>
                  <a:gd name="T51" fmla="*/ 149 h 628"/>
                  <a:gd name="T52" fmla="*/ 636 w 691"/>
                  <a:gd name="T53" fmla="*/ 109 h 628"/>
                  <a:gd name="T54" fmla="*/ 666 w 691"/>
                  <a:gd name="T55" fmla="*/ 33 h 628"/>
                  <a:gd name="T56" fmla="*/ 691 w 691"/>
                  <a:gd name="T57" fmla="*/ 3 h 628"/>
                  <a:gd name="T58" fmla="*/ 675 w 691"/>
                  <a:gd name="T59" fmla="*/ 0 h 628"/>
                  <a:gd name="T60" fmla="*/ 609 w 691"/>
                  <a:gd name="T61" fmla="*/ 70 h 628"/>
                  <a:gd name="T62" fmla="*/ 570 w 691"/>
                  <a:gd name="T63" fmla="*/ 103 h 628"/>
                  <a:gd name="T64" fmla="*/ 523 w 691"/>
                  <a:gd name="T65" fmla="*/ 103 h 628"/>
                  <a:gd name="T66" fmla="*/ 483 w 691"/>
                  <a:gd name="T67" fmla="*/ 128 h 628"/>
                  <a:gd name="T68" fmla="*/ 420 w 691"/>
                  <a:gd name="T69" fmla="*/ 198 h 628"/>
                  <a:gd name="T70" fmla="*/ 355 w 691"/>
                  <a:gd name="T71" fmla="*/ 298 h 628"/>
                  <a:gd name="T72" fmla="*/ 228 w 691"/>
                  <a:gd name="T73" fmla="*/ 313 h 628"/>
                  <a:gd name="T74" fmla="*/ 189 w 691"/>
                  <a:gd name="T75" fmla="*/ 340 h 628"/>
                  <a:gd name="T76" fmla="*/ 102 w 691"/>
                  <a:gd name="T77" fmla="*/ 356 h 628"/>
                  <a:gd name="T78" fmla="*/ 23 w 691"/>
                  <a:gd name="T79" fmla="*/ 423 h 628"/>
                  <a:gd name="T80" fmla="*/ 9 w 691"/>
                  <a:gd name="T81" fmla="*/ 513 h 628"/>
                  <a:gd name="T82" fmla="*/ 0 w 691"/>
                  <a:gd name="T83" fmla="*/ 544 h 628"/>
                  <a:gd name="T84" fmla="*/ 30 w 691"/>
                  <a:gd name="T85" fmla="*/ 557 h 628"/>
                  <a:gd name="T86" fmla="*/ 61 w 691"/>
                  <a:gd name="T87" fmla="*/ 59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28">
                    <a:moveTo>
                      <a:pt x="61" y="599"/>
                    </a:moveTo>
                    <a:lnTo>
                      <a:pt x="87" y="583"/>
                    </a:lnTo>
                    <a:lnTo>
                      <a:pt x="77" y="619"/>
                    </a:lnTo>
                    <a:lnTo>
                      <a:pt x="111" y="628"/>
                    </a:lnTo>
                    <a:lnTo>
                      <a:pt x="114" y="583"/>
                    </a:lnTo>
                    <a:lnTo>
                      <a:pt x="94" y="563"/>
                    </a:lnTo>
                    <a:lnTo>
                      <a:pt x="94" y="549"/>
                    </a:lnTo>
                    <a:lnTo>
                      <a:pt x="59" y="524"/>
                    </a:lnTo>
                    <a:lnTo>
                      <a:pt x="69" y="470"/>
                    </a:lnTo>
                    <a:lnTo>
                      <a:pt x="149" y="442"/>
                    </a:lnTo>
                    <a:lnTo>
                      <a:pt x="172" y="402"/>
                    </a:lnTo>
                    <a:lnTo>
                      <a:pt x="254" y="355"/>
                    </a:lnTo>
                    <a:lnTo>
                      <a:pt x="266" y="399"/>
                    </a:lnTo>
                    <a:lnTo>
                      <a:pt x="312" y="421"/>
                    </a:lnTo>
                    <a:lnTo>
                      <a:pt x="378" y="374"/>
                    </a:lnTo>
                    <a:lnTo>
                      <a:pt x="422" y="386"/>
                    </a:lnTo>
                    <a:lnTo>
                      <a:pt x="448" y="360"/>
                    </a:lnTo>
                    <a:lnTo>
                      <a:pt x="498" y="373"/>
                    </a:lnTo>
                    <a:lnTo>
                      <a:pt x="552" y="379"/>
                    </a:lnTo>
                    <a:lnTo>
                      <a:pt x="582" y="409"/>
                    </a:lnTo>
                    <a:lnTo>
                      <a:pt x="599" y="419"/>
                    </a:lnTo>
                    <a:lnTo>
                      <a:pt x="605" y="389"/>
                    </a:lnTo>
                    <a:lnTo>
                      <a:pt x="638" y="325"/>
                    </a:lnTo>
                    <a:lnTo>
                      <a:pt x="681" y="262"/>
                    </a:lnTo>
                    <a:lnTo>
                      <a:pt x="687" y="205"/>
                    </a:lnTo>
                    <a:lnTo>
                      <a:pt x="663" y="149"/>
                    </a:lnTo>
                    <a:lnTo>
                      <a:pt x="636" y="109"/>
                    </a:lnTo>
                    <a:lnTo>
                      <a:pt x="666" y="33"/>
                    </a:lnTo>
                    <a:lnTo>
                      <a:pt x="691" y="3"/>
                    </a:lnTo>
                    <a:lnTo>
                      <a:pt x="675" y="0"/>
                    </a:lnTo>
                    <a:lnTo>
                      <a:pt x="609" y="70"/>
                    </a:lnTo>
                    <a:lnTo>
                      <a:pt x="570" y="103"/>
                    </a:lnTo>
                    <a:lnTo>
                      <a:pt x="523" y="103"/>
                    </a:lnTo>
                    <a:lnTo>
                      <a:pt x="483" y="128"/>
                    </a:lnTo>
                    <a:lnTo>
                      <a:pt x="420" y="198"/>
                    </a:lnTo>
                    <a:lnTo>
                      <a:pt x="355" y="298"/>
                    </a:lnTo>
                    <a:lnTo>
                      <a:pt x="228" y="313"/>
                    </a:lnTo>
                    <a:lnTo>
                      <a:pt x="189" y="340"/>
                    </a:lnTo>
                    <a:lnTo>
                      <a:pt x="102" y="356"/>
                    </a:lnTo>
                    <a:lnTo>
                      <a:pt x="23" y="423"/>
                    </a:lnTo>
                    <a:lnTo>
                      <a:pt x="9" y="513"/>
                    </a:lnTo>
                    <a:lnTo>
                      <a:pt x="0" y="544"/>
                    </a:lnTo>
                    <a:lnTo>
                      <a:pt x="30" y="557"/>
                    </a:lnTo>
                    <a:lnTo>
                      <a:pt x="61" y="599"/>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3" name="Freeform 125"/>
              <p:cNvSpPr>
                <a:spLocks/>
              </p:cNvSpPr>
              <p:nvPr/>
            </p:nvSpPr>
            <p:spPr bwMode="auto">
              <a:xfrm>
                <a:off x="3921125" y="3536950"/>
                <a:ext cx="42863" cy="26988"/>
              </a:xfrm>
              <a:custGeom>
                <a:avLst/>
                <a:gdLst>
                  <a:gd name="T0" fmla="*/ 37 w 137"/>
                  <a:gd name="T1" fmla="*/ 0 h 87"/>
                  <a:gd name="T2" fmla="*/ 54 w 137"/>
                  <a:gd name="T3" fmla="*/ 34 h 87"/>
                  <a:gd name="T4" fmla="*/ 0 w 137"/>
                  <a:gd name="T5" fmla="*/ 57 h 87"/>
                  <a:gd name="T6" fmla="*/ 35 w 137"/>
                  <a:gd name="T7" fmla="*/ 87 h 87"/>
                  <a:gd name="T8" fmla="*/ 64 w 137"/>
                  <a:gd name="T9" fmla="*/ 57 h 87"/>
                  <a:gd name="T10" fmla="*/ 97 w 137"/>
                  <a:gd name="T11" fmla="*/ 44 h 87"/>
                  <a:gd name="T12" fmla="*/ 137 w 137"/>
                  <a:gd name="T13" fmla="*/ 49 h 87"/>
                  <a:gd name="T14" fmla="*/ 124 w 137"/>
                  <a:gd name="T15" fmla="*/ 27 h 87"/>
                  <a:gd name="T16" fmla="*/ 37 w 137"/>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87">
                    <a:moveTo>
                      <a:pt x="37" y="0"/>
                    </a:moveTo>
                    <a:lnTo>
                      <a:pt x="54" y="34"/>
                    </a:lnTo>
                    <a:lnTo>
                      <a:pt x="0" y="57"/>
                    </a:lnTo>
                    <a:lnTo>
                      <a:pt x="35" y="87"/>
                    </a:lnTo>
                    <a:lnTo>
                      <a:pt x="64" y="57"/>
                    </a:lnTo>
                    <a:lnTo>
                      <a:pt x="97" y="44"/>
                    </a:lnTo>
                    <a:lnTo>
                      <a:pt x="137" y="49"/>
                    </a:lnTo>
                    <a:lnTo>
                      <a:pt x="124" y="27"/>
                    </a:lnTo>
                    <a:lnTo>
                      <a:pt x="37"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4" name="Freeform 126"/>
              <p:cNvSpPr>
                <a:spLocks/>
              </p:cNvSpPr>
              <p:nvPr/>
            </p:nvSpPr>
            <p:spPr bwMode="auto">
              <a:xfrm>
                <a:off x="3878263" y="3548063"/>
                <a:ext cx="41275" cy="53975"/>
              </a:xfrm>
              <a:custGeom>
                <a:avLst/>
                <a:gdLst>
                  <a:gd name="T0" fmla="*/ 50 w 127"/>
                  <a:gd name="T1" fmla="*/ 37 h 166"/>
                  <a:gd name="T2" fmla="*/ 23 w 127"/>
                  <a:gd name="T3" fmla="*/ 0 h 166"/>
                  <a:gd name="T4" fmla="*/ 0 w 127"/>
                  <a:gd name="T5" fmla="*/ 5 h 166"/>
                  <a:gd name="T6" fmla="*/ 40 w 127"/>
                  <a:gd name="T7" fmla="*/ 80 h 166"/>
                  <a:gd name="T8" fmla="*/ 30 w 127"/>
                  <a:gd name="T9" fmla="*/ 104 h 166"/>
                  <a:gd name="T10" fmla="*/ 51 w 127"/>
                  <a:gd name="T11" fmla="*/ 166 h 166"/>
                  <a:gd name="T12" fmla="*/ 74 w 127"/>
                  <a:gd name="T13" fmla="*/ 136 h 166"/>
                  <a:gd name="T14" fmla="*/ 96 w 127"/>
                  <a:gd name="T15" fmla="*/ 106 h 166"/>
                  <a:gd name="T16" fmla="*/ 127 w 127"/>
                  <a:gd name="T17" fmla="*/ 63 h 166"/>
                  <a:gd name="T18" fmla="*/ 83 w 127"/>
                  <a:gd name="T19" fmla="*/ 17 h 166"/>
                  <a:gd name="T20" fmla="*/ 50 w 127"/>
                  <a:gd name="T21" fmla="*/ 3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66">
                    <a:moveTo>
                      <a:pt x="50" y="37"/>
                    </a:moveTo>
                    <a:lnTo>
                      <a:pt x="23" y="0"/>
                    </a:lnTo>
                    <a:lnTo>
                      <a:pt x="0" y="5"/>
                    </a:lnTo>
                    <a:lnTo>
                      <a:pt x="40" y="80"/>
                    </a:lnTo>
                    <a:lnTo>
                      <a:pt x="30" y="104"/>
                    </a:lnTo>
                    <a:lnTo>
                      <a:pt x="51" y="166"/>
                    </a:lnTo>
                    <a:lnTo>
                      <a:pt x="74" y="136"/>
                    </a:lnTo>
                    <a:lnTo>
                      <a:pt x="96" y="106"/>
                    </a:lnTo>
                    <a:lnTo>
                      <a:pt x="127" y="63"/>
                    </a:lnTo>
                    <a:lnTo>
                      <a:pt x="83" y="17"/>
                    </a:lnTo>
                    <a:lnTo>
                      <a:pt x="50" y="3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5" name="Freeform 127"/>
              <p:cNvSpPr>
                <a:spLocks/>
              </p:cNvSpPr>
              <p:nvPr/>
            </p:nvSpPr>
            <p:spPr bwMode="auto">
              <a:xfrm>
                <a:off x="3816350" y="3554413"/>
                <a:ext cx="71438" cy="44450"/>
              </a:xfrm>
              <a:custGeom>
                <a:avLst/>
                <a:gdLst>
                  <a:gd name="T0" fmla="*/ 190 w 225"/>
                  <a:gd name="T1" fmla="*/ 45 h 140"/>
                  <a:gd name="T2" fmla="*/ 190 w 225"/>
                  <a:gd name="T3" fmla="*/ 45 h 140"/>
                  <a:gd name="T4" fmla="*/ 185 w 225"/>
                  <a:gd name="T5" fmla="*/ 42 h 140"/>
                  <a:gd name="T6" fmla="*/ 176 w 225"/>
                  <a:gd name="T7" fmla="*/ 41 h 140"/>
                  <a:gd name="T8" fmla="*/ 152 w 225"/>
                  <a:gd name="T9" fmla="*/ 40 h 140"/>
                  <a:gd name="T10" fmla="*/ 129 w 225"/>
                  <a:gd name="T11" fmla="*/ 40 h 140"/>
                  <a:gd name="T12" fmla="*/ 120 w 225"/>
                  <a:gd name="T13" fmla="*/ 40 h 140"/>
                  <a:gd name="T14" fmla="*/ 113 w 225"/>
                  <a:gd name="T15" fmla="*/ 39 h 140"/>
                  <a:gd name="T16" fmla="*/ 113 w 225"/>
                  <a:gd name="T17" fmla="*/ 39 h 140"/>
                  <a:gd name="T18" fmla="*/ 98 w 225"/>
                  <a:gd name="T19" fmla="*/ 31 h 140"/>
                  <a:gd name="T20" fmla="*/ 71 w 225"/>
                  <a:gd name="T21" fmla="*/ 18 h 140"/>
                  <a:gd name="T22" fmla="*/ 36 w 225"/>
                  <a:gd name="T23" fmla="*/ 0 h 140"/>
                  <a:gd name="T24" fmla="*/ 0 w 225"/>
                  <a:gd name="T25" fmla="*/ 10 h 140"/>
                  <a:gd name="T26" fmla="*/ 1 w 225"/>
                  <a:gd name="T27" fmla="*/ 30 h 140"/>
                  <a:gd name="T28" fmla="*/ 48 w 225"/>
                  <a:gd name="T29" fmla="*/ 62 h 140"/>
                  <a:gd name="T30" fmla="*/ 1 w 225"/>
                  <a:gd name="T31" fmla="*/ 67 h 140"/>
                  <a:gd name="T32" fmla="*/ 1 w 225"/>
                  <a:gd name="T33" fmla="*/ 89 h 140"/>
                  <a:gd name="T34" fmla="*/ 78 w 225"/>
                  <a:gd name="T35" fmla="*/ 116 h 140"/>
                  <a:gd name="T36" fmla="*/ 98 w 225"/>
                  <a:gd name="T37" fmla="*/ 138 h 140"/>
                  <a:gd name="T38" fmla="*/ 155 w 225"/>
                  <a:gd name="T39" fmla="*/ 138 h 140"/>
                  <a:gd name="T40" fmla="*/ 225 w 225"/>
                  <a:gd name="T41" fmla="*/ 140 h 140"/>
                  <a:gd name="T42" fmla="*/ 205 w 225"/>
                  <a:gd name="T43" fmla="*/ 95 h 140"/>
                  <a:gd name="T44" fmla="*/ 205 w 225"/>
                  <a:gd name="T45" fmla="*/ 95 h 140"/>
                  <a:gd name="T46" fmla="*/ 204 w 225"/>
                  <a:gd name="T47" fmla="*/ 88 h 140"/>
                  <a:gd name="T48" fmla="*/ 201 w 225"/>
                  <a:gd name="T49" fmla="*/ 72 h 140"/>
                  <a:gd name="T50" fmla="*/ 199 w 225"/>
                  <a:gd name="T51" fmla="*/ 64 h 140"/>
                  <a:gd name="T52" fmla="*/ 197 w 225"/>
                  <a:gd name="T53" fmla="*/ 56 h 140"/>
                  <a:gd name="T54" fmla="*/ 194 w 225"/>
                  <a:gd name="T55" fmla="*/ 49 h 140"/>
                  <a:gd name="T56" fmla="*/ 190 w 225"/>
                  <a:gd name="T57" fmla="*/ 45 h 140"/>
                  <a:gd name="T58" fmla="*/ 190 w 225"/>
                  <a:gd name="T59" fmla="*/ 4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40">
                    <a:moveTo>
                      <a:pt x="190" y="45"/>
                    </a:moveTo>
                    <a:lnTo>
                      <a:pt x="190" y="45"/>
                    </a:lnTo>
                    <a:lnTo>
                      <a:pt x="185" y="42"/>
                    </a:lnTo>
                    <a:lnTo>
                      <a:pt x="176" y="41"/>
                    </a:lnTo>
                    <a:lnTo>
                      <a:pt x="152" y="40"/>
                    </a:lnTo>
                    <a:lnTo>
                      <a:pt x="129" y="40"/>
                    </a:lnTo>
                    <a:lnTo>
                      <a:pt x="120" y="40"/>
                    </a:lnTo>
                    <a:lnTo>
                      <a:pt x="113" y="39"/>
                    </a:lnTo>
                    <a:lnTo>
                      <a:pt x="113" y="39"/>
                    </a:lnTo>
                    <a:lnTo>
                      <a:pt x="98" y="31"/>
                    </a:lnTo>
                    <a:lnTo>
                      <a:pt x="71" y="18"/>
                    </a:lnTo>
                    <a:lnTo>
                      <a:pt x="36" y="0"/>
                    </a:lnTo>
                    <a:lnTo>
                      <a:pt x="0" y="10"/>
                    </a:lnTo>
                    <a:lnTo>
                      <a:pt x="1" y="30"/>
                    </a:lnTo>
                    <a:lnTo>
                      <a:pt x="48" y="62"/>
                    </a:lnTo>
                    <a:lnTo>
                      <a:pt x="1" y="67"/>
                    </a:lnTo>
                    <a:lnTo>
                      <a:pt x="1" y="89"/>
                    </a:lnTo>
                    <a:lnTo>
                      <a:pt x="78" y="116"/>
                    </a:lnTo>
                    <a:lnTo>
                      <a:pt x="98" y="138"/>
                    </a:lnTo>
                    <a:lnTo>
                      <a:pt x="155" y="138"/>
                    </a:lnTo>
                    <a:lnTo>
                      <a:pt x="225" y="140"/>
                    </a:lnTo>
                    <a:lnTo>
                      <a:pt x="205" y="95"/>
                    </a:lnTo>
                    <a:lnTo>
                      <a:pt x="205" y="95"/>
                    </a:lnTo>
                    <a:lnTo>
                      <a:pt x="204" y="88"/>
                    </a:lnTo>
                    <a:lnTo>
                      <a:pt x="201" y="72"/>
                    </a:lnTo>
                    <a:lnTo>
                      <a:pt x="199" y="64"/>
                    </a:lnTo>
                    <a:lnTo>
                      <a:pt x="197" y="56"/>
                    </a:lnTo>
                    <a:lnTo>
                      <a:pt x="194" y="49"/>
                    </a:lnTo>
                    <a:lnTo>
                      <a:pt x="190" y="45"/>
                    </a:lnTo>
                    <a:lnTo>
                      <a:pt x="190" y="45"/>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6" name="Freeform 128"/>
              <p:cNvSpPr>
                <a:spLocks/>
              </p:cNvSpPr>
              <p:nvPr/>
            </p:nvSpPr>
            <p:spPr bwMode="auto">
              <a:xfrm>
                <a:off x="4160838" y="3494088"/>
                <a:ext cx="46038" cy="52388"/>
              </a:xfrm>
              <a:custGeom>
                <a:avLst/>
                <a:gdLst>
                  <a:gd name="T0" fmla="*/ 132 w 146"/>
                  <a:gd name="T1" fmla="*/ 82 h 161"/>
                  <a:gd name="T2" fmla="*/ 35 w 146"/>
                  <a:gd name="T3" fmla="*/ 0 h 161"/>
                  <a:gd name="T4" fmla="*/ 5 w 146"/>
                  <a:gd name="T5" fmla="*/ 30 h 161"/>
                  <a:gd name="T6" fmla="*/ 0 w 146"/>
                  <a:gd name="T7" fmla="*/ 93 h 161"/>
                  <a:gd name="T8" fmla="*/ 127 w 146"/>
                  <a:gd name="T9" fmla="*/ 161 h 161"/>
                  <a:gd name="T10" fmla="*/ 146 w 146"/>
                  <a:gd name="T11" fmla="*/ 99 h 161"/>
                  <a:gd name="T12" fmla="*/ 132 w 146"/>
                  <a:gd name="T13" fmla="*/ 82 h 161"/>
                </a:gdLst>
                <a:ahLst/>
                <a:cxnLst>
                  <a:cxn ang="0">
                    <a:pos x="T0" y="T1"/>
                  </a:cxn>
                  <a:cxn ang="0">
                    <a:pos x="T2" y="T3"/>
                  </a:cxn>
                  <a:cxn ang="0">
                    <a:pos x="T4" y="T5"/>
                  </a:cxn>
                  <a:cxn ang="0">
                    <a:pos x="T6" y="T7"/>
                  </a:cxn>
                  <a:cxn ang="0">
                    <a:pos x="T8" y="T9"/>
                  </a:cxn>
                  <a:cxn ang="0">
                    <a:pos x="T10" y="T11"/>
                  </a:cxn>
                  <a:cxn ang="0">
                    <a:pos x="T12" y="T13"/>
                  </a:cxn>
                </a:cxnLst>
                <a:rect l="0" t="0" r="r" b="b"/>
                <a:pathLst>
                  <a:path w="146" h="161">
                    <a:moveTo>
                      <a:pt x="132" y="82"/>
                    </a:moveTo>
                    <a:lnTo>
                      <a:pt x="35" y="0"/>
                    </a:lnTo>
                    <a:lnTo>
                      <a:pt x="5" y="30"/>
                    </a:lnTo>
                    <a:lnTo>
                      <a:pt x="0" y="93"/>
                    </a:lnTo>
                    <a:lnTo>
                      <a:pt x="127" y="161"/>
                    </a:lnTo>
                    <a:lnTo>
                      <a:pt x="146" y="99"/>
                    </a:lnTo>
                    <a:lnTo>
                      <a:pt x="132" y="82"/>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7" name="Freeform 129"/>
              <p:cNvSpPr>
                <a:spLocks/>
              </p:cNvSpPr>
              <p:nvPr/>
            </p:nvSpPr>
            <p:spPr bwMode="auto">
              <a:xfrm>
                <a:off x="3697288" y="3443288"/>
                <a:ext cx="100013" cy="96838"/>
              </a:xfrm>
              <a:custGeom>
                <a:avLst/>
                <a:gdLst>
                  <a:gd name="T0" fmla="*/ 265 w 317"/>
                  <a:gd name="T1" fmla="*/ 277 h 309"/>
                  <a:gd name="T2" fmla="*/ 298 w 317"/>
                  <a:gd name="T3" fmla="*/ 251 h 309"/>
                  <a:gd name="T4" fmla="*/ 317 w 317"/>
                  <a:gd name="T5" fmla="*/ 207 h 309"/>
                  <a:gd name="T6" fmla="*/ 304 w 317"/>
                  <a:gd name="T7" fmla="*/ 158 h 309"/>
                  <a:gd name="T8" fmla="*/ 237 w 317"/>
                  <a:gd name="T9" fmla="*/ 132 h 309"/>
                  <a:gd name="T10" fmla="*/ 224 w 317"/>
                  <a:gd name="T11" fmla="*/ 96 h 309"/>
                  <a:gd name="T12" fmla="*/ 210 w 317"/>
                  <a:gd name="T13" fmla="*/ 79 h 309"/>
                  <a:gd name="T14" fmla="*/ 199 w 317"/>
                  <a:gd name="T15" fmla="*/ 59 h 309"/>
                  <a:gd name="T16" fmla="*/ 189 w 317"/>
                  <a:gd name="T17" fmla="*/ 30 h 309"/>
                  <a:gd name="T18" fmla="*/ 112 w 317"/>
                  <a:gd name="T19" fmla="*/ 0 h 309"/>
                  <a:gd name="T20" fmla="*/ 83 w 317"/>
                  <a:gd name="T21" fmla="*/ 50 h 309"/>
                  <a:gd name="T22" fmla="*/ 47 w 317"/>
                  <a:gd name="T23" fmla="*/ 61 h 309"/>
                  <a:gd name="T24" fmla="*/ 6 w 317"/>
                  <a:gd name="T25" fmla="*/ 41 h 309"/>
                  <a:gd name="T26" fmla="*/ 0 w 317"/>
                  <a:gd name="T27" fmla="*/ 98 h 309"/>
                  <a:gd name="T28" fmla="*/ 31 w 317"/>
                  <a:gd name="T29" fmla="*/ 140 h 309"/>
                  <a:gd name="T30" fmla="*/ 84 w 317"/>
                  <a:gd name="T31" fmla="*/ 177 h 309"/>
                  <a:gd name="T32" fmla="*/ 91 w 317"/>
                  <a:gd name="T33" fmla="*/ 229 h 309"/>
                  <a:gd name="T34" fmla="*/ 128 w 317"/>
                  <a:gd name="T35" fmla="*/ 236 h 309"/>
                  <a:gd name="T36" fmla="*/ 105 w 317"/>
                  <a:gd name="T37" fmla="*/ 256 h 309"/>
                  <a:gd name="T38" fmla="*/ 146 w 317"/>
                  <a:gd name="T39" fmla="*/ 302 h 309"/>
                  <a:gd name="T40" fmla="*/ 211 w 317"/>
                  <a:gd name="T41" fmla="*/ 309 h 309"/>
                  <a:gd name="T42" fmla="*/ 265 w 317"/>
                  <a:gd name="T43"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309">
                    <a:moveTo>
                      <a:pt x="265" y="277"/>
                    </a:moveTo>
                    <a:lnTo>
                      <a:pt x="298" y="251"/>
                    </a:lnTo>
                    <a:lnTo>
                      <a:pt x="317" y="207"/>
                    </a:lnTo>
                    <a:lnTo>
                      <a:pt x="304" y="158"/>
                    </a:lnTo>
                    <a:lnTo>
                      <a:pt x="237" y="132"/>
                    </a:lnTo>
                    <a:lnTo>
                      <a:pt x="224" y="96"/>
                    </a:lnTo>
                    <a:lnTo>
                      <a:pt x="210" y="79"/>
                    </a:lnTo>
                    <a:lnTo>
                      <a:pt x="199" y="59"/>
                    </a:lnTo>
                    <a:lnTo>
                      <a:pt x="189" y="30"/>
                    </a:lnTo>
                    <a:lnTo>
                      <a:pt x="112" y="0"/>
                    </a:lnTo>
                    <a:lnTo>
                      <a:pt x="83" y="50"/>
                    </a:lnTo>
                    <a:lnTo>
                      <a:pt x="47" y="61"/>
                    </a:lnTo>
                    <a:lnTo>
                      <a:pt x="6" y="41"/>
                    </a:lnTo>
                    <a:lnTo>
                      <a:pt x="0" y="98"/>
                    </a:lnTo>
                    <a:lnTo>
                      <a:pt x="31" y="140"/>
                    </a:lnTo>
                    <a:lnTo>
                      <a:pt x="84" y="177"/>
                    </a:lnTo>
                    <a:lnTo>
                      <a:pt x="91" y="229"/>
                    </a:lnTo>
                    <a:lnTo>
                      <a:pt x="128" y="236"/>
                    </a:lnTo>
                    <a:lnTo>
                      <a:pt x="105" y="256"/>
                    </a:lnTo>
                    <a:lnTo>
                      <a:pt x="146" y="302"/>
                    </a:lnTo>
                    <a:lnTo>
                      <a:pt x="211" y="309"/>
                    </a:lnTo>
                    <a:lnTo>
                      <a:pt x="265" y="277"/>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8" name="Freeform 130"/>
              <p:cNvSpPr>
                <a:spLocks/>
              </p:cNvSpPr>
              <p:nvPr/>
            </p:nvSpPr>
            <p:spPr bwMode="auto">
              <a:xfrm>
                <a:off x="3692525" y="3529013"/>
                <a:ext cx="25400" cy="46038"/>
              </a:xfrm>
              <a:custGeom>
                <a:avLst/>
                <a:gdLst>
                  <a:gd name="T0" fmla="*/ 6 w 80"/>
                  <a:gd name="T1" fmla="*/ 0 h 141"/>
                  <a:gd name="T2" fmla="*/ 16 w 80"/>
                  <a:gd name="T3" fmla="*/ 39 h 141"/>
                  <a:gd name="T4" fmla="*/ 0 w 80"/>
                  <a:gd name="T5" fmla="*/ 42 h 141"/>
                  <a:gd name="T6" fmla="*/ 13 w 80"/>
                  <a:gd name="T7" fmla="*/ 86 h 141"/>
                  <a:gd name="T8" fmla="*/ 11 w 80"/>
                  <a:gd name="T9" fmla="*/ 106 h 141"/>
                  <a:gd name="T10" fmla="*/ 58 w 80"/>
                  <a:gd name="T11" fmla="*/ 141 h 141"/>
                  <a:gd name="T12" fmla="*/ 80 w 80"/>
                  <a:gd name="T13" fmla="*/ 88 h 141"/>
                  <a:gd name="T14" fmla="*/ 77 w 80"/>
                  <a:gd name="T15" fmla="*/ 59 h 141"/>
                  <a:gd name="T16" fmla="*/ 6 w 80"/>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1">
                    <a:moveTo>
                      <a:pt x="6" y="0"/>
                    </a:moveTo>
                    <a:lnTo>
                      <a:pt x="16" y="39"/>
                    </a:lnTo>
                    <a:lnTo>
                      <a:pt x="0" y="42"/>
                    </a:lnTo>
                    <a:lnTo>
                      <a:pt x="13" y="86"/>
                    </a:lnTo>
                    <a:lnTo>
                      <a:pt x="11" y="106"/>
                    </a:lnTo>
                    <a:lnTo>
                      <a:pt x="58" y="141"/>
                    </a:lnTo>
                    <a:lnTo>
                      <a:pt x="80" y="88"/>
                    </a:lnTo>
                    <a:lnTo>
                      <a:pt x="77" y="59"/>
                    </a:lnTo>
                    <a:lnTo>
                      <a:pt x="6"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29" name="Freeform 131"/>
              <p:cNvSpPr>
                <a:spLocks/>
              </p:cNvSpPr>
              <p:nvPr/>
            </p:nvSpPr>
            <p:spPr bwMode="auto">
              <a:xfrm>
                <a:off x="3781425" y="3519488"/>
                <a:ext cx="28575" cy="68263"/>
              </a:xfrm>
              <a:custGeom>
                <a:avLst/>
                <a:gdLst>
                  <a:gd name="T0" fmla="*/ 33 w 90"/>
                  <a:gd name="T1" fmla="*/ 73 h 216"/>
                  <a:gd name="T2" fmla="*/ 7 w 90"/>
                  <a:gd name="T3" fmla="*/ 123 h 216"/>
                  <a:gd name="T4" fmla="*/ 0 w 90"/>
                  <a:gd name="T5" fmla="*/ 173 h 216"/>
                  <a:gd name="T6" fmla="*/ 7 w 90"/>
                  <a:gd name="T7" fmla="*/ 216 h 216"/>
                  <a:gd name="T8" fmla="*/ 31 w 90"/>
                  <a:gd name="T9" fmla="*/ 186 h 216"/>
                  <a:gd name="T10" fmla="*/ 66 w 90"/>
                  <a:gd name="T11" fmla="*/ 105 h 216"/>
                  <a:gd name="T12" fmla="*/ 90 w 90"/>
                  <a:gd name="T13" fmla="*/ 43 h 216"/>
                  <a:gd name="T14" fmla="*/ 88 w 90"/>
                  <a:gd name="T15" fmla="*/ 0 h 216"/>
                  <a:gd name="T16" fmla="*/ 33 w 90"/>
                  <a:gd name="T17" fmla="*/ 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6">
                    <a:moveTo>
                      <a:pt x="33" y="73"/>
                    </a:moveTo>
                    <a:lnTo>
                      <a:pt x="7" y="123"/>
                    </a:lnTo>
                    <a:lnTo>
                      <a:pt x="0" y="173"/>
                    </a:lnTo>
                    <a:lnTo>
                      <a:pt x="7" y="216"/>
                    </a:lnTo>
                    <a:lnTo>
                      <a:pt x="31" y="186"/>
                    </a:lnTo>
                    <a:lnTo>
                      <a:pt x="66" y="105"/>
                    </a:lnTo>
                    <a:lnTo>
                      <a:pt x="90" y="43"/>
                    </a:lnTo>
                    <a:lnTo>
                      <a:pt x="88" y="0"/>
                    </a:lnTo>
                    <a:lnTo>
                      <a:pt x="33" y="7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0" name="Freeform 132"/>
              <p:cNvSpPr>
                <a:spLocks/>
              </p:cNvSpPr>
              <p:nvPr/>
            </p:nvSpPr>
            <p:spPr bwMode="auto">
              <a:xfrm>
                <a:off x="3746500" y="3556000"/>
                <a:ext cx="22225" cy="20638"/>
              </a:xfrm>
              <a:custGeom>
                <a:avLst/>
                <a:gdLst>
                  <a:gd name="T0" fmla="*/ 20 w 70"/>
                  <a:gd name="T1" fmla="*/ 53 h 66"/>
                  <a:gd name="T2" fmla="*/ 60 w 70"/>
                  <a:gd name="T3" fmla="*/ 66 h 66"/>
                  <a:gd name="T4" fmla="*/ 70 w 70"/>
                  <a:gd name="T5" fmla="*/ 26 h 66"/>
                  <a:gd name="T6" fmla="*/ 0 w 70"/>
                  <a:gd name="T7" fmla="*/ 0 h 66"/>
                  <a:gd name="T8" fmla="*/ 20 w 70"/>
                  <a:gd name="T9" fmla="*/ 53 h 66"/>
                </a:gdLst>
                <a:ahLst/>
                <a:cxnLst>
                  <a:cxn ang="0">
                    <a:pos x="T0" y="T1"/>
                  </a:cxn>
                  <a:cxn ang="0">
                    <a:pos x="T2" y="T3"/>
                  </a:cxn>
                  <a:cxn ang="0">
                    <a:pos x="T4" y="T5"/>
                  </a:cxn>
                  <a:cxn ang="0">
                    <a:pos x="T6" y="T7"/>
                  </a:cxn>
                  <a:cxn ang="0">
                    <a:pos x="T8" y="T9"/>
                  </a:cxn>
                </a:cxnLst>
                <a:rect l="0" t="0" r="r" b="b"/>
                <a:pathLst>
                  <a:path w="70" h="66">
                    <a:moveTo>
                      <a:pt x="20" y="53"/>
                    </a:moveTo>
                    <a:lnTo>
                      <a:pt x="60" y="66"/>
                    </a:lnTo>
                    <a:lnTo>
                      <a:pt x="70" y="26"/>
                    </a:lnTo>
                    <a:lnTo>
                      <a:pt x="0" y="0"/>
                    </a:lnTo>
                    <a:lnTo>
                      <a:pt x="20" y="5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1" name="Freeform 133"/>
              <p:cNvSpPr>
                <a:spLocks/>
              </p:cNvSpPr>
              <p:nvPr/>
            </p:nvSpPr>
            <p:spPr bwMode="auto">
              <a:xfrm>
                <a:off x="3773488" y="3535363"/>
                <a:ext cx="12700" cy="19050"/>
              </a:xfrm>
              <a:custGeom>
                <a:avLst/>
                <a:gdLst>
                  <a:gd name="T0" fmla="*/ 0 w 40"/>
                  <a:gd name="T1" fmla="*/ 30 h 60"/>
                  <a:gd name="T2" fmla="*/ 11 w 40"/>
                  <a:gd name="T3" fmla="*/ 60 h 60"/>
                  <a:gd name="T4" fmla="*/ 40 w 40"/>
                  <a:gd name="T5" fmla="*/ 0 h 60"/>
                  <a:gd name="T6" fmla="*/ 0 w 40"/>
                  <a:gd name="T7" fmla="*/ 30 h 60"/>
                </a:gdLst>
                <a:ahLst/>
                <a:cxnLst>
                  <a:cxn ang="0">
                    <a:pos x="T0" y="T1"/>
                  </a:cxn>
                  <a:cxn ang="0">
                    <a:pos x="T2" y="T3"/>
                  </a:cxn>
                  <a:cxn ang="0">
                    <a:pos x="T4" y="T5"/>
                  </a:cxn>
                  <a:cxn ang="0">
                    <a:pos x="T6" y="T7"/>
                  </a:cxn>
                </a:cxnLst>
                <a:rect l="0" t="0" r="r" b="b"/>
                <a:pathLst>
                  <a:path w="40" h="60">
                    <a:moveTo>
                      <a:pt x="0" y="30"/>
                    </a:moveTo>
                    <a:lnTo>
                      <a:pt x="11" y="60"/>
                    </a:lnTo>
                    <a:lnTo>
                      <a:pt x="40" y="0"/>
                    </a:lnTo>
                    <a:lnTo>
                      <a:pt x="0" y="3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32" name="Freeform 116"/>
              <p:cNvSpPr>
                <a:spLocks/>
              </p:cNvSpPr>
              <p:nvPr/>
            </p:nvSpPr>
            <p:spPr bwMode="auto">
              <a:xfrm>
                <a:off x="3575050" y="3511550"/>
                <a:ext cx="6350" cy="26988"/>
              </a:xfrm>
              <a:custGeom>
                <a:avLst/>
                <a:gdLst>
                  <a:gd name="T0" fmla="*/ 0 w 23"/>
                  <a:gd name="T1" fmla="*/ 54 h 87"/>
                  <a:gd name="T2" fmla="*/ 0 w 23"/>
                  <a:gd name="T3" fmla="*/ 87 h 87"/>
                  <a:gd name="T4" fmla="*/ 20 w 23"/>
                  <a:gd name="T5" fmla="*/ 60 h 87"/>
                  <a:gd name="T6" fmla="*/ 23 w 23"/>
                  <a:gd name="T7" fmla="*/ 30 h 87"/>
                  <a:gd name="T8" fmla="*/ 13 w 23"/>
                  <a:gd name="T9" fmla="*/ 0 h 87"/>
                  <a:gd name="T10" fmla="*/ 0 w 23"/>
                  <a:gd name="T11" fmla="*/ 54 h 87"/>
                </a:gdLst>
                <a:ahLst/>
                <a:cxnLst>
                  <a:cxn ang="0">
                    <a:pos x="T0" y="T1"/>
                  </a:cxn>
                  <a:cxn ang="0">
                    <a:pos x="T2" y="T3"/>
                  </a:cxn>
                  <a:cxn ang="0">
                    <a:pos x="T4" y="T5"/>
                  </a:cxn>
                  <a:cxn ang="0">
                    <a:pos x="T6" y="T7"/>
                  </a:cxn>
                  <a:cxn ang="0">
                    <a:pos x="T8" y="T9"/>
                  </a:cxn>
                  <a:cxn ang="0">
                    <a:pos x="T10" y="T11"/>
                  </a:cxn>
                </a:cxnLst>
                <a:rect l="0" t="0" r="r" b="b"/>
                <a:pathLst>
                  <a:path w="23" h="87">
                    <a:moveTo>
                      <a:pt x="0" y="54"/>
                    </a:moveTo>
                    <a:lnTo>
                      <a:pt x="0" y="87"/>
                    </a:lnTo>
                    <a:lnTo>
                      <a:pt x="20" y="60"/>
                    </a:lnTo>
                    <a:lnTo>
                      <a:pt x="23" y="30"/>
                    </a:lnTo>
                    <a:lnTo>
                      <a:pt x="13" y="0"/>
                    </a:lnTo>
                    <a:lnTo>
                      <a:pt x="0" y="5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70" name="Group 69"/>
            <p:cNvGrpSpPr/>
            <p:nvPr/>
          </p:nvGrpSpPr>
          <p:grpSpPr>
            <a:xfrm>
              <a:off x="3344863" y="3546475"/>
              <a:ext cx="860425" cy="1158875"/>
              <a:chOff x="3344863" y="3546475"/>
              <a:chExt cx="860425" cy="1158875"/>
            </a:xfrm>
            <a:solidFill>
              <a:schemeClr val="tx2">
                <a:lumMod val="75000"/>
                <a:lumOff val="25000"/>
              </a:schemeClr>
            </a:solidFill>
          </p:grpSpPr>
          <p:sp>
            <p:nvSpPr>
              <p:cNvPr id="104" name="Freeform 292"/>
              <p:cNvSpPr>
                <a:spLocks/>
              </p:cNvSpPr>
              <p:nvPr/>
            </p:nvSpPr>
            <p:spPr bwMode="auto">
              <a:xfrm>
                <a:off x="4081463" y="3681413"/>
                <a:ext cx="69850" cy="58738"/>
              </a:xfrm>
              <a:custGeom>
                <a:avLst/>
                <a:gdLst>
                  <a:gd name="T0" fmla="*/ 30 w 217"/>
                  <a:gd name="T1" fmla="*/ 63 h 181"/>
                  <a:gd name="T2" fmla="*/ 0 w 217"/>
                  <a:gd name="T3" fmla="*/ 39 h 181"/>
                  <a:gd name="T4" fmla="*/ 22 w 217"/>
                  <a:gd name="T5" fmla="*/ 0 h 181"/>
                  <a:gd name="T6" fmla="*/ 74 w 217"/>
                  <a:gd name="T7" fmla="*/ 73 h 181"/>
                  <a:gd name="T8" fmla="*/ 107 w 217"/>
                  <a:gd name="T9" fmla="*/ 105 h 181"/>
                  <a:gd name="T10" fmla="*/ 167 w 217"/>
                  <a:gd name="T11" fmla="*/ 112 h 181"/>
                  <a:gd name="T12" fmla="*/ 204 w 217"/>
                  <a:gd name="T13" fmla="*/ 107 h 181"/>
                  <a:gd name="T14" fmla="*/ 197 w 217"/>
                  <a:gd name="T15" fmla="*/ 121 h 181"/>
                  <a:gd name="T16" fmla="*/ 217 w 217"/>
                  <a:gd name="T17" fmla="*/ 181 h 181"/>
                  <a:gd name="T18" fmla="*/ 181 w 217"/>
                  <a:gd name="T19" fmla="*/ 157 h 181"/>
                  <a:gd name="T20" fmla="*/ 137 w 217"/>
                  <a:gd name="T21" fmla="*/ 148 h 181"/>
                  <a:gd name="T22" fmla="*/ 104 w 217"/>
                  <a:gd name="T23" fmla="*/ 172 h 181"/>
                  <a:gd name="T24" fmla="*/ 70 w 217"/>
                  <a:gd name="T25" fmla="*/ 148 h 181"/>
                  <a:gd name="T26" fmla="*/ 70 w 217"/>
                  <a:gd name="T27" fmla="*/ 148 h 181"/>
                  <a:gd name="T28" fmla="*/ 68 w 217"/>
                  <a:gd name="T29" fmla="*/ 147 h 181"/>
                  <a:gd name="T30" fmla="*/ 60 w 217"/>
                  <a:gd name="T31" fmla="*/ 143 h 181"/>
                  <a:gd name="T32" fmla="*/ 54 w 217"/>
                  <a:gd name="T33" fmla="*/ 136 h 181"/>
                  <a:gd name="T34" fmla="*/ 51 w 217"/>
                  <a:gd name="T35" fmla="*/ 133 h 181"/>
                  <a:gd name="T36" fmla="*/ 50 w 217"/>
                  <a:gd name="T37" fmla="*/ 128 h 181"/>
                  <a:gd name="T38" fmla="*/ 50 w 217"/>
                  <a:gd name="T39" fmla="*/ 128 h 181"/>
                  <a:gd name="T40" fmla="*/ 53 w 217"/>
                  <a:gd name="T41" fmla="*/ 98 h 181"/>
                  <a:gd name="T42" fmla="*/ 54 w 217"/>
                  <a:gd name="T43" fmla="*/ 76 h 181"/>
                  <a:gd name="T44" fmla="*/ 30 w 217"/>
                  <a:gd name="T45" fmla="*/ 6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1">
                    <a:moveTo>
                      <a:pt x="30" y="63"/>
                    </a:moveTo>
                    <a:lnTo>
                      <a:pt x="0" y="39"/>
                    </a:lnTo>
                    <a:lnTo>
                      <a:pt x="22" y="0"/>
                    </a:lnTo>
                    <a:lnTo>
                      <a:pt x="74" y="73"/>
                    </a:lnTo>
                    <a:lnTo>
                      <a:pt x="107" y="105"/>
                    </a:lnTo>
                    <a:lnTo>
                      <a:pt x="167" y="112"/>
                    </a:lnTo>
                    <a:lnTo>
                      <a:pt x="204" y="107"/>
                    </a:lnTo>
                    <a:lnTo>
                      <a:pt x="197" y="121"/>
                    </a:lnTo>
                    <a:lnTo>
                      <a:pt x="217" y="181"/>
                    </a:lnTo>
                    <a:lnTo>
                      <a:pt x="181" y="157"/>
                    </a:lnTo>
                    <a:lnTo>
                      <a:pt x="137" y="148"/>
                    </a:lnTo>
                    <a:lnTo>
                      <a:pt x="104" y="172"/>
                    </a:lnTo>
                    <a:lnTo>
                      <a:pt x="70" y="148"/>
                    </a:lnTo>
                    <a:lnTo>
                      <a:pt x="70" y="148"/>
                    </a:lnTo>
                    <a:lnTo>
                      <a:pt x="68" y="147"/>
                    </a:lnTo>
                    <a:lnTo>
                      <a:pt x="60" y="143"/>
                    </a:lnTo>
                    <a:lnTo>
                      <a:pt x="54" y="136"/>
                    </a:lnTo>
                    <a:lnTo>
                      <a:pt x="51" y="133"/>
                    </a:lnTo>
                    <a:lnTo>
                      <a:pt x="50" y="128"/>
                    </a:lnTo>
                    <a:lnTo>
                      <a:pt x="50" y="128"/>
                    </a:lnTo>
                    <a:lnTo>
                      <a:pt x="53" y="98"/>
                    </a:lnTo>
                    <a:lnTo>
                      <a:pt x="54" y="76"/>
                    </a:lnTo>
                    <a:lnTo>
                      <a:pt x="30" y="6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5" name="Freeform 293"/>
              <p:cNvSpPr>
                <a:spLocks/>
              </p:cNvSpPr>
              <p:nvPr/>
            </p:nvSpPr>
            <p:spPr bwMode="auto">
              <a:xfrm>
                <a:off x="4017963" y="3595688"/>
                <a:ext cx="52388" cy="71438"/>
              </a:xfrm>
              <a:custGeom>
                <a:avLst/>
                <a:gdLst>
                  <a:gd name="T0" fmla="*/ 0 w 167"/>
                  <a:gd name="T1" fmla="*/ 183 h 223"/>
                  <a:gd name="T2" fmla="*/ 43 w 167"/>
                  <a:gd name="T3" fmla="*/ 219 h 223"/>
                  <a:gd name="T4" fmla="*/ 43 w 167"/>
                  <a:gd name="T5" fmla="*/ 219 h 223"/>
                  <a:gd name="T6" fmla="*/ 44 w 167"/>
                  <a:gd name="T7" fmla="*/ 221 h 223"/>
                  <a:gd name="T8" fmla="*/ 47 w 167"/>
                  <a:gd name="T9" fmla="*/ 223 h 223"/>
                  <a:gd name="T10" fmla="*/ 51 w 167"/>
                  <a:gd name="T11" fmla="*/ 223 h 223"/>
                  <a:gd name="T12" fmla="*/ 53 w 167"/>
                  <a:gd name="T13" fmla="*/ 223 h 223"/>
                  <a:gd name="T14" fmla="*/ 56 w 167"/>
                  <a:gd name="T15" fmla="*/ 222 h 223"/>
                  <a:gd name="T16" fmla="*/ 60 w 167"/>
                  <a:gd name="T17" fmla="*/ 219 h 223"/>
                  <a:gd name="T18" fmla="*/ 60 w 167"/>
                  <a:gd name="T19" fmla="*/ 219 h 223"/>
                  <a:gd name="T20" fmla="*/ 70 w 167"/>
                  <a:gd name="T21" fmla="*/ 208 h 223"/>
                  <a:gd name="T22" fmla="*/ 80 w 167"/>
                  <a:gd name="T23" fmla="*/ 193 h 223"/>
                  <a:gd name="T24" fmla="*/ 93 w 167"/>
                  <a:gd name="T25" fmla="*/ 175 h 223"/>
                  <a:gd name="T26" fmla="*/ 120 w 167"/>
                  <a:gd name="T27" fmla="*/ 179 h 223"/>
                  <a:gd name="T28" fmla="*/ 147 w 167"/>
                  <a:gd name="T29" fmla="*/ 192 h 223"/>
                  <a:gd name="T30" fmla="*/ 167 w 167"/>
                  <a:gd name="T31" fmla="*/ 175 h 223"/>
                  <a:gd name="T32" fmla="*/ 145 w 167"/>
                  <a:gd name="T33" fmla="*/ 135 h 223"/>
                  <a:gd name="T34" fmla="*/ 125 w 167"/>
                  <a:gd name="T35" fmla="*/ 125 h 223"/>
                  <a:gd name="T36" fmla="*/ 142 w 167"/>
                  <a:gd name="T37" fmla="*/ 102 h 223"/>
                  <a:gd name="T38" fmla="*/ 149 w 167"/>
                  <a:gd name="T39" fmla="*/ 82 h 223"/>
                  <a:gd name="T40" fmla="*/ 132 w 167"/>
                  <a:gd name="T41" fmla="*/ 59 h 223"/>
                  <a:gd name="T42" fmla="*/ 92 w 167"/>
                  <a:gd name="T43" fmla="*/ 63 h 223"/>
                  <a:gd name="T44" fmla="*/ 72 w 167"/>
                  <a:gd name="T45" fmla="*/ 46 h 223"/>
                  <a:gd name="T46" fmla="*/ 72 w 167"/>
                  <a:gd name="T47" fmla="*/ 9 h 223"/>
                  <a:gd name="T48" fmla="*/ 25 w 167"/>
                  <a:gd name="T49" fmla="*/ 0 h 223"/>
                  <a:gd name="T50" fmla="*/ 8 w 167"/>
                  <a:gd name="T51" fmla="*/ 24 h 223"/>
                  <a:gd name="T52" fmla="*/ 12 w 167"/>
                  <a:gd name="T53" fmla="*/ 51 h 223"/>
                  <a:gd name="T54" fmla="*/ 55 w 167"/>
                  <a:gd name="T55" fmla="*/ 56 h 223"/>
                  <a:gd name="T56" fmla="*/ 102 w 167"/>
                  <a:gd name="T57" fmla="*/ 86 h 223"/>
                  <a:gd name="T58" fmla="*/ 99 w 167"/>
                  <a:gd name="T59" fmla="*/ 110 h 223"/>
                  <a:gd name="T60" fmla="*/ 69 w 167"/>
                  <a:gd name="T61" fmla="*/ 120 h 223"/>
                  <a:gd name="T62" fmla="*/ 35 w 167"/>
                  <a:gd name="T63" fmla="*/ 90 h 223"/>
                  <a:gd name="T64" fmla="*/ 15 w 167"/>
                  <a:gd name="T65" fmla="*/ 103 h 223"/>
                  <a:gd name="T66" fmla="*/ 30 w 167"/>
                  <a:gd name="T67" fmla="*/ 133 h 223"/>
                  <a:gd name="T68" fmla="*/ 13 w 167"/>
                  <a:gd name="T69" fmla="*/ 153 h 223"/>
                  <a:gd name="T70" fmla="*/ 0 w 167"/>
                  <a:gd name="T71" fmla="*/ 18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 h="223">
                    <a:moveTo>
                      <a:pt x="0" y="183"/>
                    </a:moveTo>
                    <a:lnTo>
                      <a:pt x="43" y="219"/>
                    </a:lnTo>
                    <a:lnTo>
                      <a:pt x="43" y="219"/>
                    </a:lnTo>
                    <a:lnTo>
                      <a:pt x="44" y="221"/>
                    </a:lnTo>
                    <a:lnTo>
                      <a:pt x="47" y="223"/>
                    </a:lnTo>
                    <a:lnTo>
                      <a:pt x="51" y="223"/>
                    </a:lnTo>
                    <a:lnTo>
                      <a:pt x="53" y="223"/>
                    </a:lnTo>
                    <a:lnTo>
                      <a:pt x="56" y="222"/>
                    </a:lnTo>
                    <a:lnTo>
                      <a:pt x="60" y="219"/>
                    </a:lnTo>
                    <a:lnTo>
                      <a:pt x="60" y="219"/>
                    </a:lnTo>
                    <a:lnTo>
                      <a:pt x="70" y="208"/>
                    </a:lnTo>
                    <a:lnTo>
                      <a:pt x="80" y="193"/>
                    </a:lnTo>
                    <a:lnTo>
                      <a:pt x="93" y="175"/>
                    </a:lnTo>
                    <a:lnTo>
                      <a:pt x="120" y="179"/>
                    </a:lnTo>
                    <a:lnTo>
                      <a:pt x="147" y="192"/>
                    </a:lnTo>
                    <a:lnTo>
                      <a:pt x="167" y="175"/>
                    </a:lnTo>
                    <a:lnTo>
                      <a:pt x="145" y="135"/>
                    </a:lnTo>
                    <a:lnTo>
                      <a:pt x="125" y="125"/>
                    </a:lnTo>
                    <a:lnTo>
                      <a:pt x="142" y="102"/>
                    </a:lnTo>
                    <a:lnTo>
                      <a:pt x="149" y="82"/>
                    </a:lnTo>
                    <a:lnTo>
                      <a:pt x="132" y="59"/>
                    </a:lnTo>
                    <a:lnTo>
                      <a:pt x="92" y="63"/>
                    </a:lnTo>
                    <a:lnTo>
                      <a:pt x="72" y="46"/>
                    </a:lnTo>
                    <a:lnTo>
                      <a:pt x="72" y="9"/>
                    </a:lnTo>
                    <a:lnTo>
                      <a:pt x="25" y="0"/>
                    </a:lnTo>
                    <a:lnTo>
                      <a:pt x="8" y="24"/>
                    </a:lnTo>
                    <a:lnTo>
                      <a:pt x="12" y="51"/>
                    </a:lnTo>
                    <a:lnTo>
                      <a:pt x="55" y="56"/>
                    </a:lnTo>
                    <a:lnTo>
                      <a:pt x="102" y="86"/>
                    </a:lnTo>
                    <a:lnTo>
                      <a:pt x="99" y="110"/>
                    </a:lnTo>
                    <a:lnTo>
                      <a:pt x="69" y="120"/>
                    </a:lnTo>
                    <a:lnTo>
                      <a:pt x="35" y="90"/>
                    </a:lnTo>
                    <a:lnTo>
                      <a:pt x="15" y="103"/>
                    </a:lnTo>
                    <a:lnTo>
                      <a:pt x="30" y="133"/>
                    </a:lnTo>
                    <a:lnTo>
                      <a:pt x="13" y="153"/>
                    </a:lnTo>
                    <a:lnTo>
                      <a:pt x="0" y="183"/>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6" name="Freeform 294"/>
              <p:cNvSpPr>
                <a:spLocks/>
              </p:cNvSpPr>
              <p:nvPr/>
            </p:nvSpPr>
            <p:spPr bwMode="auto">
              <a:xfrm>
                <a:off x="3817938" y="3621088"/>
                <a:ext cx="22225" cy="23813"/>
              </a:xfrm>
              <a:custGeom>
                <a:avLst/>
                <a:gdLst>
                  <a:gd name="T0" fmla="*/ 62 w 69"/>
                  <a:gd name="T1" fmla="*/ 64 h 74"/>
                  <a:gd name="T2" fmla="*/ 69 w 69"/>
                  <a:gd name="T3" fmla="*/ 37 h 74"/>
                  <a:gd name="T4" fmla="*/ 26 w 69"/>
                  <a:gd name="T5" fmla="*/ 0 h 74"/>
                  <a:gd name="T6" fmla="*/ 2 w 69"/>
                  <a:gd name="T7" fmla="*/ 5 h 74"/>
                  <a:gd name="T8" fmla="*/ 0 w 69"/>
                  <a:gd name="T9" fmla="*/ 57 h 74"/>
                  <a:gd name="T10" fmla="*/ 30 w 69"/>
                  <a:gd name="T11" fmla="*/ 74 h 74"/>
                  <a:gd name="T12" fmla="*/ 62 w 69"/>
                  <a:gd name="T13" fmla="*/ 64 h 74"/>
                </a:gdLst>
                <a:ahLst/>
                <a:cxnLst>
                  <a:cxn ang="0">
                    <a:pos x="T0" y="T1"/>
                  </a:cxn>
                  <a:cxn ang="0">
                    <a:pos x="T2" y="T3"/>
                  </a:cxn>
                  <a:cxn ang="0">
                    <a:pos x="T4" y="T5"/>
                  </a:cxn>
                  <a:cxn ang="0">
                    <a:pos x="T6" y="T7"/>
                  </a:cxn>
                  <a:cxn ang="0">
                    <a:pos x="T8" y="T9"/>
                  </a:cxn>
                  <a:cxn ang="0">
                    <a:pos x="T10" y="T11"/>
                  </a:cxn>
                  <a:cxn ang="0">
                    <a:pos x="T12" y="T13"/>
                  </a:cxn>
                </a:cxnLst>
                <a:rect l="0" t="0" r="r" b="b"/>
                <a:pathLst>
                  <a:path w="69" h="74">
                    <a:moveTo>
                      <a:pt x="62" y="64"/>
                    </a:moveTo>
                    <a:lnTo>
                      <a:pt x="69" y="37"/>
                    </a:lnTo>
                    <a:lnTo>
                      <a:pt x="26" y="0"/>
                    </a:lnTo>
                    <a:lnTo>
                      <a:pt x="2" y="5"/>
                    </a:lnTo>
                    <a:lnTo>
                      <a:pt x="0" y="57"/>
                    </a:lnTo>
                    <a:lnTo>
                      <a:pt x="30" y="74"/>
                    </a:lnTo>
                    <a:lnTo>
                      <a:pt x="62" y="64"/>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7" name="Freeform 295"/>
              <p:cNvSpPr>
                <a:spLocks/>
              </p:cNvSpPr>
              <p:nvPr/>
            </p:nvSpPr>
            <p:spPr bwMode="auto">
              <a:xfrm>
                <a:off x="3575050" y="3589338"/>
                <a:ext cx="14288" cy="17463"/>
              </a:xfrm>
              <a:custGeom>
                <a:avLst/>
                <a:gdLst>
                  <a:gd name="T0" fmla="*/ 8 w 42"/>
                  <a:gd name="T1" fmla="*/ 0 h 54"/>
                  <a:gd name="T2" fmla="*/ 0 w 42"/>
                  <a:gd name="T3" fmla="*/ 27 h 54"/>
                  <a:gd name="T4" fmla="*/ 23 w 42"/>
                  <a:gd name="T5" fmla="*/ 54 h 54"/>
                  <a:gd name="T6" fmla="*/ 42 w 42"/>
                  <a:gd name="T7" fmla="*/ 34 h 54"/>
                  <a:gd name="T8" fmla="*/ 42 w 42"/>
                  <a:gd name="T9" fmla="*/ 34 h 54"/>
                  <a:gd name="T10" fmla="*/ 35 w 42"/>
                  <a:gd name="T11" fmla="*/ 0 h 54"/>
                  <a:gd name="T12" fmla="*/ 35 w 42"/>
                  <a:gd name="T13" fmla="*/ 0 h 54"/>
                  <a:gd name="T14" fmla="*/ 8 w 42"/>
                  <a:gd name="T15" fmla="*/ 0 h 54"/>
                  <a:gd name="T16" fmla="*/ 8 w 4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8" y="0"/>
                    </a:moveTo>
                    <a:lnTo>
                      <a:pt x="0" y="27"/>
                    </a:lnTo>
                    <a:lnTo>
                      <a:pt x="23" y="54"/>
                    </a:lnTo>
                    <a:lnTo>
                      <a:pt x="42" y="34"/>
                    </a:lnTo>
                    <a:lnTo>
                      <a:pt x="42" y="34"/>
                    </a:lnTo>
                    <a:lnTo>
                      <a:pt x="35" y="0"/>
                    </a:lnTo>
                    <a:lnTo>
                      <a:pt x="35" y="0"/>
                    </a:lnTo>
                    <a:lnTo>
                      <a:pt x="8" y="0"/>
                    </a:lnTo>
                    <a:lnTo>
                      <a:pt x="8"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8" name="Freeform 296"/>
              <p:cNvSpPr>
                <a:spLocks/>
              </p:cNvSpPr>
              <p:nvPr/>
            </p:nvSpPr>
            <p:spPr bwMode="auto">
              <a:xfrm>
                <a:off x="3567113" y="3605213"/>
                <a:ext cx="9525" cy="12700"/>
              </a:xfrm>
              <a:custGeom>
                <a:avLst/>
                <a:gdLst>
                  <a:gd name="T0" fmla="*/ 17 w 27"/>
                  <a:gd name="T1" fmla="*/ 41 h 41"/>
                  <a:gd name="T2" fmla="*/ 27 w 27"/>
                  <a:gd name="T3" fmla="*/ 20 h 41"/>
                  <a:gd name="T4" fmla="*/ 0 w 27"/>
                  <a:gd name="T5" fmla="*/ 0 h 41"/>
                  <a:gd name="T6" fmla="*/ 17 w 27"/>
                  <a:gd name="T7" fmla="*/ 41 h 41"/>
                </a:gdLst>
                <a:ahLst/>
                <a:cxnLst>
                  <a:cxn ang="0">
                    <a:pos x="T0" y="T1"/>
                  </a:cxn>
                  <a:cxn ang="0">
                    <a:pos x="T2" y="T3"/>
                  </a:cxn>
                  <a:cxn ang="0">
                    <a:pos x="T4" y="T5"/>
                  </a:cxn>
                  <a:cxn ang="0">
                    <a:pos x="T6" y="T7"/>
                  </a:cxn>
                </a:cxnLst>
                <a:rect l="0" t="0" r="r" b="b"/>
                <a:pathLst>
                  <a:path w="27" h="41">
                    <a:moveTo>
                      <a:pt x="17" y="41"/>
                    </a:moveTo>
                    <a:lnTo>
                      <a:pt x="27" y="20"/>
                    </a:lnTo>
                    <a:lnTo>
                      <a:pt x="0" y="0"/>
                    </a:lnTo>
                    <a:lnTo>
                      <a:pt x="17" y="41"/>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9" name="Freeform 297"/>
              <p:cNvSpPr>
                <a:spLocks/>
              </p:cNvSpPr>
              <p:nvPr/>
            </p:nvSpPr>
            <p:spPr bwMode="auto">
              <a:xfrm>
                <a:off x="3587750" y="3611563"/>
                <a:ext cx="7938" cy="11113"/>
              </a:xfrm>
              <a:custGeom>
                <a:avLst/>
                <a:gdLst>
                  <a:gd name="T0" fmla="*/ 23 w 23"/>
                  <a:gd name="T1" fmla="*/ 0 h 37"/>
                  <a:gd name="T2" fmla="*/ 0 w 23"/>
                  <a:gd name="T3" fmla="*/ 7 h 37"/>
                  <a:gd name="T4" fmla="*/ 3 w 23"/>
                  <a:gd name="T5" fmla="*/ 37 h 37"/>
                  <a:gd name="T6" fmla="*/ 23 w 23"/>
                  <a:gd name="T7" fmla="*/ 0 h 37"/>
                </a:gdLst>
                <a:ahLst/>
                <a:cxnLst>
                  <a:cxn ang="0">
                    <a:pos x="T0" y="T1"/>
                  </a:cxn>
                  <a:cxn ang="0">
                    <a:pos x="T2" y="T3"/>
                  </a:cxn>
                  <a:cxn ang="0">
                    <a:pos x="T4" y="T5"/>
                  </a:cxn>
                  <a:cxn ang="0">
                    <a:pos x="T6" y="T7"/>
                  </a:cxn>
                </a:cxnLst>
                <a:rect l="0" t="0" r="r" b="b"/>
                <a:pathLst>
                  <a:path w="23" h="37">
                    <a:moveTo>
                      <a:pt x="23" y="0"/>
                    </a:moveTo>
                    <a:lnTo>
                      <a:pt x="0" y="7"/>
                    </a:lnTo>
                    <a:lnTo>
                      <a:pt x="3" y="37"/>
                    </a:lnTo>
                    <a:lnTo>
                      <a:pt x="23"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0" name="Freeform 298"/>
              <p:cNvSpPr>
                <a:spLocks/>
              </p:cNvSpPr>
              <p:nvPr/>
            </p:nvSpPr>
            <p:spPr bwMode="auto">
              <a:xfrm>
                <a:off x="3413125" y="3768725"/>
                <a:ext cx="22225" cy="15875"/>
              </a:xfrm>
              <a:custGeom>
                <a:avLst/>
                <a:gdLst>
                  <a:gd name="T0" fmla="*/ 39 w 69"/>
                  <a:gd name="T1" fmla="*/ 20 h 47"/>
                  <a:gd name="T2" fmla="*/ 69 w 69"/>
                  <a:gd name="T3" fmla="*/ 13 h 47"/>
                  <a:gd name="T4" fmla="*/ 56 w 69"/>
                  <a:gd name="T5" fmla="*/ 0 h 47"/>
                  <a:gd name="T6" fmla="*/ 16 w 69"/>
                  <a:gd name="T7" fmla="*/ 0 h 47"/>
                  <a:gd name="T8" fmla="*/ 0 w 69"/>
                  <a:gd name="T9" fmla="*/ 27 h 47"/>
                  <a:gd name="T10" fmla="*/ 17 w 69"/>
                  <a:gd name="T11" fmla="*/ 47 h 47"/>
                  <a:gd name="T12" fmla="*/ 39 w 69"/>
                  <a:gd name="T13" fmla="*/ 20 h 47"/>
                </a:gdLst>
                <a:ahLst/>
                <a:cxnLst>
                  <a:cxn ang="0">
                    <a:pos x="T0" y="T1"/>
                  </a:cxn>
                  <a:cxn ang="0">
                    <a:pos x="T2" y="T3"/>
                  </a:cxn>
                  <a:cxn ang="0">
                    <a:pos x="T4" y="T5"/>
                  </a:cxn>
                  <a:cxn ang="0">
                    <a:pos x="T6" y="T7"/>
                  </a:cxn>
                  <a:cxn ang="0">
                    <a:pos x="T8" y="T9"/>
                  </a:cxn>
                  <a:cxn ang="0">
                    <a:pos x="T10" y="T11"/>
                  </a:cxn>
                  <a:cxn ang="0">
                    <a:pos x="T12" y="T13"/>
                  </a:cxn>
                </a:cxnLst>
                <a:rect l="0" t="0" r="r" b="b"/>
                <a:pathLst>
                  <a:path w="69" h="47">
                    <a:moveTo>
                      <a:pt x="39" y="20"/>
                    </a:moveTo>
                    <a:lnTo>
                      <a:pt x="69" y="13"/>
                    </a:lnTo>
                    <a:lnTo>
                      <a:pt x="56" y="0"/>
                    </a:lnTo>
                    <a:lnTo>
                      <a:pt x="16" y="0"/>
                    </a:lnTo>
                    <a:lnTo>
                      <a:pt x="0" y="27"/>
                    </a:lnTo>
                    <a:lnTo>
                      <a:pt x="17" y="47"/>
                    </a:lnTo>
                    <a:lnTo>
                      <a:pt x="39" y="2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1" name="Freeform 299"/>
              <p:cNvSpPr>
                <a:spLocks/>
              </p:cNvSpPr>
              <p:nvPr/>
            </p:nvSpPr>
            <p:spPr bwMode="auto">
              <a:xfrm>
                <a:off x="3441700" y="3751263"/>
                <a:ext cx="23813" cy="11113"/>
              </a:xfrm>
              <a:custGeom>
                <a:avLst/>
                <a:gdLst>
                  <a:gd name="T0" fmla="*/ 72 w 72"/>
                  <a:gd name="T1" fmla="*/ 0 h 38"/>
                  <a:gd name="T2" fmla="*/ 40 w 72"/>
                  <a:gd name="T3" fmla="*/ 14 h 38"/>
                  <a:gd name="T4" fmla="*/ 0 w 72"/>
                  <a:gd name="T5" fmla="*/ 38 h 38"/>
                  <a:gd name="T6" fmla="*/ 60 w 72"/>
                  <a:gd name="T7" fmla="*/ 17 h 38"/>
                  <a:gd name="T8" fmla="*/ 72 w 72"/>
                  <a:gd name="T9" fmla="*/ 0 h 38"/>
                </a:gdLst>
                <a:ahLst/>
                <a:cxnLst>
                  <a:cxn ang="0">
                    <a:pos x="T0" y="T1"/>
                  </a:cxn>
                  <a:cxn ang="0">
                    <a:pos x="T2" y="T3"/>
                  </a:cxn>
                  <a:cxn ang="0">
                    <a:pos x="T4" y="T5"/>
                  </a:cxn>
                  <a:cxn ang="0">
                    <a:pos x="T6" y="T7"/>
                  </a:cxn>
                  <a:cxn ang="0">
                    <a:pos x="T8" y="T9"/>
                  </a:cxn>
                </a:cxnLst>
                <a:rect l="0" t="0" r="r" b="b"/>
                <a:pathLst>
                  <a:path w="72" h="38">
                    <a:moveTo>
                      <a:pt x="72" y="0"/>
                    </a:moveTo>
                    <a:lnTo>
                      <a:pt x="40" y="14"/>
                    </a:lnTo>
                    <a:lnTo>
                      <a:pt x="0" y="38"/>
                    </a:lnTo>
                    <a:lnTo>
                      <a:pt x="60" y="17"/>
                    </a:lnTo>
                    <a:lnTo>
                      <a:pt x="72"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2" name="Freeform 300"/>
              <p:cNvSpPr>
                <a:spLocks/>
              </p:cNvSpPr>
              <p:nvPr/>
            </p:nvSpPr>
            <p:spPr bwMode="auto">
              <a:xfrm>
                <a:off x="3476625" y="3744913"/>
                <a:ext cx="19050" cy="4763"/>
              </a:xfrm>
              <a:custGeom>
                <a:avLst/>
                <a:gdLst>
                  <a:gd name="T0" fmla="*/ 57 w 57"/>
                  <a:gd name="T1" fmla="*/ 0 h 13"/>
                  <a:gd name="T2" fmla="*/ 0 w 57"/>
                  <a:gd name="T3" fmla="*/ 6 h 13"/>
                  <a:gd name="T4" fmla="*/ 47 w 57"/>
                  <a:gd name="T5" fmla="*/ 13 h 13"/>
                  <a:gd name="T6" fmla="*/ 57 w 57"/>
                  <a:gd name="T7" fmla="*/ 0 h 13"/>
                </a:gdLst>
                <a:ahLst/>
                <a:cxnLst>
                  <a:cxn ang="0">
                    <a:pos x="T0" y="T1"/>
                  </a:cxn>
                  <a:cxn ang="0">
                    <a:pos x="T2" y="T3"/>
                  </a:cxn>
                  <a:cxn ang="0">
                    <a:pos x="T4" y="T5"/>
                  </a:cxn>
                  <a:cxn ang="0">
                    <a:pos x="T6" y="T7"/>
                  </a:cxn>
                </a:cxnLst>
                <a:rect l="0" t="0" r="r" b="b"/>
                <a:pathLst>
                  <a:path w="57" h="13">
                    <a:moveTo>
                      <a:pt x="57" y="0"/>
                    </a:moveTo>
                    <a:lnTo>
                      <a:pt x="0" y="6"/>
                    </a:lnTo>
                    <a:lnTo>
                      <a:pt x="47" y="13"/>
                    </a:lnTo>
                    <a:lnTo>
                      <a:pt x="57"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3" name="Freeform 301"/>
              <p:cNvSpPr>
                <a:spLocks/>
              </p:cNvSpPr>
              <p:nvPr/>
            </p:nvSpPr>
            <p:spPr bwMode="auto">
              <a:xfrm>
                <a:off x="3509963" y="3743325"/>
                <a:ext cx="15875" cy="3175"/>
              </a:xfrm>
              <a:custGeom>
                <a:avLst/>
                <a:gdLst>
                  <a:gd name="T0" fmla="*/ 27 w 51"/>
                  <a:gd name="T1" fmla="*/ 0 h 13"/>
                  <a:gd name="T2" fmla="*/ 0 w 51"/>
                  <a:gd name="T3" fmla="*/ 13 h 13"/>
                  <a:gd name="T4" fmla="*/ 51 w 51"/>
                  <a:gd name="T5" fmla="*/ 6 h 13"/>
                  <a:gd name="T6" fmla="*/ 27 w 51"/>
                  <a:gd name="T7" fmla="*/ 0 h 13"/>
                </a:gdLst>
                <a:ahLst/>
                <a:cxnLst>
                  <a:cxn ang="0">
                    <a:pos x="T0" y="T1"/>
                  </a:cxn>
                  <a:cxn ang="0">
                    <a:pos x="T2" y="T3"/>
                  </a:cxn>
                  <a:cxn ang="0">
                    <a:pos x="T4" y="T5"/>
                  </a:cxn>
                  <a:cxn ang="0">
                    <a:pos x="T6" y="T7"/>
                  </a:cxn>
                </a:cxnLst>
                <a:rect l="0" t="0" r="r" b="b"/>
                <a:pathLst>
                  <a:path w="51" h="13">
                    <a:moveTo>
                      <a:pt x="27" y="0"/>
                    </a:moveTo>
                    <a:lnTo>
                      <a:pt x="0" y="13"/>
                    </a:lnTo>
                    <a:lnTo>
                      <a:pt x="51" y="6"/>
                    </a:lnTo>
                    <a:lnTo>
                      <a:pt x="27" y="0"/>
                    </a:ln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14" name="Freeform 302"/>
              <p:cNvSpPr>
                <a:spLocks/>
              </p:cNvSpPr>
              <p:nvPr/>
            </p:nvSpPr>
            <p:spPr bwMode="auto">
              <a:xfrm>
                <a:off x="3344863" y="3546475"/>
                <a:ext cx="860425" cy="1158875"/>
              </a:xfrm>
              <a:custGeom>
                <a:avLst/>
                <a:gdLst>
                  <a:gd name="T0" fmla="*/ 2632 w 2711"/>
                  <a:gd name="T1" fmla="*/ 1437 h 3652"/>
                  <a:gd name="T2" fmla="*/ 2546 w 2711"/>
                  <a:gd name="T3" fmla="*/ 839 h 3652"/>
                  <a:gd name="T4" fmla="*/ 2470 w 2711"/>
                  <a:gd name="T5" fmla="*/ 664 h 3652"/>
                  <a:gd name="T6" fmla="*/ 2287 w 2711"/>
                  <a:gd name="T7" fmla="*/ 580 h 3652"/>
                  <a:gd name="T8" fmla="*/ 2316 w 2711"/>
                  <a:gd name="T9" fmla="*/ 490 h 3652"/>
                  <a:gd name="T10" fmla="*/ 2232 w 2711"/>
                  <a:gd name="T11" fmla="*/ 461 h 3652"/>
                  <a:gd name="T12" fmla="*/ 2117 w 2711"/>
                  <a:gd name="T13" fmla="*/ 349 h 3652"/>
                  <a:gd name="T14" fmla="*/ 1985 w 2711"/>
                  <a:gd name="T15" fmla="*/ 344 h 3652"/>
                  <a:gd name="T16" fmla="*/ 1934 w 2711"/>
                  <a:gd name="T17" fmla="*/ 350 h 3652"/>
                  <a:gd name="T18" fmla="*/ 1920 w 2711"/>
                  <a:gd name="T19" fmla="*/ 291 h 3652"/>
                  <a:gd name="T20" fmla="*/ 1815 w 2711"/>
                  <a:gd name="T21" fmla="*/ 408 h 3652"/>
                  <a:gd name="T22" fmla="*/ 1616 w 2711"/>
                  <a:gd name="T23" fmla="*/ 496 h 3652"/>
                  <a:gd name="T24" fmla="*/ 1430 w 2711"/>
                  <a:gd name="T25" fmla="*/ 568 h 3652"/>
                  <a:gd name="T26" fmla="*/ 1462 w 2711"/>
                  <a:gd name="T27" fmla="*/ 422 h 3652"/>
                  <a:gd name="T28" fmla="*/ 1371 w 2711"/>
                  <a:gd name="T29" fmla="*/ 359 h 3652"/>
                  <a:gd name="T30" fmla="*/ 1210 w 2711"/>
                  <a:gd name="T31" fmla="*/ 278 h 3652"/>
                  <a:gd name="T32" fmla="*/ 1176 w 2711"/>
                  <a:gd name="T33" fmla="*/ 145 h 3652"/>
                  <a:gd name="T34" fmla="*/ 1010 w 2711"/>
                  <a:gd name="T35" fmla="*/ 133 h 3652"/>
                  <a:gd name="T36" fmla="*/ 782 w 2711"/>
                  <a:gd name="T37" fmla="*/ 88 h 3652"/>
                  <a:gd name="T38" fmla="*/ 718 w 2711"/>
                  <a:gd name="T39" fmla="*/ 6 h 3652"/>
                  <a:gd name="T40" fmla="*/ 695 w 2711"/>
                  <a:gd name="T41" fmla="*/ 136 h 3652"/>
                  <a:gd name="T42" fmla="*/ 792 w 2711"/>
                  <a:gd name="T43" fmla="*/ 102 h 3652"/>
                  <a:gd name="T44" fmla="*/ 874 w 2711"/>
                  <a:gd name="T45" fmla="*/ 228 h 3652"/>
                  <a:gd name="T46" fmla="*/ 817 w 2711"/>
                  <a:gd name="T47" fmla="*/ 301 h 3652"/>
                  <a:gd name="T48" fmla="*/ 851 w 2711"/>
                  <a:gd name="T49" fmla="*/ 334 h 3652"/>
                  <a:gd name="T50" fmla="*/ 902 w 2711"/>
                  <a:gd name="T51" fmla="*/ 446 h 3652"/>
                  <a:gd name="T52" fmla="*/ 859 w 2711"/>
                  <a:gd name="T53" fmla="*/ 500 h 3652"/>
                  <a:gd name="T54" fmla="*/ 1000 w 2711"/>
                  <a:gd name="T55" fmla="*/ 604 h 3652"/>
                  <a:gd name="T56" fmla="*/ 1124 w 2711"/>
                  <a:gd name="T57" fmla="*/ 749 h 3652"/>
                  <a:gd name="T58" fmla="*/ 984 w 2711"/>
                  <a:gd name="T59" fmla="*/ 621 h 3652"/>
                  <a:gd name="T60" fmla="*/ 728 w 2711"/>
                  <a:gd name="T61" fmla="*/ 707 h 3652"/>
                  <a:gd name="T62" fmla="*/ 752 w 2711"/>
                  <a:gd name="T63" fmla="*/ 799 h 3652"/>
                  <a:gd name="T64" fmla="*/ 709 w 2711"/>
                  <a:gd name="T65" fmla="*/ 794 h 3652"/>
                  <a:gd name="T66" fmla="*/ 627 w 2711"/>
                  <a:gd name="T67" fmla="*/ 678 h 3652"/>
                  <a:gd name="T68" fmla="*/ 325 w 2711"/>
                  <a:gd name="T69" fmla="*/ 767 h 3652"/>
                  <a:gd name="T70" fmla="*/ 379 w 2711"/>
                  <a:gd name="T71" fmla="*/ 843 h 3652"/>
                  <a:gd name="T72" fmla="*/ 442 w 2711"/>
                  <a:gd name="T73" fmla="*/ 898 h 3652"/>
                  <a:gd name="T74" fmla="*/ 373 w 2711"/>
                  <a:gd name="T75" fmla="*/ 925 h 3652"/>
                  <a:gd name="T76" fmla="*/ 311 w 2711"/>
                  <a:gd name="T77" fmla="*/ 1361 h 3652"/>
                  <a:gd name="T78" fmla="*/ 23 w 2711"/>
                  <a:gd name="T79" fmla="*/ 1715 h 3652"/>
                  <a:gd name="T80" fmla="*/ 37 w 2711"/>
                  <a:gd name="T81" fmla="*/ 2084 h 3652"/>
                  <a:gd name="T82" fmla="*/ 74 w 2711"/>
                  <a:gd name="T83" fmla="*/ 2379 h 3652"/>
                  <a:gd name="T84" fmla="*/ 237 w 2711"/>
                  <a:gd name="T85" fmla="*/ 2803 h 3652"/>
                  <a:gd name="T86" fmla="*/ 658 w 2711"/>
                  <a:gd name="T87" fmla="*/ 2882 h 3652"/>
                  <a:gd name="T88" fmla="*/ 507 w 2711"/>
                  <a:gd name="T89" fmla="*/ 3242 h 3652"/>
                  <a:gd name="T90" fmla="*/ 621 w 2711"/>
                  <a:gd name="T91" fmla="*/ 3562 h 3652"/>
                  <a:gd name="T92" fmla="*/ 847 w 2711"/>
                  <a:gd name="T93" fmla="*/ 3510 h 3652"/>
                  <a:gd name="T94" fmla="*/ 1034 w 2711"/>
                  <a:gd name="T95" fmla="*/ 3499 h 3652"/>
                  <a:gd name="T96" fmla="*/ 1180 w 2711"/>
                  <a:gd name="T97" fmla="*/ 3556 h 3652"/>
                  <a:gd name="T98" fmla="*/ 1372 w 2711"/>
                  <a:gd name="T99" fmla="*/ 3568 h 3652"/>
                  <a:gd name="T100" fmla="*/ 1726 w 2711"/>
                  <a:gd name="T101" fmla="*/ 3516 h 3652"/>
                  <a:gd name="T102" fmla="*/ 2122 w 2711"/>
                  <a:gd name="T103" fmla="*/ 3481 h 3652"/>
                  <a:gd name="T104" fmla="*/ 2248 w 2711"/>
                  <a:gd name="T105" fmla="*/ 3206 h 3652"/>
                  <a:gd name="T106" fmla="*/ 2227 w 2711"/>
                  <a:gd name="T107" fmla="*/ 2923 h 3652"/>
                  <a:gd name="T108" fmla="*/ 1961 w 2711"/>
                  <a:gd name="T109" fmla="*/ 2504 h 3652"/>
                  <a:gd name="T110" fmla="*/ 1929 w 2711"/>
                  <a:gd name="T111" fmla="*/ 2319 h 3652"/>
                  <a:gd name="T112" fmla="*/ 2362 w 2711"/>
                  <a:gd name="T113" fmla="*/ 2076 h 3652"/>
                  <a:gd name="T114" fmla="*/ 2642 w 2711"/>
                  <a:gd name="T115" fmla="*/ 2056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3652">
                    <a:moveTo>
                      <a:pt x="2711" y="1803"/>
                    </a:moveTo>
                    <a:lnTo>
                      <a:pt x="2634" y="1657"/>
                    </a:lnTo>
                    <a:lnTo>
                      <a:pt x="2602" y="1538"/>
                    </a:lnTo>
                    <a:lnTo>
                      <a:pt x="2632" y="1437"/>
                    </a:lnTo>
                    <a:lnTo>
                      <a:pt x="2577" y="1322"/>
                    </a:lnTo>
                    <a:lnTo>
                      <a:pt x="2590" y="1180"/>
                    </a:lnTo>
                    <a:lnTo>
                      <a:pt x="2455" y="1067"/>
                    </a:lnTo>
                    <a:lnTo>
                      <a:pt x="2546" y="839"/>
                    </a:lnTo>
                    <a:lnTo>
                      <a:pt x="2541" y="671"/>
                    </a:lnTo>
                    <a:lnTo>
                      <a:pt x="2524" y="668"/>
                    </a:lnTo>
                    <a:lnTo>
                      <a:pt x="2497" y="641"/>
                    </a:lnTo>
                    <a:lnTo>
                      <a:pt x="2470" y="664"/>
                    </a:lnTo>
                    <a:lnTo>
                      <a:pt x="2454" y="624"/>
                    </a:lnTo>
                    <a:lnTo>
                      <a:pt x="2424" y="622"/>
                    </a:lnTo>
                    <a:lnTo>
                      <a:pt x="2380" y="625"/>
                    </a:lnTo>
                    <a:lnTo>
                      <a:pt x="2287" y="580"/>
                    </a:lnTo>
                    <a:lnTo>
                      <a:pt x="2316" y="563"/>
                    </a:lnTo>
                    <a:lnTo>
                      <a:pt x="2329" y="536"/>
                    </a:lnTo>
                    <a:lnTo>
                      <a:pt x="2295" y="500"/>
                    </a:lnTo>
                    <a:lnTo>
                      <a:pt x="2316" y="490"/>
                    </a:lnTo>
                    <a:lnTo>
                      <a:pt x="2292" y="481"/>
                    </a:lnTo>
                    <a:lnTo>
                      <a:pt x="2279" y="441"/>
                    </a:lnTo>
                    <a:lnTo>
                      <a:pt x="2242" y="437"/>
                    </a:lnTo>
                    <a:lnTo>
                      <a:pt x="2232" y="461"/>
                    </a:lnTo>
                    <a:lnTo>
                      <a:pt x="2205" y="422"/>
                    </a:lnTo>
                    <a:lnTo>
                      <a:pt x="2175" y="425"/>
                    </a:lnTo>
                    <a:lnTo>
                      <a:pt x="2158" y="405"/>
                    </a:lnTo>
                    <a:lnTo>
                      <a:pt x="2117" y="349"/>
                    </a:lnTo>
                    <a:lnTo>
                      <a:pt x="2074" y="302"/>
                    </a:lnTo>
                    <a:lnTo>
                      <a:pt x="2054" y="310"/>
                    </a:lnTo>
                    <a:lnTo>
                      <a:pt x="2044" y="334"/>
                    </a:lnTo>
                    <a:lnTo>
                      <a:pt x="1985" y="344"/>
                    </a:lnTo>
                    <a:lnTo>
                      <a:pt x="1931" y="407"/>
                    </a:lnTo>
                    <a:lnTo>
                      <a:pt x="1908" y="390"/>
                    </a:lnTo>
                    <a:lnTo>
                      <a:pt x="1904" y="367"/>
                    </a:lnTo>
                    <a:lnTo>
                      <a:pt x="1934" y="350"/>
                    </a:lnTo>
                    <a:lnTo>
                      <a:pt x="1947" y="305"/>
                    </a:lnTo>
                    <a:lnTo>
                      <a:pt x="2017" y="307"/>
                    </a:lnTo>
                    <a:lnTo>
                      <a:pt x="2017" y="290"/>
                    </a:lnTo>
                    <a:lnTo>
                      <a:pt x="1920" y="291"/>
                    </a:lnTo>
                    <a:lnTo>
                      <a:pt x="1861" y="358"/>
                    </a:lnTo>
                    <a:lnTo>
                      <a:pt x="1851" y="408"/>
                    </a:lnTo>
                    <a:lnTo>
                      <a:pt x="1805" y="435"/>
                    </a:lnTo>
                    <a:lnTo>
                      <a:pt x="1815" y="408"/>
                    </a:lnTo>
                    <a:lnTo>
                      <a:pt x="1778" y="395"/>
                    </a:lnTo>
                    <a:lnTo>
                      <a:pt x="1661" y="463"/>
                    </a:lnTo>
                    <a:lnTo>
                      <a:pt x="1659" y="500"/>
                    </a:lnTo>
                    <a:lnTo>
                      <a:pt x="1616" y="496"/>
                    </a:lnTo>
                    <a:lnTo>
                      <a:pt x="1629" y="553"/>
                    </a:lnTo>
                    <a:lnTo>
                      <a:pt x="1546" y="513"/>
                    </a:lnTo>
                    <a:lnTo>
                      <a:pt x="1470" y="527"/>
                    </a:lnTo>
                    <a:lnTo>
                      <a:pt x="1430" y="568"/>
                    </a:lnTo>
                    <a:lnTo>
                      <a:pt x="1406" y="561"/>
                    </a:lnTo>
                    <a:lnTo>
                      <a:pt x="1392" y="468"/>
                    </a:lnTo>
                    <a:lnTo>
                      <a:pt x="1439" y="442"/>
                    </a:lnTo>
                    <a:lnTo>
                      <a:pt x="1462" y="422"/>
                    </a:lnTo>
                    <a:lnTo>
                      <a:pt x="1504" y="338"/>
                    </a:lnTo>
                    <a:lnTo>
                      <a:pt x="1498" y="311"/>
                    </a:lnTo>
                    <a:lnTo>
                      <a:pt x="1404" y="332"/>
                    </a:lnTo>
                    <a:lnTo>
                      <a:pt x="1371" y="359"/>
                    </a:lnTo>
                    <a:lnTo>
                      <a:pt x="1307" y="307"/>
                    </a:lnTo>
                    <a:lnTo>
                      <a:pt x="1260" y="277"/>
                    </a:lnTo>
                    <a:lnTo>
                      <a:pt x="1231" y="330"/>
                    </a:lnTo>
                    <a:lnTo>
                      <a:pt x="1210" y="278"/>
                    </a:lnTo>
                    <a:lnTo>
                      <a:pt x="1133" y="261"/>
                    </a:lnTo>
                    <a:lnTo>
                      <a:pt x="1173" y="211"/>
                    </a:lnTo>
                    <a:lnTo>
                      <a:pt x="1179" y="175"/>
                    </a:lnTo>
                    <a:lnTo>
                      <a:pt x="1176" y="145"/>
                    </a:lnTo>
                    <a:lnTo>
                      <a:pt x="1156" y="112"/>
                    </a:lnTo>
                    <a:lnTo>
                      <a:pt x="1129" y="115"/>
                    </a:lnTo>
                    <a:lnTo>
                      <a:pt x="1075" y="96"/>
                    </a:lnTo>
                    <a:lnTo>
                      <a:pt x="1010" y="133"/>
                    </a:lnTo>
                    <a:lnTo>
                      <a:pt x="1029" y="100"/>
                    </a:lnTo>
                    <a:lnTo>
                      <a:pt x="933" y="129"/>
                    </a:lnTo>
                    <a:lnTo>
                      <a:pt x="822" y="75"/>
                    </a:lnTo>
                    <a:lnTo>
                      <a:pt x="782" y="88"/>
                    </a:lnTo>
                    <a:lnTo>
                      <a:pt x="759" y="100"/>
                    </a:lnTo>
                    <a:lnTo>
                      <a:pt x="725" y="66"/>
                    </a:lnTo>
                    <a:lnTo>
                      <a:pt x="718" y="29"/>
                    </a:lnTo>
                    <a:lnTo>
                      <a:pt x="718" y="6"/>
                    </a:lnTo>
                    <a:lnTo>
                      <a:pt x="698" y="0"/>
                    </a:lnTo>
                    <a:lnTo>
                      <a:pt x="685" y="46"/>
                    </a:lnTo>
                    <a:lnTo>
                      <a:pt x="685" y="100"/>
                    </a:lnTo>
                    <a:lnTo>
                      <a:pt x="695" y="136"/>
                    </a:lnTo>
                    <a:lnTo>
                      <a:pt x="702" y="126"/>
                    </a:lnTo>
                    <a:lnTo>
                      <a:pt x="709" y="90"/>
                    </a:lnTo>
                    <a:lnTo>
                      <a:pt x="752" y="110"/>
                    </a:lnTo>
                    <a:lnTo>
                      <a:pt x="792" y="102"/>
                    </a:lnTo>
                    <a:lnTo>
                      <a:pt x="816" y="125"/>
                    </a:lnTo>
                    <a:lnTo>
                      <a:pt x="832" y="162"/>
                    </a:lnTo>
                    <a:lnTo>
                      <a:pt x="836" y="191"/>
                    </a:lnTo>
                    <a:lnTo>
                      <a:pt x="874" y="228"/>
                    </a:lnTo>
                    <a:lnTo>
                      <a:pt x="907" y="253"/>
                    </a:lnTo>
                    <a:lnTo>
                      <a:pt x="887" y="293"/>
                    </a:lnTo>
                    <a:lnTo>
                      <a:pt x="850" y="291"/>
                    </a:lnTo>
                    <a:lnTo>
                      <a:pt x="817" y="301"/>
                    </a:lnTo>
                    <a:lnTo>
                      <a:pt x="795" y="331"/>
                    </a:lnTo>
                    <a:lnTo>
                      <a:pt x="805" y="367"/>
                    </a:lnTo>
                    <a:lnTo>
                      <a:pt x="841" y="357"/>
                    </a:lnTo>
                    <a:lnTo>
                      <a:pt x="851" y="334"/>
                    </a:lnTo>
                    <a:lnTo>
                      <a:pt x="878" y="360"/>
                    </a:lnTo>
                    <a:lnTo>
                      <a:pt x="831" y="404"/>
                    </a:lnTo>
                    <a:lnTo>
                      <a:pt x="842" y="444"/>
                    </a:lnTo>
                    <a:lnTo>
                      <a:pt x="902" y="446"/>
                    </a:lnTo>
                    <a:lnTo>
                      <a:pt x="913" y="483"/>
                    </a:lnTo>
                    <a:lnTo>
                      <a:pt x="906" y="500"/>
                    </a:lnTo>
                    <a:lnTo>
                      <a:pt x="896" y="520"/>
                    </a:lnTo>
                    <a:lnTo>
                      <a:pt x="859" y="500"/>
                    </a:lnTo>
                    <a:lnTo>
                      <a:pt x="852" y="510"/>
                    </a:lnTo>
                    <a:lnTo>
                      <a:pt x="849" y="553"/>
                    </a:lnTo>
                    <a:lnTo>
                      <a:pt x="929" y="589"/>
                    </a:lnTo>
                    <a:lnTo>
                      <a:pt x="1000" y="604"/>
                    </a:lnTo>
                    <a:lnTo>
                      <a:pt x="1046" y="621"/>
                    </a:lnTo>
                    <a:lnTo>
                      <a:pt x="1084" y="667"/>
                    </a:lnTo>
                    <a:lnTo>
                      <a:pt x="1085" y="718"/>
                    </a:lnTo>
                    <a:lnTo>
                      <a:pt x="1124" y="749"/>
                    </a:lnTo>
                    <a:lnTo>
                      <a:pt x="1195" y="783"/>
                    </a:lnTo>
                    <a:lnTo>
                      <a:pt x="1121" y="774"/>
                    </a:lnTo>
                    <a:lnTo>
                      <a:pt x="1044" y="678"/>
                    </a:lnTo>
                    <a:lnTo>
                      <a:pt x="984" y="621"/>
                    </a:lnTo>
                    <a:lnTo>
                      <a:pt x="900" y="612"/>
                    </a:lnTo>
                    <a:lnTo>
                      <a:pt x="790" y="600"/>
                    </a:lnTo>
                    <a:lnTo>
                      <a:pt x="740" y="647"/>
                    </a:lnTo>
                    <a:lnTo>
                      <a:pt x="728" y="707"/>
                    </a:lnTo>
                    <a:lnTo>
                      <a:pt x="748" y="773"/>
                    </a:lnTo>
                    <a:lnTo>
                      <a:pt x="776" y="799"/>
                    </a:lnTo>
                    <a:lnTo>
                      <a:pt x="749" y="823"/>
                    </a:lnTo>
                    <a:lnTo>
                      <a:pt x="752" y="799"/>
                    </a:lnTo>
                    <a:lnTo>
                      <a:pt x="721" y="747"/>
                    </a:lnTo>
                    <a:lnTo>
                      <a:pt x="668" y="734"/>
                    </a:lnTo>
                    <a:lnTo>
                      <a:pt x="665" y="757"/>
                    </a:lnTo>
                    <a:lnTo>
                      <a:pt x="709" y="794"/>
                    </a:lnTo>
                    <a:lnTo>
                      <a:pt x="689" y="823"/>
                    </a:lnTo>
                    <a:lnTo>
                      <a:pt x="639" y="817"/>
                    </a:lnTo>
                    <a:lnTo>
                      <a:pt x="614" y="708"/>
                    </a:lnTo>
                    <a:lnTo>
                      <a:pt x="627" y="678"/>
                    </a:lnTo>
                    <a:lnTo>
                      <a:pt x="391" y="687"/>
                    </a:lnTo>
                    <a:lnTo>
                      <a:pt x="341" y="747"/>
                    </a:lnTo>
                    <a:lnTo>
                      <a:pt x="349" y="774"/>
                    </a:lnTo>
                    <a:lnTo>
                      <a:pt x="325" y="767"/>
                    </a:lnTo>
                    <a:lnTo>
                      <a:pt x="302" y="790"/>
                    </a:lnTo>
                    <a:lnTo>
                      <a:pt x="305" y="844"/>
                    </a:lnTo>
                    <a:lnTo>
                      <a:pt x="335" y="849"/>
                    </a:lnTo>
                    <a:lnTo>
                      <a:pt x="379" y="843"/>
                    </a:lnTo>
                    <a:lnTo>
                      <a:pt x="419" y="839"/>
                    </a:lnTo>
                    <a:lnTo>
                      <a:pt x="446" y="885"/>
                    </a:lnTo>
                    <a:lnTo>
                      <a:pt x="470" y="932"/>
                    </a:lnTo>
                    <a:lnTo>
                      <a:pt x="442" y="898"/>
                    </a:lnTo>
                    <a:lnTo>
                      <a:pt x="416" y="875"/>
                    </a:lnTo>
                    <a:lnTo>
                      <a:pt x="389" y="873"/>
                    </a:lnTo>
                    <a:lnTo>
                      <a:pt x="372" y="893"/>
                    </a:lnTo>
                    <a:lnTo>
                      <a:pt x="373" y="925"/>
                    </a:lnTo>
                    <a:lnTo>
                      <a:pt x="318" y="1102"/>
                    </a:lnTo>
                    <a:lnTo>
                      <a:pt x="325" y="1232"/>
                    </a:lnTo>
                    <a:lnTo>
                      <a:pt x="280" y="1275"/>
                    </a:lnTo>
                    <a:lnTo>
                      <a:pt x="311" y="1361"/>
                    </a:lnTo>
                    <a:lnTo>
                      <a:pt x="251" y="1451"/>
                    </a:lnTo>
                    <a:lnTo>
                      <a:pt x="165" y="1531"/>
                    </a:lnTo>
                    <a:lnTo>
                      <a:pt x="22" y="1586"/>
                    </a:lnTo>
                    <a:lnTo>
                      <a:pt x="23" y="1715"/>
                    </a:lnTo>
                    <a:lnTo>
                      <a:pt x="68" y="1831"/>
                    </a:lnTo>
                    <a:lnTo>
                      <a:pt x="12" y="1938"/>
                    </a:lnTo>
                    <a:lnTo>
                      <a:pt x="0" y="2034"/>
                    </a:lnTo>
                    <a:lnTo>
                      <a:pt x="37" y="2084"/>
                    </a:lnTo>
                    <a:lnTo>
                      <a:pt x="71" y="2146"/>
                    </a:lnTo>
                    <a:lnTo>
                      <a:pt x="115" y="2160"/>
                    </a:lnTo>
                    <a:lnTo>
                      <a:pt x="115" y="2266"/>
                    </a:lnTo>
                    <a:lnTo>
                      <a:pt x="74" y="2379"/>
                    </a:lnTo>
                    <a:lnTo>
                      <a:pt x="84" y="2462"/>
                    </a:lnTo>
                    <a:lnTo>
                      <a:pt x="132" y="2574"/>
                    </a:lnTo>
                    <a:lnTo>
                      <a:pt x="123" y="2687"/>
                    </a:lnTo>
                    <a:lnTo>
                      <a:pt x="237" y="2803"/>
                    </a:lnTo>
                    <a:lnTo>
                      <a:pt x="377" y="2810"/>
                    </a:lnTo>
                    <a:lnTo>
                      <a:pt x="464" y="2847"/>
                    </a:lnTo>
                    <a:lnTo>
                      <a:pt x="524" y="2839"/>
                    </a:lnTo>
                    <a:lnTo>
                      <a:pt x="658" y="2882"/>
                    </a:lnTo>
                    <a:lnTo>
                      <a:pt x="674" y="2907"/>
                    </a:lnTo>
                    <a:lnTo>
                      <a:pt x="612" y="2962"/>
                    </a:lnTo>
                    <a:lnTo>
                      <a:pt x="536" y="3069"/>
                    </a:lnTo>
                    <a:lnTo>
                      <a:pt x="507" y="3242"/>
                    </a:lnTo>
                    <a:lnTo>
                      <a:pt x="439" y="3434"/>
                    </a:lnTo>
                    <a:lnTo>
                      <a:pt x="454" y="3547"/>
                    </a:lnTo>
                    <a:lnTo>
                      <a:pt x="527" y="3537"/>
                    </a:lnTo>
                    <a:lnTo>
                      <a:pt x="621" y="3562"/>
                    </a:lnTo>
                    <a:lnTo>
                      <a:pt x="683" y="3528"/>
                    </a:lnTo>
                    <a:lnTo>
                      <a:pt x="763" y="3541"/>
                    </a:lnTo>
                    <a:lnTo>
                      <a:pt x="813" y="3481"/>
                    </a:lnTo>
                    <a:lnTo>
                      <a:pt x="847" y="3510"/>
                    </a:lnTo>
                    <a:lnTo>
                      <a:pt x="924" y="3460"/>
                    </a:lnTo>
                    <a:lnTo>
                      <a:pt x="981" y="3479"/>
                    </a:lnTo>
                    <a:lnTo>
                      <a:pt x="998" y="3442"/>
                    </a:lnTo>
                    <a:lnTo>
                      <a:pt x="1034" y="3499"/>
                    </a:lnTo>
                    <a:lnTo>
                      <a:pt x="1089" y="3512"/>
                    </a:lnTo>
                    <a:lnTo>
                      <a:pt x="1129" y="3511"/>
                    </a:lnTo>
                    <a:lnTo>
                      <a:pt x="1171" y="3512"/>
                    </a:lnTo>
                    <a:lnTo>
                      <a:pt x="1180" y="3556"/>
                    </a:lnTo>
                    <a:lnTo>
                      <a:pt x="1275" y="3648"/>
                    </a:lnTo>
                    <a:lnTo>
                      <a:pt x="1336" y="3652"/>
                    </a:lnTo>
                    <a:lnTo>
                      <a:pt x="1381" y="3602"/>
                    </a:lnTo>
                    <a:lnTo>
                      <a:pt x="1372" y="3568"/>
                    </a:lnTo>
                    <a:lnTo>
                      <a:pt x="1451" y="3553"/>
                    </a:lnTo>
                    <a:lnTo>
                      <a:pt x="1550" y="3615"/>
                    </a:lnTo>
                    <a:lnTo>
                      <a:pt x="1674" y="3591"/>
                    </a:lnTo>
                    <a:lnTo>
                      <a:pt x="1726" y="3516"/>
                    </a:lnTo>
                    <a:lnTo>
                      <a:pt x="1922" y="3522"/>
                    </a:lnTo>
                    <a:lnTo>
                      <a:pt x="1992" y="3487"/>
                    </a:lnTo>
                    <a:lnTo>
                      <a:pt x="2148" y="3551"/>
                    </a:lnTo>
                    <a:lnTo>
                      <a:pt x="2122" y="3481"/>
                    </a:lnTo>
                    <a:lnTo>
                      <a:pt x="2147" y="3428"/>
                    </a:lnTo>
                    <a:lnTo>
                      <a:pt x="2063" y="3309"/>
                    </a:lnTo>
                    <a:lnTo>
                      <a:pt x="2186" y="3206"/>
                    </a:lnTo>
                    <a:lnTo>
                      <a:pt x="2248" y="3206"/>
                    </a:lnTo>
                    <a:lnTo>
                      <a:pt x="2261" y="3117"/>
                    </a:lnTo>
                    <a:lnTo>
                      <a:pt x="2358" y="3045"/>
                    </a:lnTo>
                    <a:lnTo>
                      <a:pt x="2334" y="3001"/>
                    </a:lnTo>
                    <a:lnTo>
                      <a:pt x="2227" y="2923"/>
                    </a:lnTo>
                    <a:lnTo>
                      <a:pt x="2204" y="2834"/>
                    </a:lnTo>
                    <a:lnTo>
                      <a:pt x="2097" y="2774"/>
                    </a:lnTo>
                    <a:lnTo>
                      <a:pt x="1981" y="2650"/>
                    </a:lnTo>
                    <a:lnTo>
                      <a:pt x="1961" y="2504"/>
                    </a:lnTo>
                    <a:lnTo>
                      <a:pt x="1868" y="2377"/>
                    </a:lnTo>
                    <a:lnTo>
                      <a:pt x="1849" y="2293"/>
                    </a:lnTo>
                    <a:lnTo>
                      <a:pt x="1888" y="2244"/>
                    </a:lnTo>
                    <a:lnTo>
                      <a:pt x="1929" y="2319"/>
                    </a:lnTo>
                    <a:lnTo>
                      <a:pt x="1969" y="2283"/>
                    </a:lnTo>
                    <a:lnTo>
                      <a:pt x="2136" y="2206"/>
                    </a:lnTo>
                    <a:lnTo>
                      <a:pt x="2203" y="2196"/>
                    </a:lnTo>
                    <a:lnTo>
                      <a:pt x="2362" y="2076"/>
                    </a:lnTo>
                    <a:lnTo>
                      <a:pt x="2464" y="2048"/>
                    </a:lnTo>
                    <a:lnTo>
                      <a:pt x="2441" y="1974"/>
                    </a:lnTo>
                    <a:lnTo>
                      <a:pt x="2516" y="1964"/>
                    </a:lnTo>
                    <a:lnTo>
                      <a:pt x="2642" y="2056"/>
                    </a:lnTo>
                    <a:lnTo>
                      <a:pt x="2668" y="1971"/>
                    </a:lnTo>
                    <a:lnTo>
                      <a:pt x="2711" y="1864"/>
                    </a:lnTo>
                    <a:lnTo>
                      <a:pt x="2711" y="1803"/>
                    </a:lnTo>
                    <a:close/>
                  </a:path>
                </a:pathLst>
              </a:custGeom>
              <a:solidFill>
                <a:schemeClr val="bg2">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grpSp>
          <p:nvGrpSpPr>
            <p:cNvPr id="71" name="Group 70"/>
            <p:cNvGrpSpPr/>
            <p:nvPr/>
          </p:nvGrpSpPr>
          <p:grpSpPr>
            <a:xfrm>
              <a:off x="7058025" y="5395913"/>
              <a:ext cx="528638" cy="444500"/>
              <a:chOff x="7058025" y="5395913"/>
              <a:chExt cx="528638" cy="444500"/>
            </a:xfrm>
            <a:solidFill>
              <a:schemeClr val="bg1">
                <a:lumMod val="75000"/>
              </a:schemeClr>
            </a:solidFill>
          </p:grpSpPr>
          <p:sp>
            <p:nvSpPr>
              <p:cNvPr id="102" name="Freeform 303"/>
              <p:cNvSpPr>
                <a:spLocks/>
              </p:cNvSpPr>
              <p:nvPr/>
            </p:nvSpPr>
            <p:spPr bwMode="auto">
              <a:xfrm>
                <a:off x="7077075" y="5395913"/>
                <a:ext cx="509588" cy="444500"/>
              </a:xfrm>
              <a:custGeom>
                <a:avLst/>
                <a:gdLst>
                  <a:gd name="T0" fmla="*/ 1554 w 1605"/>
                  <a:gd name="T1" fmla="*/ 641 h 1400"/>
                  <a:gd name="T2" fmla="*/ 1438 w 1605"/>
                  <a:gd name="T3" fmla="*/ 602 h 1400"/>
                  <a:gd name="T4" fmla="*/ 1382 w 1605"/>
                  <a:gd name="T5" fmla="*/ 551 h 1400"/>
                  <a:gd name="T6" fmla="*/ 1260 w 1605"/>
                  <a:gd name="T7" fmla="*/ 418 h 1400"/>
                  <a:gd name="T8" fmla="*/ 1209 w 1605"/>
                  <a:gd name="T9" fmla="*/ 204 h 1400"/>
                  <a:gd name="T10" fmla="*/ 1111 w 1605"/>
                  <a:gd name="T11" fmla="*/ 108 h 1400"/>
                  <a:gd name="T12" fmla="*/ 998 w 1605"/>
                  <a:gd name="T13" fmla="*/ 126 h 1400"/>
                  <a:gd name="T14" fmla="*/ 760 w 1605"/>
                  <a:gd name="T15" fmla="*/ 292 h 1400"/>
                  <a:gd name="T16" fmla="*/ 420 w 1605"/>
                  <a:gd name="T17" fmla="*/ 4 h 1400"/>
                  <a:gd name="T18" fmla="*/ 295 w 1605"/>
                  <a:gd name="T19" fmla="*/ 63 h 1400"/>
                  <a:gd name="T20" fmla="*/ 226 w 1605"/>
                  <a:gd name="T21" fmla="*/ 168 h 1400"/>
                  <a:gd name="T22" fmla="*/ 310 w 1605"/>
                  <a:gd name="T23" fmla="*/ 239 h 1400"/>
                  <a:gd name="T24" fmla="*/ 325 w 1605"/>
                  <a:gd name="T25" fmla="*/ 328 h 1400"/>
                  <a:gd name="T26" fmla="*/ 249 w 1605"/>
                  <a:gd name="T27" fmla="*/ 350 h 1400"/>
                  <a:gd name="T28" fmla="*/ 62 w 1605"/>
                  <a:gd name="T29" fmla="*/ 236 h 1400"/>
                  <a:gd name="T30" fmla="*/ 0 w 1605"/>
                  <a:gd name="T31" fmla="*/ 330 h 1400"/>
                  <a:gd name="T32" fmla="*/ 41 w 1605"/>
                  <a:gd name="T33" fmla="*/ 449 h 1400"/>
                  <a:gd name="T34" fmla="*/ 161 w 1605"/>
                  <a:gd name="T35" fmla="*/ 497 h 1400"/>
                  <a:gd name="T36" fmla="*/ 342 w 1605"/>
                  <a:gd name="T37" fmla="*/ 699 h 1400"/>
                  <a:gd name="T38" fmla="*/ 356 w 1605"/>
                  <a:gd name="T39" fmla="*/ 836 h 1400"/>
                  <a:gd name="T40" fmla="*/ 468 w 1605"/>
                  <a:gd name="T41" fmla="*/ 902 h 1400"/>
                  <a:gd name="T42" fmla="*/ 477 w 1605"/>
                  <a:gd name="T43" fmla="*/ 972 h 1400"/>
                  <a:gd name="T44" fmla="*/ 504 w 1605"/>
                  <a:gd name="T45" fmla="*/ 1030 h 1400"/>
                  <a:gd name="T46" fmla="*/ 665 w 1605"/>
                  <a:gd name="T47" fmla="*/ 1050 h 1400"/>
                  <a:gd name="T48" fmla="*/ 920 w 1605"/>
                  <a:gd name="T49" fmla="*/ 879 h 1400"/>
                  <a:gd name="T50" fmla="*/ 936 w 1605"/>
                  <a:gd name="T51" fmla="*/ 1079 h 1400"/>
                  <a:gd name="T52" fmla="*/ 893 w 1605"/>
                  <a:gd name="T53" fmla="*/ 1256 h 1400"/>
                  <a:gd name="T54" fmla="*/ 1058 w 1605"/>
                  <a:gd name="T55" fmla="*/ 1365 h 1400"/>
                  <a:gd name="T56" fmla="*/ 1182 w 1605"/>
                  <a:gd name="T57" fmla="*/ 1378 h 1400"/>
                  <a:gd name="T58" fmla="*/ 1213 w 1605"/>
                  <a:gd name="T59" fmla="*/ 1170 h 1400"/>
                  <a:gd name="T60" fmla="*/ 1254 w 1605"/>
                  <a:gd name="T61" fmla="*/ 1245 h 1400"/>
                  <a:gd name="T62" fmla="*/ 1240 w 1605"/>
                  <a:gd name="T63" fmla="*/ 1058 h 1400"/>
                  <a:gd name="T64" fmla="*/ 1284 w 1605"/>
                  <a:gd name="T65" fmla="*/ 990 h 1400"/>
                  <a:gd name="T66" fmla="*/ 1314 w 1605"/>
                  <a:gd name="T67" fmla="*/ 987 h 1400"/>
                  <a:gd name="T68" fmla="*/ 1306 w 1605"/>
                  <a:gd name="T69" fmla="*/ 837 h 1400"/>
                  <a:gd name="T70" fmla="*/ 1379 w 1605"/>
                  <a:gd name="T71" fmla="*/ 707 h 1400"/>
                  <a:gd name="T72" fmla="*/ 1484 w 1605"/>
                  <a:gd name="T73" fmla="*/ 659 h 1400"/>
                  <a:gd name="T74" fmla="*/ 1556 w 1605"/>
                  <a:gd name="T75" fmla="*/ 684 h 1400"/>
                  <a:gd name="T76" fmla="*/ 1579 w 1605"/>
                  <a:gd name="T77" fmla="*/ 738 h 1400"/>
                  <a:gd name="T78" fmla="*/ 1605 w 1605"/>
                  <a:gd name="T79" fmla="*/ 72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5" h="1400">
                    <a:moveTo>
                      <a:pt x="1567" y="651"/>
                    </a:moveTo>
                    <a:lnTo>
                      <a:pt x="1554" y="641"/>
                    </a:lnTo>
                    <a:lnTo>
                      <a:pt x="1488" y="586"/>
                    </a:lnTo>
                    <a:lnTo>
                      <a:pt x="1438" y="602"/>
                    </a:lnTo>
                    <a:lnTo>
                      <a:pt x="1415" y="601"/>
                    </a:lnTo>
                    <a:lnTo>
                      <a:pt x="1382" y="551"/>
                    </a:lnTo>
                    <a:lnTo>
                      <a:pt x="1329" y="459"/>
                    </a:lnTo>
                    <a:lnTo>
                      <a:pt x="1260" y="418"/>
                    </a:lnTo>
                    <a:lnTo>
                      <a:pt x="1236" y="301"/>
                    </a:lnTo>
                    <a:lnTo>
                      <a:pt x="1209" y="204"/>
                    </a:lnTo>
                    <a:lnTo>
                      <a:pt x="1164" y="136"/>
                    </a:lnTo>
                    <a:lnTo>
                      <a:pt x="1111" y="108"/>
                    </a:lnTo>
                    <a:lnTo>
                      <a:pt x="1040" y="46"/>
                    </a:lnTo>
                    <a:lnTo>
                      <a:pt x="998" y="126"/>
                    </a:lnTo>
                    <a:lnTo>
                      <a:pt x="941" y="269"/>
                    </a:lnTo>
                    <a:lnTo>
                      <a:pt x="760" y="292"/>
                    </a:lnTo>
                    <a:lnTo>
                      <a:pt x="571" y="86"/>
                    </a:lnTo>
                    <a:lnTo>
                      <a:pt x="420" y="4"/>
                    </a:lnTo>
                    <a:lnTo>
                      <a:pt x="304" y="0"/>
                    </a:lnTo>
                    <a:lnTo>
                      <a:pt x="295" y="63"/>
                    </a:lnTo>
                    <a:lnTo>
                      <a:pt x="216" y="116"/>
                    </a:lnTo>
                    <a:lnTo>
                      <a:pt x="226" y="168"/>
                    </a:lnTo>
                    <a:lnTo>
                      <a:pt x="293" y="209"/>
                    </a:lnTo>
                    <a:lnTo>
                      <a:pt x="310" y="239"/>
                    </a:lnTo>
                    <a:lnTo>
                      <a:pt x="373" y="288"/>
                    </a:lnTo>
                    <a:lnTo>
                      <a:pt x="325" y="328"/>
                    </a:lnTo>
                    <a:lnTo>
                      <a:pt x="307" y="394"/>
                    </a:lnTo>
                    <a:lnTo>
                      <a:pt x="249" y="350"/>
                    </a:lnTo>
                    <a:lnTo>
                      <a:pt x="160" y="324"/>
                    </a:lnTo>
                    <a:lnTo>
                      <a:pt x="62" y="236"/>
                    </a:lnTo>
                    <a:lnTo>
                      <a:pt x="0" y="282"/>
                    </a:lnTo>
                    <a:lnTo>
                      <a:pt x="0" y="330"/>
                    </a:lnTo>
                    <a:lnTo>
                      <a:pt x="44" y="339"/>
                    </a:lnTo>
                    <a:lnTo>
                      <a:pt x="41" y="449"/>
                    </a:lnTo>
                    <a:lnTo>
                      <a:pt x="121" y="449"/>
                    </a:lnTo>
                    <a:lnTo>
                      <a:pt x="161" y="497"/>
                    </a:lnTo>
                    <a:lnTo>
                      <a:pt x="162" y="576"/>
                    </a:lnTo>
                    <a:lnTo>
                      <a:pt x="342" y="699"/>
                    </a:lnTo>
                    <a:lnTo>
                      <a:pt x="346" y="743"/>
                    </a:lnTo>
                    <a:lnTo>
                      <a:pt x="356" y="836"/>
                    </a:lnTo>
                    <a:lnTo>
                      <a:pt x="410" y="893"/>
                    </a:lnTo>
                    <a:lnTo>
                      <a:pt x="468" y="902"/>
                    </a:lnTo>
                    <a:lnTo>
                      <a:pt x="490" y="927"/>
                    </a:lnTo>
                    <a:lnTo>
                      <a:pt x="477" y="972"/>
                    </a:lnTo>
                    <a:lnTo>
                      <a:pt x="530" y="994"/>
                    </a:lnTo>
                    <a:lnTo>
                      <a:pt x="504" y="1030"/>
                    </a:lnTo>
                    <a:lnTo>
                      <a:pt x="558" y="1091"/>
                    </a:lnTo>
                    <a:lnTo>
                      <a:pt x="665" y="1050"/>
                    </a:lnTo>
                    <a:lnTo>
                      <a:pt x="819" y="889"/>
                    </a:lnTo>
                    <a:lnTo>
                      <a:pt x="920" y="879"/>
                    </a:lnTo>
                    <a:lnTo>
                      <a:pt x="992" y="985"/>
                    </a:lnTo>
                    <a:lnTo>
                      <a:pt x="936" y="1079"/>
                    </a:lnTo>
                    <a:lnTo>
                      <a:pt x="980" y="1144"/>
                    </a:lnTo>
                    <a:lnTo>
                      <a:pt x="893" y="1256"/>
                    </a:lnTo>
                    <a:lnTo>
                      <a:pt x="1009" y="1396"/>
                    </a:lnTo>
                    <a:lnTo>
                      <a:pt x="1058" y="1365"/>
                    </a:lnTo>
                    <a:lnTo>
                      <a:pt x="1107" y="1400"/>
                    </a:lnTo>
                    <a:lnTo>
                      <a:pt x="1182" y="1378"/>
                    </a:lnTo>
                    <a:lnTo>
                      <a:pt x="1181" y="1172"/>
                    </a:lnTo>
                    <a:lnTo>
                      <a:pt x="1213" y="1170"/>
                    </a:lnTo>
                    <a:lnTo>
                      <a:pt x="1212" y="1224"/>
                    </a:lnTo>
                    <a:lnTo>
                      <a:pt x="1254" y="1245"/>
                    </a:lnTo>
                    <a:lnTo>
                      <a:pt x="1263" y="1168"/>
                    </a:lnTo>
                    <a:lnTo>
                      <a:pt x="1240" y="1058"/>
                    </a:lnTo>
                    <a:lnTo>
                      <a:pt x="1274" y="1009"/>
                    </a:lnTo>
                    <a:lnTo>
                      <a:pt x="1284" y="990"/>
                    </a:lnTo>
                    <a:lnTo>
                      <a:pt x="1304" y="1016"/>
                    </a:lnTo>
                    <a:lnTo>
                      <a:pt x="1314" y="987"/>
                    </a:lnTo>
                    <a:lnTo>
                      <a:pt x="1293" y="929"/>
                    </a:lnTo>
                    <a:lnTo>
                      <a:pt x="1306" y="837"/>
                    </a:lnTo>
                    <a:lnTo>
                      <a:pt x="1365" y="739"/>
                    </a:lnTo>
                    <a:lnTo>
                      <a:pt x="1379" y="707"/>
                    </a:lnTo>
                    <a:lnTo>
                      <a:pt x="1417" y="668"/>
                    </a:lnTo>
                    <a:lnTo>
                      <a:pt x="1484" y="659"/>
                    </a:lnTo>
                    <a:lnTo>
                      <a:pt x="1509" y="677"/>
                    </a:lnTo>
                    <a:lnTo>
                      <a:pt x="1556" y="684"/>
                    </a:lnTo>
                    <a:lnTo>
                      <a:pt x="1585" y="711"/>
                    </a:lnTo>
                    <a:lnTo>
                      <a:pt x="1579" y="738"/>
                    </a:lnTo>
                    <a:lnTo>
                      <a:pt x="1597" y="739"/>
                    </a:lnTo>
                    <a:lnTo>
                      <a:pt x="1605" y="722"/>
                    </a:lnTo>
                    <a:lnTo>
                      <a:pt x="1567" y="651"/>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103" name="Freeform 304"/>
              <p:cNvSpPr>
                <a:spLocks/>
              </p:cNvSpPr>
              <p:nvPr/>
            </p:nvSpPr>
            <p:spPr bwMode="auto">
              <a:xfrm>
                <a:off x="7058025" y="5667375"/>
                <a:ext cx="153988" cy="115888"/>
              </a:xfrm>
              <a:custGeom>
                <a:avLst/>
                <a:gdLst>
                  <a:gd name="T0" fmla="*/ 469 w 486"/>
                  <a:gd name="T1" fmla="*/ 284 h 364"/>
                  <a:gd name="T2" fmla="*/ 486 w 486"/>
                  <a:gd name="T3" fmla="*/ 361 h 364"/>
                  <a:gd name="T4" fmla="*/ 368 w 486"/>
                  <a:gd name="T5" fmla="*/ 364 h 364"/>
                  <a:gd name="T6" fmla="*/ 176 w 486"/>
                  <a:gd name="T7" fmla="*/ 313 h 364"/>
                  <a:gd name="T8" fmla="*/ 33 w 486"/>
                  <a:gd name="T9" fmla="*/ 164 h 364"/>
                  <a:gd name="T10" fmla="*/ 0 w 486"/>
                  <a:gd name="T11" fmla="*/ 36 h 364"/>
                  <a:gd name="T12" fmla="*/ 63 w 486"/>
                  <a:gd name="T13" fmla="*/ 0 h 364"/>
                  <a:gd name="T14" fmla="*/ 147 w 486"/>
                  <a:gd name="T15" fmla="*/ 75 h 364"/>
                  <a:gd name="T16" fmla="*/ 232 w 486"/>
                  <a:gd name="T17" fmla="*/ 47 h 364"/>
                  <a:gd name="T18" fmla="*/ 326 w 486"/>
                  <a:gd name="T19" fmla="*/ 121 h 364"/>
                  <a:gd name="T20" fmla="*/ 331 w 486"/>
                  <a:gd name="T21" fmla="*/ 193 h 364"/>
                  <a:gd name="T22" fmla="*/ 371 w 486"/>
                  <a:gd name="T23" fmla="*/ 250 h 364"/>
                  <a:gd name="T24" fmla="*/ 469 w 486"/>
                  <a:gd name="T25" fmla="*/ 28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364">
                    <a:moveTo>
                      <a:pt x="469" y="284"/>
                    </a:moveTo>
                    <a:lnTo>
                      <a:pt x="486" y="361"/>
                    </a:lnTo>
                    <a:lnTo>
                      <a:pt x="368" y="364"/>
                    </a:lnTo>
                    <a:lnTo>
                      <a:pt x="176" y="313"/>
                    </a:lnTo>
                    <a:lnTo>
                      <a:pt x="33" y="164"/>
                    </a:lnTo>
                    <a:lnTo>
                      <a:pt x="0" y="36"/>
                    </a:lnTo>
                    <a:lnTo>
                      <a:pt x="63" y="0"/>
                    </a:lnTo>
                    <a:lnTo>
                      <a:pt x="147" y="75"/>
                    </a:lnTo>
                    <a:lnTo>
                      <a:pt x="232" y="47"/>
                    </a:lnTo>
                    <a:lnTo>
                      <a:pt x="326" y="121"/>
                    </a:lnTo>
                    <a:lnTo>
                      <a:pt x="331" y="193"/>
                    </a:lnTo>
                    <a:lnTo>
                      <a:pt x="371" y="250"/>
                    </a:lnTo>
                    <a:lnTo>
                      <a:pt x="469" y="28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sp>
          <p:nvSpPr>
            <p:cNvPr id="72" name="Freeform 305"/>
            <p:cNvSpPr>
              <a:spLocks/>
            </p:cNvSpPr>
            <p:nvPr/>
          </p:nvSpPr>
          <p:spPr bwMode="auto">
            <a:xfrm>
              <a:off x="4124325" y="3563938"/>
              <a:ext cx="954088" cy="874713"/>
            </a:xfrm>
            <a:custGeom>
              <a:avLst/>
              <a:gdLst>
                <a:gd name="T0" fmla="*/ 2855 w 3008"/>
                <a:gd name="T1" fmla="*/ 1698 h 2753"/>
                <a:gd name="T2" fmla="*/ 2873 w 3008"/>
                <a:gd name="T3" fmla="*/ 1383 h 2753"/>
                <a:gd name="T4" fmla="*/ 2752 w 3008"/>
                <a:gd name="T5" fmla="*/ 1193 h 2753"/>
                <a:gd name="T6" fmla="*/ 2941 w 3008"/>
                <a:gd name="T7" fmla="*/ 979 h 2753"/>
                <a:gd name="T8" fmla="*/ 2914 w 3008"/>
                <a:gd name="T9" fmla="*/ 825 h 2753"/>
                <a:gd name="T10" fmla="*/ 2849 w 3008"/>
                <a:gd name="T11" fmla="*/ 551 h 2753"/>
                <a:gd name="T12" fmla="*/ 2740 w 3008"/>
                <a:gd name="T13" fmla="*/ 318 h 2753"/>
                <a:gd name="T14" fmla="*/ 2615 w 3008"/>
                <a:gd name="T15" fmla="*/ 265 h 2753"/>
                <a:gd name="T16" fmla="*/ 2153 w 3008"/>
                <a:gd name="T17" fmla="*/ 234 h 2753"/>
                <a:gd name="T18" fmla="*/ 1615 w 3008"/>
                <a:gd name="T19" fmla="*/ 255 h 2753"/>
                <a:gd name="T20" fmla="*/ 1532 w 3008"/>
                <a:gd name="T21" fmla="*/ 315 h 2753"/>
                <a:gd name="T22" fmla="*/ 1549 w 3008"/>
                <a:gd name="T23" fmla="*/ 246 h 2753"/>
                <a:gd name="T24" fmla="*/ 1680 w 3008"/>
                <a:gd name="T25" fmla="*/ 138 h 2753"/>
                <a:gd name="T26" fmla="*/ 1673 w 3008"/>
                <a:gd name="T27" fmla="*/ 79 h 2753"/>
                <a:gd name="T28" fmla="*/ 1539 w 3008"/>
                <a:gd name="T29" fmla="*/ 226 h 2753"/>
                <a:gd name="T30" fmla="*/ 1402 w 3008"/>
                <a:gd name="T31" fmla="*/ 254 h 2753"/>
                <a:gd name="T32" fmla="*/ 1305 w 3008"/>
                <a:gd name="T33" fmla="*/ 195 h 2753"/>
                <a:gd name="T34" fmla="*/ 1283 w 3008"/>
                <a:gd name="T35" fmla="*/ 76 h 2753"/>
                <a:gd name="T36" fmla="*/ 1340 w 3008"/>
                <a:gd name="T37" fmla="*/ 63 h 2753"/>
                <a:gd name="T38" fmla="*/ 1390 w 3008"/>
                <a:gd name="T39" fmla="*/ 145 h 2753"/>
                <a:gd name="T40" fmla="*/ 1374 w 3008"/>
                <a:gd name="T41" fmla="*/ 65 h 2753"/>
                <a:gd name="T42" fmla="*/ 1153 w 3008"/>
                <a:gd name="T43" fmla="*/ 0 h 2753"/>
                <a:gd name="T44" fmla="*/ 887 w 3008"/>
                <a:gd name="T45" fmla="*/ 63 h 2753"/>
                <a:gd name="T46" fmla="*/ 687 w 3008"/>
                <a:gd name="T47" fmla="*/ 151 h 2753"/>
                <a:gd name="T48" fmla="*/ 529 w 3008"/>
                <a:gd name="T49" fmla="*/ 315 h 2753"/>
                <a:gd name="T50" fmla="*/ 207 w 3008"/>
                <a:gd name="T51" fmla="*/ 405 h 2753"/>
                <a:gd name="T52" fmla="*/ 141 w 3008"/>
                <a:gd name="T53" fmla="*/ 485 h 2753"/>
                <a:gd name="T54" fmla="*/ 74 w 3008"/>
                <a:gd name="T55" fmla="*/ 505 h 2753"/>
                <a:gd name="T56" fmla="*/ 118 w 3008"/>
                <a:gd name="T57" fmla="*/ 557 h 2753"/>
                <a:gd name="T58" fmla="*/ 86 w 3008"/>
                <a:gd name="T59" fmla="*/ 615 h 2753"/>
                <a:gd name="T60" fmla="*/ 0 w 3008"/>
                <a:gd name="T61" fmla="*/ 1011 h 2753"/>
                <a:gd name="T62" fmla="*/ 122 w 3008"/>
                <a:gd name="T63" fmla="*/ 1266 h 2753"/>
                <a:gd name="T64" fmla="*/ 147 w 3008"/>
                <a:gd name="T65" fmla="*/ 1482 h 2753"/>
                <a:gd name="T66" fmla="*/ 256 w 3008"/>
                <a:gd name="T67" fmla="*/ 1747 h 2753"/>
                <a:gd name="T68" fmla="*/ 213 w 3008"/>
                <a:gd name="T69" fmla="*/ 1915 h 2753"/>
                <a:gd name="T70" fmla="*/ 230 w 3008"/>
                <a:gd name="T71" fmla="*/ 1973 h 2753"/>
                <a:gd name="T72" fmla="*/ 329 w 3008"/>
                <a:gd name="T73" fmla="*/ 1914 h 2753"/>
                <a:gd name="T74" fmla="*/ 401 w 3008"/>
                <a:gd name="T75" fmla="*/ 2081 h 2753"/>
                <a:gd name="T76" fmla="*/ 548 w 3008"/>
                <a:gd name="T77" fmla="*/ 2125 h 2753"/>
                <a:gd name="T78" fmla="*/ 646 w 3008"/>
                <a:gd name="T79" fmla="*/ 2204 h 2753"/>
                <a:gd name="T80" fmla="*/ 815 w 3008"/>
                <a:gd name="T81" fmla="*/ 2286 h 2753"/>
                <a:gd name="T82" fmla="*/ 814 w 3008"/>
                <a:gd name="T83" fmla="*/ 2158 h 2753"/>
                <a:gd name="T84" fmla="*/ 1042 w 3008"/>
                <a:gd name="T85" fmla="*/ 2222 h 2753"/>
                <a:gd name="T86" fmla="*/ 1114 w 3008"/>
                <a:gd name="T87" fmla="*/ 2372 h 2753"/>
                <a:gd name="T88" fmla="*/ 1306 w 3008"/>
                <a:gd name="T89" fmla="*/ 2437 h 2753"/>
                <a:gd name="T90" fmla="*/ 1374 w 3008"/>
                <a:gd name="T91" fmla="*/ 2559 h 2753"/>
                <a:gd name="T92" fmla="*/ 1482 w 3008"/>
                <a:gd name="T93" fmla="*/ 2665 h 2753"/>
                <a:gd name="T94" fmla="*/ 1613 w 3008"/>
                <a:gd name="T95" fmla="*/ 2536 h 2753"/>
                <a:gd name="T96" fmla="*/ 1730 w 3008"/>
                <a:gd name="T97" fmla="*/ 2703 h 2753"/>
                <a:gd name="T98" fmla="*/ 2041 w 3008"/>
                <a:gd name="T99" fmla="*/ 2673 h 2753"/>
                <a:gd name="T100" fmla="*/ 2290 w 3008"/>
                <a:gd name="T101" fmla="*/ 2601 h 2753"/>
                <a:gd name="T102" fmla="*/ 2460 w 3008"/>
                <a:gd name="T103" fmla="*/ 2753 h 2753"/>
                <a:gd name="T104" fmla="*/ 2517 w 3008"/>
                <a:gd name="T105" fmla="*/ 2652 h 2753"/>
                <a:gd name="T106" fmla="*/ 2953 w 3008"/>
                <a:gd name="T107" fmla="*/ 2257 h 2753"/>
                <a:gd name="T108" fmla="*/ 3008 w 3008"/>
                <a:gd name="T109" fmla="*/ 1988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8" h="2753">
                  <a:moveTo>
                    <a:pt x="2882" y="1794"/>
                  </a:moveTo>
                  <a:lnTo>
                    <a:pt x="2855" y="1698"/>
                  </a:lnTo>
                  <a:lnTo>
                    <a:pt x="2831" y="1538"/>
                  </a:lnTo>
                  <a:lnTo>
                    <a:pt x="2873" y="1383"/>
                  </a:lnTo>
                  <a:lnTo>
                    <a:pt x="2722" y="1313"/>
                  </a:lnTo>
                  <a:lnTo>
                    <a:pt x="2752" y="1193"/>
                  </a:lnTo>
                  <a:lnTo>
                    <a:pt x="2934" y="1094"/>
                  </a:lnTo>
                  <a:lnTo>
                    <a:pt x="2941" y="979"/>
                  </a:lnTo>
                  <a:lnTo>
                    <a:pt x="2959" y="939"/>
                  </a:lnTo>
                  <a:lnTo>
                    <a:pt x="2914" y="825"/>
                  </a:lnTo>
                  <a:lnTo>
                    <a:pt x="2840" y="595"/>
                  </a:lnTo>
                  <a:lnTo>
                    <a:pt x="2849" y="551"/>
                  </a:lnTo>
                  <a:lnTo>
                    <a:pt x="2848" y="418"/>
                  </a:lnTo>
                  <a:lnTo>
                    <a:pt x="2740" y="318"/>
                  </a:lnTo>
                  <a:lnTo>
                    <a:pt x="2655" y="261"/>
                  </a:lnTo>
                  <a:lnTo>
                    <a:pt x="2615" y="265"/>
                  </a:lnTo>
                  <a:lnTo>
                    <a:pt x="2402" y="293"/>
                  </a:lnTo>
                  <a:lnTo>
                    <a:pt x="2153" y="234"/>
                  </a:lnTo>
                  <a:lnTo>
                    <a:pt x="1661" y="214"/>
                  </a:lnTo>
                  <a:lnTo>
                    <a:pt x="1615" y="255"/>
                  </a:lnTo>
                  <a:lnTo>
                    <a:pt x="1559" y="295"/>
                  </a:lnTo>
                  <a:lnTo>
                    <a:pt x="1532" y="315"/>
                  </a:lnTo>
                  <a:lnTo>
                    <a:pt x="1512" y="250"/>
                  </a:lnTo>
                  <a:lnTo>
                    <a:pt x="1549" y="246"/>
                  </a:lnTo>
                  <a:lnTo>
                    <a:pt x="1628" y="192"/>
                  </a:lnTo>
                  <a:lnTo>
                    <a:pt x="1680" y="138"/>
                  </a:lnTo>
                  <a:lnTo>
                    <a:pt x="1687" y="86"/>
                  </a:lnTo>
                  <a:lnTo>
                    <a:pt x="1673" y="79"/>
                  </a:lnTo>
                  <a:lnTo>
                    <a:pt x="1654" y="139"/>
                  </a:lnTo>
                  <a:lnTo>
                    <a:pt x="1539" y="226"/>
                  </a:lnTo>
                  <a:lnTo>
                    <a:pt x="1468" y="250"/>
                  </a:lnTo>
                  <a:lnTo>
                    <a:pt x="1402" y="254"/>
                  </a:lnTo>
                  <a:lnTo>
                    <a:pt x="1378" y="227"/>
                  </a:lnTo>
                  <a:lnTo>
                    <a:pt x="1305" y="195"/>
                  </a:lnTo>
                  <a:lnTo>
                    <a:pt x="1293" y="126"/>
                  </a:lnTo>
                  <a:lnTo>
                    <a:pt x="1283" y="76"/>
                  </a:lnTo>
                  <a:lnTo>
                    <a:pt x="1314" y="46"/>
                  </a:lnTo>
                  <a:lnTo>
                    <a:pt x="1340" y="63"/>
                  </a:lnTo>
                  <a:lnTo>
                    <a:pt x="1374" y="115"/>
                  </a:lnTo>
                  <a:lnTo>
                    <a:pt x="1390" y="145"/>
                  </a:lnTo>
                  <a:lnTo>
                    <a:pt x="1394" y="128"/>
                  </a:lnTo>
                  <a:lnTo>
                    <a:pt x="1374" y="65"/>
                  </a:lnTo>
                  <a:lnTo>
                    <a:pt x="1292" y="9"/>
                  </a:lnTo>
                  <a:lnTo>
                    <a:pt x="1153" y="0"/>
                  </a:lnTo>
                  <a:lnTo>
                    <a:pt x="1003" y="38"/>
                  </a:lnTo>
                  <a:lnTo>
                    <a:pt x="887" y="63"/>
                  </a:lnTo>
                  <a:lnTo>
                    <a:pt x="794" y="134"/>
                  </a:lnTo>
                  <a:lnTo>
                    <a:pt x="687" y="151"/>
                  </a:lnTo>
                  <a:lnTo>
                    <a:pt x="608" y="237"/>
                  </a:lnTo>
                  <a:lnTo>
                    <a:pt x="529" y="315"/>
                  </a:lnTo>
                  <a:lnTo>
                    <a:pt x="380" y="343"/>
                  </a:lnTo>
                  <a:lnTo>
                    <a:pt x="207" y="405"/>
                  </a:lnTo>
                  <a:lnTo>
                    <a:pt x="174" y="451"/>
                  </a:lnTo>
                  <a:lnTo>
                    <a:pt x="141" y="485"/>
                  </a:lnTo>
                  <a:lnTo>
                    <a:pt x="101" y="471"/>
                  </a:lnTo>
                  <a:lnTo>
                    <a:pt x="74" y="505"/>
                  </a:lnTo>
                  <a:lnTo>
                    <a:pt x="95" y="548"/>
                  </a:lnTo>
                  <a:lnTo>
                    <a:pt x="118" y="557"/>
                  </a:lnTo>
                  <a:lnTo>
                    <a:pt x="101" y="581"/>
                  </a:lnTo>
                  <a:lnTo>
                    <a:pt x="86" y="615"/>
                  </a:lnTo>
                  <a:lnTo>
                    <a:pt x="91" y="783"/>
                  </a:lnTo>
                  <a:lnTo>
                    <a:pt x="0" y="1011"/>
                  </a:lnTo>
                  <a:lnTo>
                    <a:pt x="135" y="1124"/>
                  </a:lnTo>
                  <a:lnTo>
                    <a:pt x="122" y="1266"/>
                  </a:lnTo>
                  <a:lnTo>
                    <a:pt x="177" y="1381"/>
                  </a:lnTo>
                  <a:lnTo>
                    <a:pt x="147" y="1482"/>
                  </a:lnTo>
                  <a:lnTo>
                    <a:pt x="179" y="1601"/>
                  </a:lnTo>
                  <a:lnTo>
                    <a:pt x="256" y="1747"/>
                  </a:lnTo>
                  <a:lnTo>
                    <a:pt x="256" y="1808"/>
                  </a:lnTo>
                  <a:lnTo>
                    <a:pt x="213" y="1915"/>
                  </a:lnTo>
                  <a:lnTo>
                    <a:pt x="187" y="2000"/>
                  </a:lnTo>
                  <a:lnTo>
                    <a:pt x="230" y="1973"/>
                  </a:lnTo>
                  <a:lnTo>
                    <a:pt x="262" y="1902"/>
                  </a:lnTo>
                  <a:lnTo>
                    <a:pt x="329" y="1914"/>
                  </a:lnTo>
                  <a:lnTo>
                    <a:pt x="361" y="2074"/>
                  </a:lnTo>
                  <a:lnTo>
                    <a:pt x="401" y="2081"/>
                  </a:lnTo>
                  <a:lnTo>
                    <a:pt x="471" y="2050"/>
                  </a:lnTo>
                  <a:lnTo>
                    <a:pt x="548" y="2125"/>
                  </a:lnTo>
                  <a:lnTo>
                    <a:pt x="672" y="2101"/>
                  </a:lnTo>
                  <a:lnTo>
                    <a:pt x="646" y="2204"/>
                  </a:lnTo>
                  <a:lnTo>
                    <a:pt x="745" y="2304"/>
                  </a:lnTo>
                  <a:lnTo>
                    <a:pt x="815" y="2286"/>
                  </a:lnTo>
                  <a:lnTo>
                    <a:pt x="775" y="2203"/>
                  </a:lnTo>
                  <a:lnTo>
                    <a:pt x="814" y="2158"/>
                  </a:lnTo>
                  <a:lnTo>
                    <a:pt x="905" y="2227"/>
                  </a:lnTo>
                  <a:lnTo>
                    <a:pt x="1042" y="2222"/>
                  </a:lnTo>
                  <a:lnTo>
                    <a:pt x="1082" y="2213"/>
                  </a:lnTo>
                  <a:lnTo>
                    <a:pt x="1114" y="2372"/>
                  </a:lnTo>
                  <a:lnTo>
                    <a:pt x="1176" y="2344"/>
                  </a:lnTo>
                  <a:lnTo>
                    <a:pt x="1306" y="2437"/>
                  </a:lnTo>
                  <a:lnTo>
                    <a:pt x="1307" y="2525"/>
                  </a:lnTo>
                  <a:lnTo>
                    <a:pt x="1374" y="2559"/>
                  </a:lnTo>
                  <a:lnTo>
                    <a:pt x="1378" y="2577"/>
                  </a:lnTo>
                  <a:lnTo>
                    <a:pt x="1482" y="2665"/>
                  </a:lnTo>
                  <a:lnTo>
                    <a:pt x="1574" y="2558"/>
                  </a:lnTo>
                  <a:lnTo>
                    <a:pt x="1613" y="2536"/>
                  </a:lnTo>
                  <a:lnTo>
                    <a:pt x="1668" y="2642"/>
                  </a:lnTo>
                  <a:lnTo>
                    <a:pt x="1730" y="2703"/>
                  </a:lnTo>
                  <a:lnTo>
                    <a:pt x="1903" y="2626"/>
                  </a:lnTo>
                  <a:lnTo>
                    <a:pt x="2041" y="2673"/>
                  </a:lnTo>
                  <a:lnTo>
                    <a:pt x="2112" y="2611"/>
                  </a:lnTo>
                  <a:lnTo>
                    <a:pt x="2290" y="2601"/>
                  </a:lnTo>
                  <a:lnTo>
                    <a:pt x="2358" y="2689"/>
                  </a:lnTo>
                  <a:lnTo>
                    <a:pt x="2460" y="2753"/>
                  </a:lnTo>
                  <a:lnTo>
                    <a:pt x="2526" y="2695"/>
                  </a:lnTo>
                  <a:lnTo>
                    <a:pt x="2517" y="2652"/>
                  </a:lnTo>
                  <a:lnTo>
                    <a:pt x="2887" y="2263"/>
                  </a:lnTo>
                  <a:lnTo>
                    <a:pt x="2953" y="2257"/>
                  </a:lnTo>
                  <a:lnTo>
                    <a:pt x="2993" y="2208"/>
                  </a:lnTo>
                  <a:lnTo>
                    <a:pt x="3008" y="1988"/>
                  </a:lnTo>
                  <a:lnTo>
                    <a:pt x="2882" y="1794"/>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3" name="Freeform 306"/>
            <p:cNvSpPr>
              <a:spLocks/>
            </p:cNvSpPr>
            <p:nvPr/>
          </p:nvSpPr>
          <p:spPr bwMode="auto">
            <a:xfrm>
              <a:off x="3330575" y="4302125"/>
              <a:ext cx="55563" cy="107950"/>
            </a:xfrm>
            <a:custGeom>
              <a:avLst/>
              <a:gdLst>
                <a:gd name="T0" fmla="*/ 176 w 176"/>
                <a:gd name="T1" fmla="*/ 195 h 339"/>
                <a:gd name="T2" fmla="*/ 167 w 176"/>
                <a:gd name="T3" fmla="*/ 308 h 339"/>
                <a:gd name="T4" fmla="*/ 80 w 176"/>
                <a:gd name="T5" fmla="*/ 339 h 339"/>
                <a:gd name="T6" fmla="*/ 33 w 176"/>
                <a:gd name="T7" fmla="*/ 329 h 339"/>
                <a:gd name="T8" fmla="*/ 0 w 176"/>
                <a:gd name="T9" fmla="*/ 290 h 339"/>
                <a:gd name="T10" fmla="*/ 2 w 176"/>
                <a:gd name="T11" fmla="*/ 196 h 339"/>
                <a:gd name="T12" fmla="*/ 34 w 176"/>
                <a:gd name="T13" fmla="*/ 80 h 339"/>
                <a:gd name="T14" fmla="*/ 118 w 176"/>
                <a:gd name="T15" fmla="*/ 0 h 339"/>
                <a:gd name="T16" fmla="*/ 128 w 176"/>
                <a:gd name="T17" fmla="*/ 83 h 339"/>
                <a:gd name="T18" fmla="*/ 176 w 176"/>
                <a:gd name="T19" fmla="*/ 19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39">
                  <a:moveTo>
                    <a:pt x="176" y="195"/>
                  </a:moveTo>
                  <a:lnTo>
                    <a:pt x="167" y="308"/>
                  </a:lnTo>
                  <a:lnTo>
                    <a:pt x="80" y="339"/>
                  </a:lnTo>
                  <a:lnTo>
                    <a:pt x="33" y="329"/>
                  </a:lnTo>
                  <a:lnTo>
                    <a:pt x="0" y="290"/>
                  </a:lnTo>
                  <a:lnTo>
                    <a:pt x="2" y="196"/>
                  </a:lnTo>
                  <a:lnTo>
                    <a:pt x="34" y="80"/>
                  </a:lnTo>
                  <a:lnTo>
                    <a:pt x="118" y="0"/>
                  </a:lnTo>
                  <a:lnTo>
                    <a:pt x="128" y="83"/>
                  </a:lnTo>
                  <a:lnTo>
                    <a:pt x="176" y="195"/>
                  </a:lnTo>
                  <a:close/>
                </a:path>
              </a:pathLst>
            </a:custGeom>
            <a:solidFill>
              <a:schemeClr val="tx2">
                <a:lumMod val="75000"/>
                <a:lumOff val="2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4" name="Freeform 307"/>
            <p:cNvSpPr>
              <a:spLocks/>
            </p:cNvSpPr>
            <p:nvPr/>
          </p:nvSpPr>
          <p:spPr bwMode="auto">
            <a:xfrm>
              <a:off x="3022600" y="4121150"/>
              <a:ext cx="358775" cy="277813"/>
            </a:xfrm>
            <a:custGeom>
              <a:avLst/>
              <a:gdLst>
                <a:gd name="T0" fmla="*/ 1131 w 1131"/>
                <a:gd name="T1" fmla="*/ 454 h 871"/>
                <a:gd name="T2" fmla="*/ 1090 w 1131"/>
                <a:gd name="T3" fmla="*/ 567 h 871"/>
                <a:gd name="T4" fmla="*/ 1006 w 1131"/>
                <a:gd name="T5" fmla="*/ 647 h 871"/>
                <a:gd name="T6" fmla="*/ 974 w 1131"/>
                <a:gd name="T7" fmla="*/ 763 h 871"/>
                <a:gd name="T8" fmla="*/ 972 w 1131"/>
                <a:gd name="T9" fmla="*/ 857 h 871"/>
                <a:gd name="T10" fmla="*/ 872 w 1131"/>
                <a:gd name="T11" fmla="*/ 871 h 871"/>
                <a:gd name="T12" fmla="*/ 761 w 1131"/>
                <a:gd name="T13" fmla="*/ 806 h 871"/>
                <a:gd name="T14" fmla="*/ 707 w 1131"/>
                <a:gd name="T15" fmla="*/ 710 h 871"/>
                <a:gd name="T16" fmla="*/ 693 w 1131"/>
                <a:gd name="T17" fmla="*/ 611 h 871"/>
                <a:gd name="T18" fmla="*/ 663 w 1131"/>
                <a:gd name="T19" fmla="*/ 591 h 871"/>
                <a:gd name="T20" fmla="*/ 600 w 1131"/>
                <a:gd name="T21" fmla="*/ 677 h 871"/>
                <a:gd name="T22" fmla="*/ 494 w 1131"/>
                <a:gd name="T23" fmla="*/ 652 h 871"/>
                <a:gd name="T24" fmla="*/ 439 w 1131"/>
                <a:gd name="T25" fmla="*/ 546 h 871"/>
                <a:gd name="T26" fmla="*/ 384 w 1131"/>
                <a:gd name="T27" fmla="*/ 433 h 871"/>
                <a:gd name="T28" fmla="*/ 265 w 1131"/>
                <a:gd name="T29" fmla="*/ 438 h 871"/>
                <a:gd name="T30" fmla="*/ 215 w 1131"/>
                <a:gd name="T31" fmla="*/ 409 h 871"/>
                <a:gd name="T32" fmla="*/ 187 w 1131"/>
                <a:gd name="T33" fmla="*/ 323 h 871"/>
                <a:gd name="T34" fmla="*/ 134 w 1131"/>
                <a:gd name="T35" fmla="*/ 303 h 871"/>
                <a:gd name="T36" fmla="*/ 40 w 1131"/>
                <a:gd name="T37" fmla="*/ 334 h 871"/>
                <a:gd name="T38" fmla="*/ 27 w 1131"/>
                <a:gd name="T39" fmla="*/ 277 h 871"/>
                <a:gd name="T40" fmla="*/ 0 w 1131"/>
                <a:gd name="T41" fmla="*/ 228 h 871"/>
                <a:gd name="T42" fmla="*/ 5 w 1131"/>
                <a:gd name="T43" fmla="*/ 165 h 871"/>
                <a:gd name="T44" fmla="*/ 95 w 1131"/>
                <a:gd name="T45" fmla="*/ 111 h 871"/>
                <a:gd name="T46" fmla="*/ 188 w 1131"/>
                <a:gd name="T47" fmla="*/ 33 h 871"/>
                <a:gd name="T48" fmla="*/ 325 w 1131"/>
                <a:gd name="T49" fmla="*/ 126 h 871"/>
                <a:gd name="T50" fmla="*/ 412 w 1131"/>
                <a:gd name="T51" fmla="*/ 125 h 871"/>
                <a:gd name="T52" fmla="*/ 515 w 1131"/>
                <a:gd name="T53" fmla="*/ 74 h 871"/>
                <a:gd name="T54" fmla="*/ 594 w 1131"/>
                <a:gd name="T55" fmla="*/ 0 h 871"/>
                <a:gd name="T56" fmla="*/ 744 w 1131"/>
                <a:gd name="T57" fmla="*/ 6 h 871"/>
                <a:gd name="T58" fmla="*/ 801 w 1131"/>
                <a:gd name="T59" fmla="*/ 38 h 871"/>
                <a:gd name="T60" fmla="*/ 891 w 1131"/>
                <a:gd name="T61" fmla="*/ 35 h 871"/>
                <a:gd name="T62" fmla="*/ 938 w 1131"/>
                <a:gd name="T63" fmla="*/ 47 h 871"/>
                <a:gd name="T64" fmla="*/ 965 w 1131"/>
                <a:gd name="T65" fmla="*/ 104 h 871"/>
                <a:gd name="T66" fmla="*/ 936 w 1131"/>
                <a:gd name="T67" fmla="*/ 160 h 871"/>
                <a:gd name="T68" fmla="*/ 879 w 1131"/>
                <a:gd name="T69" fmla="*/ 207 h 871"/>
                <a:gd name="T70" fmla="*/ 907 w 1131"/>
                <a:gd name="T71" fmla="*/ 266 h 871"/>
                <a:gd name="T72" fmla="*/ 967 w 1131"/>
                <a:gd name="T73" fmla="*/ 285 h 871"/>
                <a:gd name="T74" fmla="*/ 1053 w 1131"/>
                <a:gd name="T75" fmla="*/ 272 h 871"/>
                <a:gd name="T76" fmla="*/ 1087 w 1131"/>
                <a:gd name="T77" fmla="*/ 334 h 871"/>
                <a:gd name="T78" fmla="*/ 1131 w 1131"/>
                <a:gd name="T79" fmla="*/ 348 h 871"/>
                <a:gd name="T80" fmla="*/ 1131 w 1131"/>
                <a:gd name="T81" fmla="*/ 45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1" h="871">
                  <a:moveTo>
                    <a:pt x="1131" y="454"/>
                  </a:moveTo>
                  <a:lnTo>
                    <a:pt x="1090" y="567"/>
                  </a:lnTo>
                  <a:lnTo>
                    <a:pt x="1006" y="647"/>
                  </a:lnTo>
                  <a:lnTo>
                    <a:pt x="974" y="763"/>
                  </a:lnTo>
                  <a:lnTo>
                    <a:pt x="972" y="857"/>
                  </a:lnTo>
                  <a:lnTo>
                    <a:pt x="872" y="871"/>
                  </a:lnTo>
                  <a:lnTo>
                    <a:pt x="761" y="806"/>
                  </a:lnTo>
                  <a:lnTo>
                    <a:pt x="707" y="710"/>
                  </a:lnTo>
                  <a:lnTo>
                    <a:pt x="693" y="611"/>
                  </a:lnTo>
                  <a:lnTo>
                    <a:pt x="663" y="591"/>
                  </a:lnTo>
                  <a:lnTo>
                    <a:pt x="600" y="677"/>
                  </a:lnTo>
                  <a:lnTo>
                    <a:pt x="494" y="652"/>
                  </a:lnTo>
                  <a:lnTo>
                    <a:pt x="439" y="546"/>
                  </a:lnTo>
                  <a:lnTo>
                    <a:pt x="384" y="433"/>
                  </a:lnTo>
                  <a:lnTo>
                    <a:pt x="265" y="438"/>
                  </a:lnTo>
                  <a:lnTo>
                    <a:pt x="215" y="409"/>
                  </a:lnTo>
                  <a:lnTo>
                    <a:pt x="187" y="323"/>
                  </a:lnTo>
                  <a:lnTo>
                    <a:pt x="134" y="303"/>
                  </a:lnTo>
                  <a:lnTo>
                    <a:pt x="40" y="334"/>
                  </a:lnTo>
                  <a:lnTo>
                    <a:pt x="27" y="277"/>
                  </a:lnTo>
                  <a:lnTo>
                    <a:pt x="0" y="228"/>
                  </a:lnTo>
                  <a:lnTo>
                    <a:pt x="5" y="165"/>
                  </a:lnTo>
                  <a:lnTo>
                    <a:pt x="95" y="111"/>
                  </a:lnTo>
                  <a:lnTo>
                    <a:pt x="188" y="33"/>
                  </a:lnTo>
                  <a:lnTo>
                    <a:pt x="325" y="126"/>
                  </a:lnTo>
                  <a:lnTo>
                    <a:pt x="412" y="125"/>
                  </a:lnTo>
                  <a:lnTo>
                    <a:pt x="515" y="74"/>
                  </a:lnTo>
                  <a:lnTo>
                    <a:pt x="594" y="0"/>
                  </a:lnTo>
                  <a:lnTo>
                    <a:pt x="744" y="6"/>
                  </a:lnTo>
                  <a:lnTo>
                    <a:pt x="801" y="38"/>
                  </a:lnTo>
                  <a:lnTo>
                    <a:pt x="891" y="35"/>
                  </a:lnTo>
                  <a:lnTo>
                    <a:pt x="938" y="47"/>
                  </a:lnTo>
                  <a:lnTo>
                    <a:pt x="965" y="104"/>
                  </a:lnTo>
                  <a:lnTo>
                    <a:pt x="936" y="160"/>
                  </a:lnTo>
                  <a:lnTo>
                    <a:pt x="879" y="207"/>
                  </a:lnTo>
                  <a:lnTo>
                    <a:pt x="907" y="266"/>
                  </a:lnTo>
                  <a:lnTo>
                    <a:pt x="967" y="285"/>
                  </a:lnTo>
                  <a:lnTo>
                    <a:pt x="1053" y="272"/>
                  </a:lnTo>
                  <a:lnTo>
                    <a:pt x="1087" y="334"/>
                  </a:lnTo>
                  <a:lnTo>
                    <a:pt x="1131" y="348"/>
                  </a:lnTo>
                  <a:lnTo>
                    <a:pt x="1131" y="454"/>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5" name="Freeform 308"/>
            <p:cNvSpPr>
              <a:spLocks/>
            </p:cNvSpPr>
            <p:nvPr/>
          </p:nvSpPr>
          <p:spPr bwMode="auto">
            <a:xfrm>
              <a:off x="3354388" y="4645025"/>
              <a:ext cx="430213" cy="255588"/>
            </a:xfrm>
            <a:custGeom>
              <a:avLst/>
              <a:gdLst>
                <a:gd name="T0" fmla="*/ 1284 w 1352"/>
                <a:gd name="T1" fmla="*/ 344 h 804"/>
                <a:gd name="T2" fmla="*/ 1202 w 1352"/>
                <a:gd name="T3" fmla="*/ 432 h 804"/>
                <a:gd name="T4" fmla="*/ 1150 w 1352"/>
                <a:gd name="T5" fmla="*/ 310 h 804"/>
                <a:gd name="T6" fmla="*/ 1053 w 1352"/>
                <a:gd name="T7" fmla="*/ 274 h 804"/>
                <a:gd name="T8" fmla="*/ 1105 w 1352"/>
                <a:gd name="T9" fmla="*/ 100 h 804"/>
                <a:gd name="T10" fmla="*/ 945 w 1352"/>
                <a:gd name="T11" fmla="*/ 79 h 804"/>
                <a:gd name="T12" fmla="*/ 815 w 1352"/>
                <a:gd name="T13" fmla="*/ 50 h 804"/>
                <a:gd name="T14" fmla="*/ 731 w 1352"/>
                <a:gd name="T15" fmla="*/ 81 h 804"/>
                <a:gd name="T16" fmla="*/ 589 w 1352"/>
                <a:gd name="T17" fmla="*/ 102 h 804"/>
                <a:gd name="T18" fmla="*/ 422 w 1352"/>
                <a:gd name="T19" fmla="*/ 87 h 804"/>
                <a:gd name="T20" fmla="*/ 341 w 1352"/>
                <a:gd name="T21" fmla="*/ 115 h 804"/>
                <a:gd name="T22" fmla="*/ 289 w 1352"/>
                <a:gd name="T23" fmla="*/ 178 h 804"/>
                <a:gd name="T24" fmla="*/ 203 w 1352"/>
                <a:gd name="T25" fmla="*/ 282 h 804"/>
                <a:gd name="T26" fmla="*/ 134 w 1352"/>
                <a:gd name="T27" fmla="*/ 369 h 804"/>
                <a:gd name="T28" fmla="*/ 52 w 1352"/>
                <a:gd name="T29" fmla="*/ 499 h 804"/>
                <a:gd name="T30" fmla="*/ 4 w 1352"/>
                <a:gd name="T31" fmla="*/ 615 h 804"/>
                <a:gd name="T32" fmla="*/ 20 w 1352"/>
                <a:gd name="T33" fmla="*/ 721 h 804"/>
                <a:gd name="T34" fmla="*/ 55 w 1352"/>
                <a:gd name="T35" fmla="*/ 651 h 804"/>
                <a:gd name="T36" fmla="*/ 72 w 1352"/>
                <a:gd name="T37" fmla="*/ 618 h 804"/>
                <a:gd name="T38" fmla="*/ 144 w 1352"/>
                <a:gd name="T39" fmla="*/ 561 h 804"/>
                <a:gd name="T40" fmla="*/ 249 w 1352"/>
                <a:gd name="T41" fmla="*/ 629 h 804"/>
                <a:gd name="T42" fmla="*/ 243 w 1352"/>
                <a:gd name="T43" fmla="*/ 639 h 804"/>
                <a:gd name="T44" fmla="*/ 434 w 1352"/>
                <a:gd name="T45" fmla="*/ 744 h 804"/>
                <a:gd name="T46" fmla="*/ 594 w 1352"/>
                <a:gd name="T47" fmla="*/ 733 h 804"/>
                <a:gd name="T48" fmla="*/ 693 w 1352"/>
                <a:gd name="T49" fmla="*/ 616 h 804"/>
                <a:gd name="T50" fmla="*/ 767 w 1352"/>
                <a:gd name="T51" fmla="*/ 652 h 804"/>
                <a:gd name="T52" fmla="*/ 844 w 1352"/>
                <a:gd name="T53" fmla="*/ 710 h 804"/>
                <a:gd name="T54" fmla="*/ 844 w 1352"/>
                <a:gd name="T55" fmla="*/ 717 h 804"/>
                <a:gd name="T56" fmla="*/ 845 w 1352"/>
                <a:gd name="T57" fmla="*/ 780 h 804"/>
                <a:gd name="T58" fmla="*/ 845 w 1352"/>
                <a:gd name="T59" fmla="*/ 783 h 804"/>
                <a:gd name="T60" fmla="*/ 849 w 1352"/>
                <a:gd name="T61" fmla="*/ 790 h 804"/>
                <a:gd name="T62" fmla="*/ 862 w 1352"/>
                <a:gd name="T63" fmla="*/ 797 h 804"/>
                <a:gd name="T64" fmla="*/ 878 w 1352"/>
                <a:gd name="T65" fmla="*/ 803 h 804"/>
                <a:gd name="T66" fmla="*/ 896 w 1352"/>
                <a:gd name="T67" fmla="*/ 664 h 804"/>
                <a:gd name="T68" fmla="*/ 1020 w 1352"/>
                <a:gd name="T69" fmla="*/ 649 h 804"/>
                <a:gd name="T70" fmla="*/ 1137 w 1352"/>
                <a:gd name="T71" fmla="*/ 628 h 804"/>
                <a:gd name="T72" fmla="*/ 1217 w 1352"/>
                <a:gd name="T73" fmla="*/ 671 h 804"/>
                <a:gd name="T74" fmla="*/ 1342 w 1352"/>
                <a:gd name="T75" fmla="*/ 514 h 804"/>
                <a:gd name="T76" fmla="*/ 1314 w 1352"/>
                <a:gd name="T77" fmla="*/ 39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2" h="804">
                  <a:moveTo>
                    <a:pt x="1314" y="391"/>
                  </a:moveTo>
                  <a:lnTo>
                    <a:pt x="1284" y="344"/>
                  </a:lnTo>
                  <a:lnTo>
                    <a:pt x="1254" y="381"/>
                  </a:lnTo>
                  <a:lnTo>
                    <a:pt x="1202" y="432"/>
                  </a:lnTo>
                  <a:lnTo>
                    <a:pt x="1174" y="392"/>
                  </a:lnTo>
                  <a:lnTo>
                    <a:pt x="1150" y="310"/>
                  </a:lnTo>
                  <a:lnTo>
                    <a:pt x="1073" y="313"/>
                  </a:lnTo>
                  <a:lnTo>
                    <a:pt x="1053" y="274"/>
                  </a:lnTo>
                  <a:lnTo>
                    <a:pt x="1082" y="241"/>
                  </a:lnTo>
                  <a:lnTo>
                    <a:pt x="1105" y="100"/>
                  </a:lnTo>
                  <a:lnTo>
                    <a:pt x="1019" y="101"/>
                  </a:lnTo>
                  <a:lnTo>
                    <a:pt x="945" y="79"/>
                  </a:lnTo>
                  <a:lnTo>
                    <a:pt x="892" y="0"/>
                  </a:lnTo>
                  <a:lnTo>
                    <a:pt x="815" y="50"/>
                  </a:lnTo>
                  <a:lnTo>
                    <a:pt x="781" y="21"/>
                  </a:lnTo>
                  <a:lnTo>
                    <a:pt x="731" y="81"/>
                  </a:lnTo>
                  <a:lnTo>
                    <a:pt x="651" y="68"/>
                  </a:lnTo>
                  <a:lnTo>
                    <a:pt x="589" y="102"/>
                  </a:lnTo>
                  <a:lnTo>
                    <a:pt x="495" y="77"/>
                  </a:lnTo>
                  <a:lnTo>
                    <a:pt x="422" y="87"/>
                  </a:lnTo>
                  <a:lnTo>
                    <a:pt x="376" y="134"/>
                  </a:lnTo>
                  <a:lnTo>
                    <a:pt x="341" y="115"/>
                  </a:lnTo>
                  <a:lnTo>
                    <a:pt x="292" y="118"/>
                  </a:lnTo>
                  <a:lnTo>
                    <a:pt x="289" y="178"/>
                  </a:lnTo>
                  <a:lnTo>
                    <a:pt x="312" y="214"/>
                  </a:lnTo>
                  <a:lnTo>
                    <a:pt x="203" y="282"/>
                  </a:lnTo>
                  <a:lnTo>
                    <a:pt x="188" y="332"/>
                  </a:lnTo>
                  <a:lnTo>
                    <a:pt x="134" y="369"/>
                  </a:lnTo>
                  <a:lnTo>
                    <a:pt x="125" y="415"/>
                  </a:lnTo>
                  <a:lnTo>
                    <a:pt x="52" y="499"/>
                  </a:lnTo>
                  <a:lnTo>
                    <a:pt x="46" y="558"/>
                  </a:lnTo>
                  <a:lnTo>
                    <a:pt x="4" y="615"/>
                  </a:lnTo>
                  <a:lnTo>
                    <a:pt x="0" y="725"/>
                  </a:lnTo>
                  <a:lnTo>
                    <a:pt x="20" y="721"/>
                  </a:lnTo>
                  <a:lnTo>
                    <a:pt x="66" y="651"/>
                  </a:lnTo>
                  <a:lnTo>
                    <a:pt x="55" y="651"/>
                  </a:lnTo>
                  <a:lnTo>
                    <a:pt x="34" y="673"/>
                  </a:lnTo>
                  <a:lnTo>
                    <a:pt x="72" y="618"/>
                  </a:lnTo>
                  <a:lnTo>
                    <a:pt x="97" y="578"/>
                  </a:lnTo>
                  <a:lnTo>
                    <a:pt x="144" y="561"/>
                  </a:lnTo>
                  <a:lnTo>
                    <a:pt x="220" y="573"/>
                  </a:lnTo>
                  <a:lnTo>
                    <a:pt x="249" y="629"/>
                  </a:lnTo>
                  <a:lnTo>
                    <a:pt x="240" y="636"/>
                  </a:lnTo>
                  <a:lnTo>
                    <a:pt x="243" y="639"/>
                  </a:lnTo>
                  <a:lnTo>
                    <a:pt x="318" y="804"/>
                  </a:lnTo>
                  <a:lnTo>
                    <a:pt x="434" y="744"/>
                  </a:lnTo>
                  <a:lnTo>
                    <a:pt x="524" y="753"/>
                  </a:lnTo>
                  <a:lnTo>
                    <a:pt x="594" y="733"/>
                  </a:lnTo>
                  <a:lnTo>
                    <a:pt x="657" y="623"/>
                  </a:lnTo>
                  <a:lnTo>
                    <a:pt x="693" y="616"/>
                  </a:lnTo>
                  <a:lnTo>
                    <a:pt x="712" y="583"/>
                  </a:lnTo>
                  <a:lnTo>
                    <a:pt x="767" y="652"/>
                  </a:lnTo>
                  <a:lnTo>
                    <a:pt x="838" y="712"/>
                  </a:lnTo>
                  <a:lnTo>
                    <a:pt x="844" y="710"/>
                  </a:lnTo>
                  <a:lnTo>
                    <a:pt x="841" y="714"/>
                  </a:lnTo>
                  <a:lnTo>
                    <a:pt x="844" y="717"/>
                  </a:lnTo>
                  <a:lnTo>
                    <a:pt x="844" y="717"/>
                  </a:lnTo>
                  <a:lnTo>
                    <a:pt x="845" y="780"/>
                  </a:lnTo>
                  <a:lnTo>
                    <a:pt x="845" y="780"/>
                  </a:lnTo>
                  <a:lnTo>
                    <a:pt x="845" y="783"/>
                  </a:lnTo>
                  <a:lnTo>
                    <a:pt x="846" y="785"/>
                  </a:lnTo>
                  <a:lnTo>
                    <a:pt x="849" y="790"/>
                  </a:lnTo>
                  <a:lnTo>
                    <a:pt x="855" y="793"/>
                  </a:lnTo>
                  <a:lnTo>
                    <a:pt x="862" y="797"/>
                  </a:lnTo>
                  <a:lnTo>
                    <a:pt x="873" y="801"/>
                  </a:lnTo>
                  <a:lnTo>
                    <a:pt x="878" y="803"/>
                  </a:lnTo>
                  <a:lnTo>
                    <a:pt x="909" y="793"/>
                  </a:lnTo>
                  <a:lnTo>
                    <a:pt x="896" y="664"/>
                  </a:lnTo>
                  <a:lnTo>
                    <a:pt x="920" y="630"/>
                  </a:lnTo>
                  <a:lnTo>
                    <a:pt x="1020" y="649"/>
                  </a:lnTo>
                  <a:lnTo>
                    <a:pt x="1080" y="615"/>
                  </a:lnTo>
                  <a:lnTo>
                    <a:pt x="1137" y="628"/>
                  </a:lnTo>
                  <a:lnTo>
                    <a:pt x="1197" y="667"/>
                  </a:lnTo>
                  <a:lnTo>
                    <a:pt x="1217" y="671"/>
                  </a:lnTo>
                  <a:lnTo>
                    <a:pt x="1236" y="604"/>
                  </a:lnTo>
                  <a:lnTo>
                    <a:pt x="1342" y="514"/>
                  </a:lnTo>
                  <a:lnTo>
                    <a:pt x="1352" y="467"/>
                  </a:lnTo>
                  <a:lnTo>
                    <a:pt x="1314" y="391"/>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6" name="Freeform 309"/>
            <p:cNvSpPr>
              <a:spLocks/>
            </p:cNvSpPr>
            <p:nvPr/>
          </p:nvSpPr>
          <p:spPr bwMode="auto">
            <a:xfrm>
              <a:off x="3689350" y="4721225"/>
              <a:ext cx="30163" cy="23813"/>
            </a:xfrm>
            <a:custGeom>
              <a:avLst/>
              <a:gdLst>
                <a:gd name="T0" fmla="*/ 97 w 97"/>
                <a:gd name="T1" fmla="*/ 69 h 72"/>
                <a:gd name="T2" fmla="*/ 20 w 97"/>
                <a:gd name="T3" fmla="*/ 72 h 72"/>
                <a:gd name="T4" fmla="*/ 0 w 97"/>
                <a:gd name="T5" fmla="*/ 33 h 72"/>
                <a:gd name="T6" fmla="*/ 29 w 97"/>
                <a:gd name="T7" fmla="*/ 0 h 72"/>
                <a:gd name="T8" fmla="*/ 97 w 97"/>
                <a:gd name="T9" fmla="*/ 69 h 72"/>
              </a:gdLst>
              <a:ahLst/>
              <a:cxnLst>
                <a:cxn ang="0">
                  <a:pos x="T0" y="T1"/>
                </a:cxn>
                <a:cxn ang="0">
                  <a:pos x="T2" y="T3"/>
                </a:cxn>
                <a:cxn ang="0">
                  <a:pos x="T4" y="T5"/>
                </a:cxn>
                <a:cxn ang="0">
                  <a:pos x="T6" y="T7"/>
                </a:cxn>
                <a:cxn ang="0">
                  <a:pos x="T8" y="T9"/>
                </a:cxn>
              </a:cxnLst>
              <a:rect l="0" t="0" r="r" b="b"/>
              <a:pathLst>
                <a:path w="97" h="72">
                  <a:moveTo>
                    <a:pt x="97" y="69"/>
                  </a:moveTo>
                  <a:lnTo>
                    <a:pt x="20" y="72"/>
                  </a:lnTo>
                  <a:lnTo>
                    <a:pt x="0" y="33"/>
                  </a:lnTo>
                  <a:lnTo>
                    <a:pt x="29" y="0"/>
                  </a:lnTo>
                  <a:lnTo>
                    <a:pt x="97" y="69"/>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7" name="Freeform 310"/>
            <p:cNvSpPr>
              <a:spLocks/>
            </p:cNvSpPr>
            <p:nvPr/>
          </p:nvSpPr>
          <p:spPr bwMode="auto">
            <a:xfrm>
              <a:off x="3698875" y="4464050"/>
              <a:ext cx="704850" cy="369888"/>
            </a:xfrm>
            <a:custGeom>
              <a:avLst/>
              <a:gdLst>
                <a:gd name="T0" fmla="*/ 2166 w 2220"/>
                <a:gd name="T1" fmla="*/ 482 h 1162"/>
                <a:gd name="T2" fmla="*/ 2124 w 2220"/>
                <a:gd name="T3" fmla="*/ 457 h 1162"/>
                <a:gd name="T4" fmla="*/ 2082 w 2220"/>
                <a:gd name="T5" fmla="*/ 517 h 1162"/>
                <a:gd name="T6" fmla="*/ 2053 w 2220"/>
                <a:gd name="T7" fmla="*/ 757 h 1162"/>
                <a:gd name="T8" fmla="*/ 1909 w 2220"/>
                <a:gd name="T9" fmla="*/ 1016 h 1162"/>
                <a:gd name="T10" fmla="*/ 1784 w 2220"/>
                <a:gd name="T11" fmla="*/ 1017 h 1162"/>
                <a:gd name="T12" fmla="*/ 1607 w 2220"/>
                <a:gd name="T13" fmla="*/ 1045 h 1162"/>
                <a:gd name="T14" fmla="*/ 1186 w 2220"/>
                <a:gd name="T15" fmla="*/ 1110 h 1162"/>
                <a:gd name="T16" fmla="*/ 847 w 2220"/>
                <a:gd name="T17" fmla="*/ 1047 h 1162"/>
                <a:gd name="T18" fmla="*/ 726 w 2220"/>
                <a:gd name="T19" fmla="*/ 871 h 1162"/>
                <a:gd name="T20" fmla="*/ 420 w 2220"/>
                <a:gd name="T21" fmla="*/ 993 h 1162"/>
                <a:gd name="T22" fmla="*/ 232 w 2220"/>
                <a:gd name="T23" fmla="*/ 960 h 1162"/>
                <a:gd name="T24" fmla="*/ 172 w 2220"/>
                <a:gd name="T25" fmla="*/ 950 h 1162"/>
                <a:gd name="T26" fmla="*/ 92 w 2220"/>
                <a:gd name="T27" fmla="*/ 961 h 1162"/>
                <a:gd name="T28" fmla="*/ 0 w 2220"/>
                <a:gd name="T29" fmla="*/ 810 h 1162"/>
                <a:gd name="T30" fmla="*/ 66 w 2220"/>
                <a:gd name="T31" fmla="*/ 665 h 1162"/>
                <a:gd name="T32" fmla="*/ 222 w 2220"/>
                <a:gd name="T33" fmla="*/ 761 h 1162"/>
                <a:gd name="T34" fmla="*/ 258 w 2220"/>
                <a:gd name="T35" fmla="*/ 677 h 1162"/>
                <a:gd name="T36" fmla="*/ 436 w 2220"/>
                <a:gd name="T37" fmla="*/ 724 h 1162"/>
                <a:gd name="T38" fmla="*/ 612 w 2220"/>
                <a:gd name="T39" fmla="*/ 625 h 1162"/>
                <a:gd name="T40" fmla="*/ 878 w 2220"/>
                <a:gd name="T41" fmla="*/ 596 h 1162"/>
                <a:gd name="T42" fmla="*/ 1008 w 2220"/>
                <a:gd name="T43" fmla="*/ 590 h 1162"/>
                <a:gd name="T44" fmla="*/ 949 w 2220"/>
                <a:gd name="T45" fmla="*/ 418 h 1162"/>
                <a:gd name="T46" fmla="*/ 1134 w 2220"/>
                <a:gd name="T47" fmla="*/ 315 h 1162"/>
                <a:gd name="T48" fmla="*/ 1244 w 2220"/>
                <a:gd name="T49" fmla="*/ 154 h 1162"/>
                <a:gd name="T50" fmla="*/ 1391 w 2220"/>
                <a:gd name="T51" fmla="*/ 192 h 1162"/>
                <a:gd name="T52" fmla="*/ 1492 w 2220"/>
                <a:gd name="T53" fmla="*/ 200 h 1162"/>
                <a:gd name="T54" fmla="*/ 1612 w 2220"/>
                <a:gd name="T55" fmla="*/ 115 h 1162"/>
                <a:gd name="T56" fmla="*/ 1646 w 2220"/>
                <a:gd name="T57" fmla="*/ 0 h 1162"/>
                <a:gd name="T58" fmla="*/ 1824 w 2220"/>
                <a:gd name="T59" fmla="*/ 34 h 1162"/>
                <a:gd name="T60" fmla="*/ 2052 w 2220"/>
                <a:gd name="T61" fmla="*/ 85 h 1162"/>
                <a:gd name="T62" fmla="*/ 2137 w 2220"/>
                <a:gd name="T63" fmla="*/ 186 h 1162"/>
                <a:gd name="T64" fmla="*/ 2205 w 2220"/>
                <a:gd name="T65" fmla="*/ 4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0" h="1162">
                  <a:moveTo>
                    <a:pt x="2220" y="495"/>
                  </a:moveTo>
                  <a:lnTo>
                    <a:pt x="2166" y="482"/>
                  </a:lnTo>
                  <a:lnTo>
                    <a:pt x="2133" y="501"/>
                  </a:lnTo>
                  <a:lnTo>
                    <a:pt x="2124" y="457"/>
                  </a:lnTo>
                  <a:lnTo>
                    <a:pt x="2093" y="486"/>
                  </a:lnTo>
                  <a:lnTo>
                    <a:pt x="2082" y="517"/>
                  </a:lnTo>
                  <a:lnTo>
                    <a:pt x="2086" y="528"/>
                  </a:lnTo>
                  <a:lnTo>
                    <a:pt x="2053" y="757"/>
                  </a:lnTo>
                  <a:lnTo>
                    <a:pt x="1917" y="913"/>
                  </a:lnTo>
                  <a:lnTo>
                    <a:pt x="1909" y="1016"/>
                  </a:lnTo>
                  <a:lnTo>
                    <a:pt x="1869" y="1056"/>
                  </a:lnTo>
                  <a:lnTo>
                    <a:pt x="1784" y="1017"/>
                  </a:lnTo>
                  <a:lnTo>
                    <a:pt x="1710" y="1044"/>
                  </a:lnTo>
                  <a:lnTo>
                    <a:pt x="1607" y="1045"/>
                  </a:lnTo>
                  <a:lnTo>
                    <a:pt x="1457" y="1162"/>
                  </a:lnTo>
                  <a:lnTo>
                    <a:pt x="1186" y="1110"/>
                  </a:lnTo>
                  <a:lnTo>
                    <a:pt x="1074" y="1054"/>
                  </a:lnTo>
                  <a:lnTo>
                    <a:pt x="847" y="1047"/>
                  </a:lnTo>
                  <a:lnTo>
                    <a:pt x="794" y="963"/>
                  </a:lnTo>
                  <a:lnTo>
                    <a:pt x="726" y="871"/>
                  </a:lnTo>
                  <a:lnTo>
                    <a:pt x="491" y="922"/>
                  </a:lnTo>
                  <a:lnTo>
                    <a:pt x="420" y="993"/>
                  </a:lnTo>
                  <a:lnTo>
                    <a:pt x="309" y="959"/>
                  </a:lnTo>
                  <a:lnTo>
                    <a:pt x="232" y="960"/>
                  </a:lnTo>
                  <a:lnTo>
                    <a:pt x="202" y="913"/>
                  </a:lnTo>
                  <a:lnTo>
                    <a:pt x="172" y="950"/>
                  </a:lnTo>
                  <a:lnTo>
                    <a:pt x="120" y="1001"/>
                  </a:lnTo>
                  <a:lnTo>
                    <a:pt x="92" y="961"/>
                  </a:lnTo>
                  <a:lnTo>
                    <a:pt x="68" y="879"/>
                  </a:lnTo>
                  <a:lnTo>
                    <a:pt x="0" y="810"/>
                  </a:lnTo>
                  <a:lnTo>
                    <a:pt x="23" y="669"/>
                  </a:lnTo>
                  <a:lnTo>
                    <a:pt x="66" y="665"/>
                  </a:lnTo>
                  <a:lnTo>
                    <a:pt x="161" y="757"/>
                  </a:lnTo>
                  <a:lnTo>
                    <a:pt x="222" y="761"/>
                  </a:lnTo>
                  <a:lnTo>
                    <a:pt x="267" y="711"/>
                  </a:lnTo>
                  <a:lnTo>
                    <a:pt x="258" y="677"/>
                  </a:lnTo>
                  <a:lnTo>
                    <a:pt x="337" y="662"/>
                  </a:lnTo>
                  <a:lnTo>
                    <a:pt x="436" y="724"/>
                  </a:lnTo>
                  <a:lnTo>
                    <a:pt x="560" y="700"/>
                  </a:lnTo>
                  <a:lnTo>
                    <a:pt x="612" y="625"/>
                  </a:lnTo>
                  <a:lnTo>
                    <a:pt x="808" y="631"/>
                  </a:lnTo>
                  <a:lnTo>
                    <a:pt x="878" y="596"/>
                  </a:lnTo>
                  <a:lnTo>
                    <a:pt x="1034" y="660"/>
                  </a:lnTo>
                  <a:lnTo>
                    <a:pt x="1008" y="590"/>
                  </a:lnTo>
                  <a:lnTo>
                    <a:pt x="1033" y="537"/>
                  </a:lnTo>
                  <a:lnTo>
                    <a:pt x="949" y="418"/>
                  </a:lnTo>
                  <a:lnTo>
                    <a:pt x="1072" y="315"/>
                  </a:lnTo>
                  <a:lnTo>
                    <a:pt x="1134" y="315"/>
                  </a:lnTo>
                  <a:lnTo>
                    <a:pt x="1147" y="226"/>
                  </a:lnTo>
                  <a:lnTo>
                    <a:pt x="1244" y="154"/>
                  </a:lnTo>
                  <a:lnTo>
                    <a:pt x="1306" y="185"/>
                  </a:lnTo>
                  <a:lnTo>
                    <a:pt x="1391" y="192"/>
                  </a:lnTo>
                  <a:lnTo>
                    <a:pt x="1431" y="223"/>
                  </a:lnTo>
                  <a:lnTo>
                    <a:pt x="1492" y="200"/>
                  </a:lnTo>
                  <a:lnTo>
                    <a:pt x="1492" y="143"/>
                  </a:lnTo>
                  <a:lnTo>
                    <a:pt x="1612" y="115"/>
                  </a:lnTo>
                  <a:lnTo>
                    <a:pt x="1589" y="5"/>
                  </a:lnTo>
                  <a:lnTo>
                    <a:pt x="1646" y="0"/>
                  </a:lnTo>
                  <a:lnTo>
                    <a:pt x="1710" y="53"/>
                  </a:lnTo>
                  <a:lnTo>
                    <a:pt x="1824" y="34"/>
                  </a:lnTo>
                  <a:lnTo>
                    <a:pt x="1967" y="90"/>
                  </a:lnTo>
                  <a:lnTo>
                    <a:pt x="2052" y="85"/>
                  </a:lnTo>
                  <a:lnTo>
                    <a:pt x="2154" y="89"/>
                  </a:lnTo>
                  <a:lnTo>
                    <a:pt x="2137" y="186"/>
                  </a:lnTo>
                  <a:lnTo>
                    <a:pt x="2165" y="367"/>
                  </a:lnTo>
                  <a:lnTo>
                    <a:pt x="2205" y="411"/>
                  </a:lnTo>
                  <a:lnTo>
                    <a:pt x="2220" y="495"/>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8" name="Freeform 311"/>
            <p:cNvSpPr>
              <a:spLocks/>
            </p:cNvSpPr>
            <p:nvPr/>
          </p:nvSpPr>
          <p:spPr bwMode="auto">
            <a:xfrm>
              <a:off x="3932239" y="4168776"/>
              <a:ext cx="628650" cy="366713"/>
            </a:xfrm>
            <a:custGeom>
              <a:avLst/>
              <a:gdLst>
                <a:gd name="T0" fmla="*/ 1984 w 1984"/>
                <a:gd name="T1" fmla="*/ 675 h 1156"/>
                <a:gd name="T2" fmla="*/ 1963 w 1984"/>
                <a:gd name="T3" fmla="*/ 702 h 1156"/>
                <a:gd name="T4" fmla="*/ 1834 w 1984"/>
                <a:gd name="T5" fmla="*/ 730 h 1156"/>
                <a:gd name="T6" fmla="*/ 1777 w 1984"/>
                <a:gd name="T7" fmla="*/ 823 h 1156"/>
                <a:gd name="T8" fmla="*/ 1667 w 1984"/>
                <a:gd name="T9" fmla="*/ 900 h 1156"/>
                <a:gd name="T10" fmla="*/ 1609 w 1984"/>
                <a:gd name="T11" fmla="*/ 936 h 1156"/>
                <a:gd name="T12" fmla="*/ 1472 w 1984"/>
                <a:gd name="T13" fmla="*/ 933 h 1156"/>
                <a:gd name="T14" fmla="*/ 1419 w 1984"/>
                <a:gd name="T15" fmla="*/ 1022 h 1156"/>
                <a:gd name="T16" fmla="*/ 1317 w 1984"/>
                <a:gd name="T17" fmla="*/ 1018 h 1156"/>
                <a:gd name="T18" fmla="*/ 1232 w 1984"/>
                <a:gd name="T19" fmla="*/ 1023 h 1156"/>
                <a:gd name="T20" fmla="*/ 1089 w 1984"/>
                <a:gd name="T21" fmla="*/ 967 h 1156"/>
                <a:gd name="T22" fmla="*/ 975 w 1984"/>
                <a:gd name="T23" fmla="*/ 986 h 1156"/>
                <a:gd name="T24" fmla="*/ 911 w 1984"/>
                <a:gd name="T25" fmla="*/ 933 h 1156"/>
                <a:gd name="T26" fmla="*/ 854 w 1984"/>
                <a:gd name="T27" fmla="*/ 938 h 1156"/>
                <a:gd name="T28" fmla="*/ 877 w 1984"/>
                <a:gd name="T29" fmla="*/ 1048 h 1156"/>
                <a:gd name="T30" fmla="*/ 757 w 1984"/>
                <a:gd name="T31" fmla="*/ 1076 h 1156"/>
                <a:gd name="T32" fmla="*/ 757 w 1984"/>
                <a:gd name="T33" fmla="*/ 1133 h 1156"/>
                <a:gd name="T34" fmla="*/ 696 w 1984"/>
                <a:gd name="T35" fmla="*/ 1156 h 1156"/>
                <a:gd name="T36" fmla="*/ 656 w 1984"/>
                <a:gd name="T37" fmla="*/ 1125 h 1156"/>
                <a:gd name="T38" fmla="*/ 571 w 1984"/>
                <a:gd name="T39" fmla="*/ 1118 h 1156"/>
                <a:gd name="T40" fmla="*/ 509 w 1984"/>
                <a:gd name="T41" fmla="*/ 1087 h 1156"/>
                <a:gd name="T42" fmla="*/ 485 w 1984"/>
                <a:gd name="T43" fmla="*/ 1043 h 1156"/>
                <a:gd name="T44" fmla="*/ 378 w 1984"/>
                <a:gd name="T45" fmla="*/ 965 h 1156"/>
                <a:gd name="T46" fmla="*/ 355 w 1984"/>
                <a:gd name="T47" fmla="*/ 876 h 1156"/>
                <a:gd name="T48" fmla="*/ 248 w 1984"/>
                <a:gd name="T49" fmla="*/ 816 h 1156"/>
                <a:gd name="T50" fmla="*/ 132 w 1984"/>
                <a:gd name="T51" fmla="*/ 692 h 1156"/>
                <a:gd name="T52" fmla="*/ 112 w 1984"/>
                <a:gd name="T53" fmla="*/ 546 h 1156"/>
                <a:gd name="T54" fmla="*/ 19 w 1984"/>
                <a:gd name="T55" fmla="*/ 419 h 1156"/>
                <a:gd name="T56" fmla="*/ 0 w 1984"/>
                <a:gd name="T57" fmla="*/ 335 h 1156"/>
                <a:gd name="T58" fmla="*/ 39 w 1984"/>
                <a:gd name="T59" fmla="*/ 286 h 1156"/>
                <a:gd name="T60" fmla="*/ 80 w 1984"/>
                <a:gd name="T61" fmla="*/ 361 h 1156"/>
                <a:gd name="T62" fmla="*/ 120 w 1984"/>
                <a:gd name="T63" fmla="*/ 325 h 1156"/>
                <a:gd name="T64" fmla="*/ 287 w 1984"/>
                <a:gd name="T65" fmla="*/ 248 h 1156"/>
                <a:gd name="T66" fmla="*/ 354 w 1984"/>
                <a:gd name="T67" fmla="*/ 238 h 1156"/>
                <a:gd name="T68" fmla="*/ 513 w 1984"/>
                <a:gd name="T69" fmla="*/ 118 h 1156"/>
                <a:gd name="T70" fmla="*/ 615 w 1984"/>
                <a:gd name="T71" fmla="*/ 90 h 1156"/>
                <a:gd name="T72" fmla="*/ 592 w 1984"/>
                <a:gd name="T73" fmla="*/ 16 h 1156"/>
                <a:gd name="T74" fmla="*/ 667 w 1984"/>
                <a:gd name="T75" fmla="*/ 6 h 1156"/>
                <a:gd name="T76" fmla="*/ 793 w 1984"/>
                <a:gd name="T77" fmla="*/ 98 h 1156"/>
                <a:gd name="T78" fmla="*/ 836 w 1984"/>
                <a:gd name="T79" fmla="*/ 71 h 1156"/>
                <a:gd name="T80" fmla="*/ 868 w 1984"/>
                <a:gd name="T81" fmla="*/ 0 h 1156"/>
                <a:gd name="T82" fmla="*/ 935 w 1984"/>
                <a:gd name="T83" fmla="*/ 12 h 1156"/>
                <a:gd name="T84" fmla="*/ 967 w 1984"/>
                <a:gd name="T85" fmla="*/ 172 h 1156"/>
                <a:gd name="T86" fmla="*/ 1007 w 1984"/>
                <a:gd name="T87" fmla="*/ 179 h 1156"/>
                <a:gd name="T88" fmla="*/ 1077 w 1984"/>
                <a:gd name="T89" fmla="*/ 148 h 1156"/>
                <a:gd name="T90" fmla="*/ 1154 w 1984"/>
                <a:gd name="T91" fmla="*/ 223 h 1156"/>
                <a:gd name="T92" fmla="*/ 1278 w 1984"/>
                <a:gd name="T93" fmla="*/ 199 h 1156"/>
                <a:gd name="T94" fmla="*/ 1252 w 1984"/>
                <a:gd name="T95" fmla="*/ 302 h 1156"/>
                <a:gd name="T96" fmla="*/ 1351 w 1984"/>
                <a:gd name="T97" fmla="*/ 402 h 1156"/>
                <a:gd name="T98" fmla="*/ 1421 w 1984"/>
                <a:gd name="T99" fmla="*/ 384 h 1156"/>
                <a:gd name="T100" fmla="*/ 1381 w 1984"/>
                <a:gd name="T101" fmla="*/ 301 h 1156"/>
                <a:gd name="T102" fmla="*/ 1420 w 1984"/>
                <a:gd name="T103" fmla="*/ 256 h 1156"/>
                <a:gd name="T104" fmla="*/ 1511 w 1984"/>
                <a:gd name="T105" fmla="*/ 325 h 1156"/>
                <a:gd name="T106" fmla="*/ 1648 w 1984"/>
                <a:gd name="T107" fmla="*/ 320 h 1156"/>
                <a:gd name="T108" fmla="*/ 1688 w 1984"/>
                <a:gd name="T109" fmla="*/ 311 h 1156"/>
                <a:gd name="T110" fmla="*/ 1720 w 1984"/>
                <a:gd name="T111" fmla="*/ 470 h 1156"/>
                <a:gd name="T112" fmla="*/ 1782 w 1984"/>
                <a:gd name="T113" fmla="*/ 442 h 1156"/>
                <a:gd name="T114" fmla="*/ 1912 w 1984"/>
                <a:gd name="T115" fmla="*/ 535 h 1156"/>
                <a:gd name="T116" fmla="*/ 1913 w 1984"/>
                <a:gd name="T117" fmla="*/ 623 h 1156"/>
                <a:gd name="T118" fmla="*/ 1980 w 1984"/>
                <a:gd name="T119" fmla="*/ 657 h 1156"/>
                <a:gd name="T120" fmla="*/ 1984 w 1984"/>
                <a:gd name="T121" fmla="*/ 67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4" h="1156">
                  <a:moveTo>
                    <a:pt x="1984" y="675"/>
                  </a:moveTo>
                  <a:lnTo>
                    <a:pt x="1963" y="702"/>
                  </a:lnTo>
                  <a:lnTo>
                    <a:pt x="1834" y="730"/>
                  </a:lnTo>
                  <a:lnTo>
                    <a:pt x="1777" y="823"/>
                  </a:lnTo>
                  <a:lnTo>
                    <a:pt x="1667" y="900"/>
                  </a:lnTo>
                  <a:lnTo>
                    <a:pt x="1609" y="936"/>
                  </a:lnTo>
                  <a:lnTo>
                    <a:pt x="1472" y="933"/>
                  </a:lnTo>
                  <a:lnTo>
                    <a:pt x="1419" y="1022"/>
                  </a:lnTo>
                  <a:lnTo>
                    <a:pt x="1317" y="1018"/>
                  </a:lnTo>
                  <a:lnTo>
                    <a:pt x="1232" y="1023"/>
                  </a:lnTo>
                  <a:lnTo>
                    <a:pt x="1089" y="967"/>
                  </a:lnTo>
                  <a:lnTo>
                    <a:pt x="975" y="986"/>
                  </a:lnTo>
                  <a:lnTo>
                    <a:pt x="911" y="933"/>
                  </a:lnTo>
                  <a:lnTo>
                    <a:pt x="854" y="938"/>
                  </a:lnTo>
                  <a:lnTo>
                    <a:pt x="877" y="1048"/>
                  </a:lnTo>
                  <a:lnTo>
                    <a:pt x="757" y="1076"/>
                  </a:lnTo>
                  <a:lnTo>
                    <a:pt x="757" y="1133"/>
                  </a:lnTo>
                  <a:lnTo>
                    <a:pt x="696" y="1156"/>
                  </a:lnTo>
                  <a:lnTo>
                    <a:pt x="656" y="1125"/>
                  </a:lnTo>
                  <a:lnTo>
                    <a:pt x="571" y="1118"/>
                  </a:lnTo>
                  <a:lnTo>
                    <a:pt x="509" y="1087"/>
                  </a:lnTo>
                  <a:lnTo>
                    <a:pt x="485" y="1043"/>
                  </a:lnTo>
                  <a:lnTo>
                    <a:pt x="378" y="965"/>
                  </a:lnTo>
                  <a:lnTo>
                    <a:pt x="355" y="876"/>
                  </a:lnTo>
                  <a:lnTo>
                    <a:pt x="248" y="816"/>
                  </a:lnTo>
                  <a:lnTo>
                    <a:pt x="132" y="692"/>
                  </a:lnTo>
                  <a:lnTo>
                    <a:pt x="112" y="546"/>
                  </a:lnTo>
                  <a:lnTo>
                    <a:pt x="19" y="419"/>
                  </a:lnTo>
                  <a:lnTo>
                    <a:pt x="0" y="335"/>
                  </a:lnTo>
                  <a:lnTo>
                    <a:pt x="39" y="286"/>
                  </a:lnTo>
                  <a:lnTo>
                    <a:pt x="80" y="361"/>
                  </a:lnTo>
                  <a:lnTo>
                    <a:pt x="120" y="325"/>
                  </a:lnTo>
                  <a:lnTo>
                    <a:pt x="287" y="248"/>
                  </a:lnTo>
                  <a:lnTo>
                    <a:pt x="354" y="238"/>
                  </a:lnTo>
                  <a:lnTo>
                    <a:pt x="513" y="118"/>
                  </a:lnTo>
                  <a:lnTo>
                    <a:pt x="615" y="90"/>
                  </a:lnTo>
                  <a:lnTo>
                    <a:pt x="592" y="16"/>
                  </a:lnTo>
                  <a:lnTo>
                    <a:pt x="667" y="6"/>
                  </a:lnTo>
                  <a:lnTo>
                    <a:pt x="793" y="98"/>
                  </a:lnTo>
                  <a:lnTo>
                    <a:pt x="836" y="71"/>
                  </a:lnTo>
                  <a:lnTo>
                    <a:pt x="868" y="0"/>
                  </a:lnTo>
                  <a:lnTo>
                    <a:pt x="935" y="12"/>
                  </a:lnTo>
                  <a:lnTo>
                    <a:pt x="967" y="172"/>
                  </a:lnTo>
                  <a:lnTo>
                    <a:pt x="1007" y="179"/>
                  </a:lnTo>
                  <a:lnTo>
                    <a:pt x="1077" y="148"/>
                  </a:lnTo>
                  <a:lnTo>
                    <a:pt x="1154" y="223"/>
                  </a:lnTo>
                  <a:lnTo>
                    <a:pt x="1278" y="199"/>
                  </a:lnTo>
                  <a:lnTo>
                    <a:pt x="1252" y="302"/>
                  </a:lnTo>
                  <a:lnTo>
                    <a:pt x="1351" y="402"/>
                  </a:lnTo>
                  <a:lnTo>
                    <a:pt x="1421" y="384"/>
                  </a:lnTo>
                  <a:lnTo>
                    <a:pt x="1381" y="301"/>
                  </a:lnTo>
                  <a:lnTo>
                    <a:pt x="1420" y="256"/>
                  </a:lnTo>
                  <a:lnTo>
                    <a:pt x="1511" y="325"/>
                  </a:lnTo>
                  <a:lnTo>
                    <a:pt x="1648" y="320"/>
                  </a:lnTo>
                  <a:lnTo>
                    <a:pt x="1688" y="311"/>
                  </a:lnTo>
                  <a:lnTo>
                    <a:pt x="1720" y="470"/>
                  </a:lnTo>
                  <a:lnTo>
                    <a:pt x="1782" y="442"/>
                  </a:lnTo>
                  <a:lnTo>
                    <a:pt x="1912" y="535"/>
                  </a:lnTo>
                  <a:lnTo>
                    <a:pt x="1913" y="623"/>
                  </a:lnTo>
                  <a:lnTo>
                    <a:pt x="1980" y="657"/>
                  </a:lnTo>
                  <a:lnTo>
                    <a:pt x="1984" y="675"/>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79" name="Freeform 312"/>
            <p:cNvSpPr>
              <a:spLocks/>
            </p:cNvSpPr>
            <p:nvPr/>
          </p:nvSpPr>
          <p:spPr bwMode="auto">
            <a:xfrm>
              <a:off x="4376738" y="4368800"/>
              <a:ext cx="528638" cy="273050"/>
            </a:xfrm>
            <a:custGeom>
              <a:avLst/>
              <a:gdLst>
                <a:gd name="T0" fmla="*/ 1591 w 1664"/>
                <a:gd name="T1" fmla="*/ 418 h 857"/>
                <a:gd name="T2" fmla="*/ 1614 w 1664"/>
                <a:gd name="T3" fmla="*/ 550 h 857"/>
                <a:gd name="T4" fmla="*/ 1534 w 1664"/>
                <a:gd name="T5" fmla="*/ 577 h 857"/>
                <a:gd name="T6" fmla="*/ 1422 w 1664"/>
                <a:gd name="T7" fmla="*/ 520 h 857"/>
                <a:gd name="T8" fmla="*/ 1297 w 1664"/>
                <a:gd name="T9" fmla="*/ 530 h 857"/>
                <a:gd name="T10" fmla="*/ 1191 w 1664"/>
                <a:gd name="T11" fmla="*/ 466 h 857"/>
                <a:gd name="T12" fmla="*/ 1156 w 1664"/>
                <a:gd name="T13" fmla="*/ 524 h 857"/>
                <a:gd name="T14" fmla="*/ 1071 w 1664"/>
                <a:gd name="T15" fmla="*/ 555 h 857"/>
                <a:gd name="T16" fmla="*/ 1019 w 1664"/>
                <a:gd name="T17" fmla="*/ 689 h 857"/>
                <a:gd name="T18" fmla="*/ 885 w 1664"/>
                <a:gd name="T19" fmla="*/ 654 h 857"/>
                <a:gd name="T20" fmla="*/ 762 w 1664"/>
                <a:gd name="T21" fmla="*/ 651 h 857"/>
                <a:gd name="T22" fmla="*/ 624 w 1664"/>
                <a:gd name="T23" fmla="*/ 753 h 857"/>
                <a:gd name="T24" fmla="*/ 558 w 1664"/>
                <a:gd name="T25" fmla="*/ 768 h 857"/>
                <a:gd name="T26" fmla="*/ 559 w 1664"/>
                <a:gd name="T27" fmla="*/ 817 h 857"/>
                <a:gd name="T28" fmla="*/ 510 w 1664"/>
                <a:gd name="T29" fmla="*/ 857 h 857"/>
                <a:gd name="T30" fmla="*/ 288 w 1664"/>
                <a:gd name="T31" fmla="*/ 846 h 857"/>
                <a:gd name="T32" fmla="*/ 251 w 1664"/>
                <a:gd name="T33" fmla="*/ 805 h 857"/>
                <a:gd name="T34" fmla="*/ 122 w 1664"/>
                <a:gd name="T35" fmla="*/ 728 h 857"/>
                <a:gd name="T36" fmla="*/ 68 w 1664"/>
                <a:gd name="T37" fmla="*/ 710 h 857"/>
                <a:gd name="T38" fmla="*/ 28 w 1664"/>
                <a:gd name="T39" fmla="*/ 666 h 857"/>
                <a:gd name="T40" fmla="*/ 0 w 1664"/>
                <a:gd name="T41" fmla="*/ 485 h 857"/>
                <a:gd name="T42" fmla="*/ 17 w 1664"/>
                <a:gd name="T43" fmla="*/ 388 h 857"/>
                <a:gd name="T44" fmla="*/ 70 w 1664"/>
                <a:gd name="T45" fmla="*/ 299 h 857"/>
                <a:gd name="T46" fmla="*/ 207 w 1664"/>
                <a:gd name="T47" fmla="*/ 302 h 857"/>
                <a:gd name="T48" fmla="*/ 265 w 1664"/>
                <a:gd name="T49" fmla="*/ 266 h 857"/>
                <a:gd name="T50" fmla="*/ 375 w 1664"/>
                <a:gd name="T51" fmla="*/ 189 h 857"/>
                <a:gd name="T52" fmla="*/ 432 w 1664"/>
                <a:gd name="T53" fmla="*/ 96 h 857"/>
                <a:gd name="T54" fmla="*/ 561 w 1664"/>
                <a:gd name="T55" fmla="*/ 68 h 857"/>
                <a:gd name="T56" fmla="*/ 582 w 1664"/>
                <a:gd name="T57" fmla="*/ 41 h 857"/>
                <a:gd name="T58" fmla="*/ 686 w 1664"/>
                <a:gd name="T59" fmla="*/ 129 h 857"/>
                <a:gd name="T60" fmla="*/ 778 w 1664"/>
                <a:gd name="T61" fmla="*/ 22 h 857"/>
                <a:gd name="T62" fmla="*/ 817 w 1664"/>
                <a:gd name="T63" fmla="*/ 0 h 857"/>
                <a:gd name="T64" fmla="*/ 872 w 1664"/>
                <a:gd name="T65" fmla="*/ 106 h 857"/>
                <a:gd name="T66" fmla="*/ 934 w 1664"/>
                <a:gd name="T67" fmla="*/ 167 h 857"/>
                <a:gd name="T68" fmla="*/ 1107 w 1664"/>
                <a:gd name="T69" fmla="*/ 90 h 857"/>
                <a:gd name="T70" fmla="*/ 1245 w 1664"/>
                <a:gd name="T71" fmla="*/ 137 h 857"/>
                <a:gd name="T72" fmla="*/ 1316 w 1664"/>
                <a:gd name="T73" fmla="*/ 75 h 857"/>
                <a:gd name="T74" fmla="*/ 1494 w 1664"/>
                <a:gd name="T75" fmla="*/ 65 h 857"/>
                <a:gd name="T76" fmla="*/ 1562 w 1664"/>
                <a:gd name="T77" fmla="*/ 153 h 857"/>
                <a:gd name="T78" fmla="*/ 1664 w 1664"/>
                <a:gd name="T79" fmla="*/ 217 h 857"/>
                <a:gd name="T80" fmla="*/ 1591 w 1664"/>
                <a:gd name="T81" fmla="*/ 418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4" h="857">
                  <a:moveTo>
                    <a:pt x="1591" y="418"/>
                  </a:moveTo>
                  <a:lnTo>
                    <a:pt x="1614" y="550"/>
                  </a:lnTo>
                  <a:lnTo>
                    <a:pt x="1534" y="577"/>
                  </a:lnTo>
                  <a:lnTo>
                    <a:pt x="1422" y="520"/>
                  </a:lnTo>
                  <a:lnTo>
                    <a:pt x="1297" y="530"/>
                  </a:lnTo>
                  <a:lnTo>
                    <a:pt x="1191" y="466"/>
                  </a:lnTo>
                  <a:lnTo>
                    <a:pt x="1156" y="524"/>
                  </a:lnTo>
                  <a:lnTo>
                    <a:pt x="1071" y="555"/>
                  </a:lnTo>
                  <a:lnTo>
                    <a:pt x="1019" y="689"/>
                  </a:lnTo>
                  <a:lnTo>
                    <a:pt x="885" y="654"/>
                  </a:lnTo>
                  <a:lnTo>
                    <a:pt x="762" y="651"/>
                  </a:lnTo>
                  <a:lnTo>
                    <a:pt x="624" y="753"/>
                  </a:lnTo>
                  <a:lnTo>
                    <a:pt x="558" y="768"/>
                  </a:lnTo>
                  <a:lnTo>
                    <a:pt x="559" y="817"/>
                  </a:lnTo>
                  <a:lnTo>
                    <a:pt x="510" y="857"/>
                  </a:lnTo>
                  <a:lnTo>
                    <a:pt x="288" y="846"/>
                  </a:lnTo>
                  <a:lnTo>
                    <a:pt x="251" y="805"/>
                  </a:lnTo>
                  <a:lnTo>
                    <a:pt x="122" y="728"/>
                  </a:lnTo>
                  <a:lnTo>
                    <a:pt x="68" y="710"/>
                  </a:lnTo>
                  <a:lnTo>
                    <a:pt x="28" y="666"/>
                  </a:lnTo>
                  <a:lnTo>
                    <a:pt x="0" y="485"/>
                  </a:lnTo>
                  <a:lnTo>
                    <a:pt x="17" y="388"/>
                  </a:lnTo>
                  <a:lnTo>
                    <a:pt x="70" y="299"/>
                  </a:lnTo>
                  <a:lnTo>
                    <a:pt x="207" y="302"/>
                  </a:lnTo>
                  <a:lnTo>
                    <a:pt x="265" y="266"/>
                  </a:lnTo>
                  <a:lnTo>
                    <a:pt x="375" y="189"/>
                  </a:lnTo>
                  <a:lnTo>
                    <a:pt x="432" y="96"/>
                  </a:lnTo>
                  <a:lnTo>
                    <a:pt x="561" y="68"/>
                  </a:lnTo>
                  <a:lnTo>
                    <a:pt x="582" y="41"/>
                  </a:lnTo>
                  <a:lnTo>
                    <a:pt x="686" y="129"/>
                  </a:lnTo>
                  <a:lnTo>
                    <a:pt x="778" y="22"/>
                  </a:lnTo>
                  <a:lnTo>
                    <a:pt x="817" y="0"/>
                  </a:lnTo>
                  <a:lnTo>
                    <a:pt x="872" y="106"/>
                  </a:lnTo>
                  <a:lnTo>
                    <a:pt x="934" y="167"/>
                  </a:lnTo>
                  <a:lnTo>
                    <a:pt x="1107" y="90"/>
                  </a:lnTo>
                  <a:lnTo>
                    <a:pt x="1245" y="137"/>
                  </a:lnTo>
                  <a:lnTo>
                    <a:pt x="1316" y="75"/>
                  </a:lnTo>
                  <a:lnTo>
                    <a:pt x="1494" y="65"/>
                  </a:lnTo>
                  <a:lnTo>
                    <a:pt x="1562" y="153"/>
                  </a:lnTo>
                  <a:lnTo>
                    <a:pt x="1664" y="217"/>
                  </a:lnTo>
                  <a:lnTo>
                    <a:pt x="1591" y="418"/>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0" name="Freeform 313"/>
            <p:cNvSpPr>
              <a:spLocks/>
            </p:cNvSpPr>
            <p:nvPr/>
          </p:nvSpPr>
          <p:spPr bwMode="auto">
            <a:xfrm>
              <a:off x="4303713" y="4518025"/>
              <a:ext cx="644525" cy="393700"/>
            </a:xfrm>
            <a:custGeom>
              <a:avLst/>
              <a:gdLst>
                <a:gd name="T0" fmla="*/ 1985 w 2028"/>
                <a:gd name="T1" fmla="*/ 308 h 1241"/>
                <a:gd name="T2" fmla="*/ 1964 w 2028"/>
                <a:gd name="T3" fmla="*/ 239 h 1241"/>
                <a:gd name="T4" fmla="*/ 1914 w 2028"/>
                <a:gd name="T5" fmla="*/ 223 h 1241"/>
                <a:gd name="T6" fmla="*/ 1890 w 2028"/>
                <a:gd name="T7" fmla="*/ 130 h 1241"/>
                <a:gd name="T8" fmla="*/ 1842 w 2028"/>
                <a:gd name="T9" fmla="*/ 84 h 1241"/>
                <a:gd name="T10" fmla="*/ 1762 w 2028"/>
                <a:gd name="T11" fmla="*/ 111 h 1241"/>
                <a:gd name="T12" fmla="*/ 1650 w 2028"/>
                <a:gd name="T13" fmla="*/ 54 h 1241"/>
                <a:gd name="T14" fmla="*/ 1525 w 2028"/>
                <a:gd name="T15" fmla="*/ 64 h 1241"/>
                <a:gd name="T16" fmla="*/ 1419 w 2028"/>
                <a:gd name="T17" fmla="*/ 0 h 1241"/>
                <a:gd name="T18" fmla="*/ 1384 w 2028"/>
                <a:gd name="T19" fmla="*/ 58 h 1241"/>
                <a:gd name="T20" fmla="*/ 1299 w 2028"/>
                <a:gd name="T21" fmla="*/ 89 h 1241"/>
                <a:gd name="T22" fmla="*/ 1247 w 2028"/>
                <a:gd name="T23" fmla="*/ 223 h 1241"/>
                <a:gd name="T24" fmla="*/ 1113 w 2028"/>
                <a:gd name="T25" fmla="*/ 188 h 1241"/>
                <a:gd name="T26" fmla="*/ 990 w 2028"/>
                <a:gd name="T27" fmla="*/ 185 h 1241"/>
                <a:gd name="T28" fmla="*/ 852 w 2028"/>
                <a:gd name="T29" fmla="*/ 287 h 1241"/>
                <a:gd name="T30" fmla="*/ 786 w 2028"/>
                <a:gd name="T31" fmla="*/ 302 h 1241"/>
                <a:gd name="T32" fmla="*/ 787 w 2028"/>
                <a:gd name="T33" fmla="*/ 351 h 1241"/>
                <a:gd name="T34" fmla="*/ 738 w 2028"/>
                <a:gd name="T35" fmla="*/ 391 h 1241"/>
                <a:gd name="T36" fmla="*/ 516 w 2028"/>
                <a:gd name="T37" fmla="*/ 380 h 1241"/>
                <a:gd name="T38" fmla="*/ 479 w 2028"/>
                <a:gd name="T39" fmla="*/ 339 h 1241"/>
                <a:gd name="T40" fmla="*/ 350 w 2028"/>
                <a:gd name="T41" fmla="*/ 262 h 1241"/>
                <a:gd name="T42" fmla="*/ 296 w 2028"/>
                <a:gd name="T43" fmla="*/ 244 h 1241"/>
                <a:gd name="T44" fmla="*/ 311 w 2028"/>
                <a:gd name="T45" fmla="*/ 328 h 1241"/>
                <a:gd name="T46" fmla="*/ 257 w 2028"/>
                <a:gd name="T47" fmla="*/ 315 h 1241"/>
                <a:gd name="T48" fmla="*/ 224 w 2028"/>
                <a:gd name="T49" fmla="*/ 334 h 1241"/>
                <a:gd name="T50" fmla="*/ 230 w 2028"/>
                <a:gd name="T51" fmla="*/ 361 h 1241"/>
                <a:gd name="T52" fmla="*/ 215 w 2028"/>
                <a:gd name="T53" fmla="*/ 396 h 1241"/>
                <a:gd name="T54" fmla="*/ 198 w 2028"/>
                <a:gd name="T55" fmla="*/ 413 h 1241"/>
                <a:gd name="T56" fmla="*/ 177 w 2028"/>
                <a:gd name="T57" fmla="*/ 361 h 1241"/>
                <a:gd name="T58" fmla="*/ 144 w 2028"/>
                <a:gd name="T59" fmla="*/ 590 h 1241"/>
                <a:gd name="T60" fmla="*/ 8 w 2028"/>
                <a:gd name="T61" fmla="*/ 746 h 1241"/>
                <a:gd name="T62" fmla="*/ 0 w 2028"/>
                <a:gd name="T63" fmla="*/ 849 h 1241"/>
                <a:gd name="T64" fmla="*/ 36 w 2028"/>
                <a:gd name="T65" fmla="*/ 813 h 1241"/>
                <a:gd name="T66" fmla="*/ 87 w 2028"/>
                <a:gd name="T67" fmla="*/ 850 h 1241"/>
                <a:gd name="T68" fmla="*/ 149 w 2028"/>
                <a:gd name="T69" fmla="*/ 929 h 1241"/>
                <a:gd name="T70" fmla="*/ 214 w 2028"/>
                <a:gd name="T71" fmla="*/ 961 h 1241"/>
                <a:gd name="T72" fmla="*/ 301 w 2028"/>
                <a:gd name="T73" fmla="*/ 991 h 1241"/>
                <a:gd name="T74" fmla="*/ 372 w 2028"/>
                <a:gd name="T75" fmla="*/ 1066 h 1241"/>
                <a:gd name="T76" fmla="*/ 551 w 2028"/>
                <a:gd name="T77" fmla="*/ 1241 h 1241"/>
                <a:gd name="T78" fmla="*/ 720 w 2028"/>
                <a:gd name="T79" fmla="*/ 1216 h 1241"/>
                <a:gd name="T80" fmla="*/ 860 w 2028"/>
                <a:gd name="T81" fmla="*/ 1205 h 1241"/>
                <a:gd name="T82" fmla="*/ 949 w 2028"/>
                <a:gd name="T83" fmla="*/ 1151 h 1241"/>
                <a:gd name="T84" fmla="*/ 1045 w 2028"/>
                <a:gd name="T85" fmla="*/ 1064 h 1241"/>
                <a:gd name="T86" fmla="*/ 1129 w 2028"/>
                <a:gd name="T87" fmla="*/ 1063 h 1241"/>
                <a:gd name="T88" fmla="*/ 1206 w 2028"/>
                <a:gd name="T89" fmla="*/ 1086 h 1241"/>
                <a:gd name="T90" fmla="*/ 1283 w 2028"/>
                <a:gd name="T91" fmla="*/ 1105 h 1241"/>
                <a:gd name="T92" fmla="*/ 1412 w 2028"/>
                <a:gd name="T93" fmla="*/ 1040 h 1241"/>
                <a:gd name="T94" fmla="*/ 1511 w 2028"/>
                <a:gd name="T95" fmla="*/ 1026 h 1241"/>
                <a:gd name="T96" fmla="*/ 1587 w 2028"/>
                <a:gd name="T97" fmla="*/ 939 h 1241"/>
                <a:gd name="T98" fmla="*/ 1661 w 2028"/>
                <a:gd name="T99" fmla="*/ 729 h 1241"/>
                <a:gd name="T100" fmla="*/ 1813 w 2028"/>
                <a:gd name="T101" fmla="*/ 536 h 1241"/>
                <a:gd name="T102" fmla="*/ 1956 w 2028"/>
                <a:gd name="T103" fmla="*/ 395 h 1241"/>
                <a:gd name="T104" fmla="*/ 2002 w 2028"/>
                <a:gd name="T105" fmla="*/ 397 h 1241"/>
                <a:gd name="T106" fmla="*/ 2028 w 2028"/>
                <a:gd name="T107" fmla="*/ 335 h 1241"/>
                <a:gd name="T108" fmla="*/ 1985 w 2028"/>
                <a:gd name="T109" fmla="*/ 3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8" h="1241">
                  <a:moveTo>
                    <a:pt x="1985" y="308"/>
                  </a:moveTo>
                  <a:lnTo>
                    <a:pt x="1964" y="239"/>
                  </a:lnTo>
                  <a:lnTo>
                    <a:pt x="1914" y="223"/>
                  </a:lnTo>
                  <a:lnTo>
                    <a:pt x="1890" y="130"/>
                  </a:lnTo>
                  <a:lnTo>
                    <a:pt x="1842" y="84"/>
                  </a:lnTo>
                  <a:lnTo>
                    <a:pt x="1762" y="111"/>
                  </a:lnTo>
                  <a:lnTo>
                    <a:pt x="1650" y="54"/>
                  </a:lnTo>
                  <a:lnTo>
                    <a:pt x="1525" y="64"/>
                  </a:lnTo>
                  <a:lnTo>
                    <a:pt x="1419" y="0"/>
                  </a:lnTo>
                  <a:lnTo>
                    <a:pt x="1384" y="58"/>
                  </a:lnTo>
                  <a:lnTo>
                    <a:pt x="1299" y="89"/>
                  </a:lnTo>
                  <a:lnTo>
                    <a:pt x="1247" y="223"/>
                  </a:lnTo>
                  <a:lnTo>
                    <a:pt x="1113" y="188"/>
                  </a:lnTo>
                  <a:lnTo>
                    <a:pt x="990" y="185"/>
                  </a:lnTo>
                  <a:lnTo>
                    <a:pt x="852" y="287"/>
                  </a:lnTo>
                  <a:lnTo>
                    <a:pt x="786" y="302"/>
                  </a:lnTo>
                  <a:lnTo>
                    <a:pt x="787" y="351"/>
                  </a:lnTo>
                  <a:lnTo>
                    <a:pt x="738" y="391"/>
                  </a:lnTo>
                  <a:lnTo>
                    <a:pt x="516" y="380"/>
                  </a:lnTo>
                  <a:lnTo>
                    <a:pt x="479" y="339"/>
                  </a:lnTo>
                  <a:lnTo>
                    <a:pt x="350" y="262"/>
                  </a:lnTo>
                  <a:lnTo>
                    <a:pt x="296" y="244"/>
                  </a:lnTo>
                  <a:lnTo>
                    <a:pt x="311" y="328"/>
                  </a:lnTo>
                  <a:lnTo>
                    <a:pt x="257" y="315"/>
                  </a:lnTo>
                  <a:lnTo>
                    <a:pt x="224" y="334"/>
                  </a:lnTo>
                  <a:lnTo>
                    <a:pt x="230" y="361"/>
                  </a:lnTo>
                  <a:lnTo>
                    <a:pt x="215" y="396"/>
                  </a:lnTo>
                  <a:lnTo>
                    <a:pt x="198" y="413"/>
                  </a:lnTo>
                  <a:lnTo>
                    <a:pt x="177" y="361"/>
                  </a:lnTo>
                  <a:lnTo>
                    <a:pt x="144" y="590"/>
                  </a:lnTo>
                  <a:lnTo>
                    <a:pt x="8" y="746"/>
                  </a:lnTo>
                  <a:lnTo>
                    <a:pt x="0" y="849"/>
                  </a:lnTo>
                  <a:lnTo>
                    <a:pt x="36" y="813"/>
                  </a:lnTo>
                  <a:lnTo>
                    <a:pt x="87" y="850"/>
                  </a:lnTo>
                  <a:lnTo>
                    <a:pt x="149" y="929"/>
                  </a:lnTo>
                  <a:lnTo>
                    <a:pt x="214" y="961"/>
                  </a:lnTo>
                  <a:lnTo>
                    <a:pt x="301" y="991"/>
                  </a:lnTo>
                  <a:lnTo>
                    <a:pt x="372" y="1066"/>
                  </a:lnTo>
                  <a:lnTo>
                    <a:pt x="551" y="1241"/>
                  </a:lnTo>
                  <a:lnTo>
                    <a:pt x="720" y="1216"/>
                  </a:lnTo>
                  <a:lnTo>
                    <a:pt x="860" y="1205"/>
                  </a:lnTo>
                  <a:lnTo>
                    <a:pt x="949" y="1151"/>
                  </a:lnTo>
                  <a:lnTo>
                    <a:pt x="1045" y="1064"/>
                  </a:lnTo>
                  <a:lnTo>
                    <a:pt x="1129" y="1063"/>
                  </a:lnTo>
                  <a:lnTo>
                    <a:pt x="1206" y="1086"/>
                  </a:lnTo>
                  <a:lnTo>
                    <a:pt x="1283" y="1105"/>
                  </a:lnTo>
                  <a:lnTo>
                    <a:pt x="1412" y="1040"/>
                  </a:lnTo>
                  <a:lnTo>
                    <a:pt x="1511" y="1026"/>
                  </a:lnTo>
                  <a:lnTo>
                    <a:pt x="1587" y="939"/>
                  </a:lnTo>
                  <a:lnTo>
                    <a:pt x="1661" y="729"/>
                  </a:lnTo>
                  <a:lnTo>
                    <a:pt x="1813" y="536"/>
                  </a:lnTo>
                  <a:lnTo>
                    <a:pt x="1956" y="395"/>
                  </a:lnTo>
                  <a:lnTo>
                    <a:pt x="2002" y="397"/>
                  </a:lnTo>
                  <a:lnTo>
                    <a:pt x="2028" y="335"/>
                  </a:lnTo>
                  <a:lnTo>
                    <a:pt x="1985" y="308"/>
                  </a:lnTo>
                  <a:close/>
                </a:path>
              </a:pathLst>
            </a:custGeom>
            <a:solidFill>
              <a:srgbClr val="FF0000"/>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1" name="Freeform 314"/>
            <p:cNvSpPr>
              <a:spLocks/>
            </p:cNvSpPr>
            <p:nvPr/>
          </p:nvSpPr>
          <p:spPr bwMode="auto">
            <a:xfrm>
              <a:off x="4054475" y="4775200"/>
              <a:ext cx="296863" cy="190500"/>
            </a:xfrm>
            <a:custGeom>
              <a:avLst/>
              <a:gdLst>
                <a:gd name="T0" fmla="*/ 938 w 938"/>
                <a:gd name="T1" fmla="*/ 116 h 599"/>
                <a:gd name="T2" fmla="*/ 874 w 938"/>
                <a:gd name="T3" fmla="*/ 124 h 599"/>
                <a:gd name="T4" fmla="*/ 848 w 938"/>
                <a:gd name="T5" fmla="*/ 194 h 599"/>
                <a:gd name="T6" fmla="*/ 786 w 938"/>
                <a:gd name="T7" fmla="*/ 182 h 599"/>
                <a:gd name="T8" fmla="*/ 760 w 938"/>
                <a:gd name="T9" fmla="*/ 253 h 599"/>
                <a:gd name="T10" fmla="*/ 662 w 938"/>
                <a:gd name="T11" fmla="*/ 271 h 599"/>
                <a:gd name="T12" fmla="*/ 703 w 938"/>
                <a:gd name="T13" fmla="*/ 381 h 599"/>
                <a:gd name="T14" fmla="*/ 651 w 938"/>
                <a:gd name="T15" fmla="*/ 452 h 599"/>
                <a:gd name="T16" fmla="*/ 597 w 938"/>
                <a:gd name="T17" fmla="*/ 471 h 599"/>
                <a:gd name="T18" fmla="*/ 594 w 938"/>
                <a:gd name="T19" fmla="*/ 541 h 599"/>
                <a:gd name="T20" fmla="*/ 612 w 938"/>
                <a:gd name="T21" fmla="*/ 577 h 599"/>
                <a:gd name="T22" fmla="*/ 590 w 938"/>
                <a:gd name="T23" fmla="*/ 599 h 599"/>
                <a:gd name="T24" fmla="*/ 536 w 938"/>
                <a:gd name="T25" fmla="*/ 582 h 599"/>
                <a:gd name="T26" fmla="*/ 438 w 938"/>
                <a:gd name="T27" fmla="*/ 578 h 599"/>
                <a:gd name="T28" fmla="*/ 371 w 938"/>
                <a:gd name="T29" fmla="*/ 530 h 599"/>
                <a:gd name="T30" fmla="*/ 337 w 938"/>
                <a:gd name="T31" fmla="*/ 588 h 599"/>
                <a:gd name="T32" fmla="*/ 185 w 938"/>
                <a:gd name="T33" fmla="*/ 598 h 599"/>
                <a:gd name="T34" fmla="*/ 136 w 938"/>
                <a:gd name="T35" fmla="*/ 577 h 599"/>
                <a:gd name="T36" fmla="*/ 80 w 938"/>
                <a:gd name="T37" fmla="*/ 568 h 599"/>
                <a:gd name="T38" fmla="*/ 97 w 938"/>
                <a:gd name="T39" fmla="*/ 528 h 599"/>
                <a:gd name="T40" fmla="*/ 84 w 938"/>
                <a:gd name="T41" fmla="*/ 506 h 599"/>
                <a:gd name="T42" fmla="*/ 113 w 938"/>
                <a:gd name="T43" fmla="*/ 510 h 599"/>
                <a:gd name="T44" fmla="*/ 126 w 938"/>
                <a:gd name="T45" fmla="*/ 476 h 599"/>
                <a:gd name="T46" fmla="*/ 108 w 938"/>
                <a:gd name="T47" fmla="*/ 440 h 599"/>
                <a:gd name="T48" fmla="*/ 28 w 938"/>
                <a:gd name="T49" fmla="*/ 401 h 599"/>
                <a:gd name="T50" fmla="*/ 64 w 938"/>
                <a:gd name="T51" fmla="*/ 348 h 599"/>
                <a:gd name="T52" fmla="*/ 58 w 938"/>
                <a:gd name="T53" fmla="*/ 316 h 599"/>
                <a:gd name="T54" fmla="*/ 0 w 938"/>
                <a:gd name="T55" fmla="*/ 255 h 599"/>
                <a:gd name="T56" fmla="*/ 66 w 938"/>
                <a:gd name="T57" fmla="*/ 130 h 599"/>
                <a:gd name="T58" fmla="*/ 337 w 938"/>
                <a:gd name="T59" fmla="*/ 182 h 599"/>
                <a:gd name="T60" fmla="*/ 487 w 938"/>
                <a:gd name="T61" fmla="*/ 65 h 599"/>
                <a:gd name="T62" fmla="*/ 590 w 938"/>
                <a:gd name="T63" fmla="*/ 64 h 599"/>
                <a:gd name="T64" fmla="*/ 664 w 938"/>
                <a:gd name="T65" fmla="*/ 37 h 599"/>
                <a:gd name="T66" fmla="*/ 749 w 938"/>
                <a:gd name="T67" fmla="*/ 76 h 599"/>
                <a:gd name="T68" fmla="*/ 789 w 938"/>
                <a:gd name="T69" fmla="*/ 36 h 599"/>
                <a:gd name="T70" fmla="*/ 825 w 938"/>
                <a:gd name="T71" fmla="*/ 0 h 599"/>
                <a:gd name="T72" fmla="*/ 876 w 938"/>
                <a:gd name="T73" fmla="*/ 37 h 599"/>
                <a:gd name="T74" fmla="*/ 938 w 938"/>
                <a:gd name="T75" fmla="*/ 11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599">
                  <a:moveTo>
                    <a:pt x="938" y="116"/>
                  </a:moveTo>
                  <a:lnTo>
                    <a:pt x="874" y="124"/>
                  </a:lnTo>
                  <a:lnTo>
                    <a:pt x="848" y="194"/>
                  </a:lnTo>
                  <a:lnTo>
                    <a:pt x="786" y="182"/>
                  </a:lnTo>
                  <a:lnTo>
                    <a:pt x="760" y="253"/>
                  </a:lnTo>
                  <a:lnTo>
                    <a:pt x="662" y="271"/>
                  </a:lnTo>
                  <a:lnTo>
                    <a:pt x="703" y="381"/>
                  </a:lnTo>
                  <a:lnTo>
                    <a:pt x="651" y="452"/>
                  </a:lnTo>
                  <a:lnTo>
                    <a:pt x="597" y="471"/>
                  </a:lnTo>
                  <a:lnTo>
                    <a:pt x="594" y="541"/>
                  </a:lnTo>
                  <a:lnTo>
                    <a:pt x="612" y="577"/>
                  </a:lnTo>
                  <a:lnTo>
                    <a:pt x="590" y="599"/>
                  </a:lnTo>
                  <a:lnTo>
                    <a:pt x="536" y="582"/>
                  </a:lnTo>
                  <a:lnTo>
                    <a:pt x="438" y="578"/>
                  </a:lnTo>
                  <a:lnTo>
                    <a:pt x="371" y="530"/>
                  </a:lnTo>
                  <a:lnTo>
                    <a:pt x="337" y="588"/>
                  </a:lnTo>
                  <a:lnTo>
                    <a:pt x="185" y="598"/>
                  </a:lnTo>
                  <a:lnTo>
                    <a:pt x="136" y="577"/>
                  </a:lnTo>
                  <a:lnTo>
                    <a:pt x="80" y="568"/>
                  </a:lnTo>
                  <a:lnTo>
                    <a:pt x="97" y="528"/>
                  </a:lnTo>
                  <a:lnTo>
                    <a:pt x="84" y="506"/>
                  </a:lnTo>
                  <a:lnTo>
                    <a:pt x="113" y="510"/>
                  </a:lnTo>
                  <a:lnTo>
                    <a:pt x="126" y="476"/>
                  </a:lnTo>
                  <a:lnTo>
                    <a:pt x="108" y="440"/>
                  </a:lnTo>
                  <a:lnTo>
                    <a:pt x="28" y="401"/>
                  </a:lnTo>
                  <a:lnTo>
                    <a:pt x="64" y="348"/>
                  </a:lnTo>
                  <a:lnTo>
                    <a:pt x="58" y="316"/>
                  </a:lnTo>
                  <a:lnTo>
                    <a:pt x="0" y="255"/>
                  </a:lnTo>
                  <a:lnTo>
                    <a:pt x="66" y="130"/>
                  </a:lnTo>
                  <a:lnTo>
                    <a:pt x="337" y="182"/>
                  </a:lnTo>
                  <a:lnTo>
                    <a:pt x="487" y="65"/>
                  </a:lnTo>
                  <a:lnTo>
                    <a:pt x="590" y="64"/>
                  </a:lnTo>
                  <a:lnTo>
                    <a:pt x="664" y="37"/>
                  </a:lnTo>
                  <a:lnTo>
                    <a:pt x="749" y="76"/>
                  </a:lnTo>
                  <a:lnTo>
                    <a:pt x="789" y="36"/>
                  </a:lnTo>
                  <a:lnTo>
                    <a:pt x="825" y="0"/>
                  </a:lnTo>
                  <a:lnTo>
                    <a:pt x="876" y="37"/>
                  </a:lnTo>
                  <a:lnTo>
                    <a:pt x="938" y="116"/>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2" name="Freeform 315"/>
            <p:cNvSpPr>
              <a:spLocks/>
            </p:cNvSpPr>
            <p:nvPr/>
          </p:nvSpPr>
          <p:spPr bwMode="auto">
            <a:xfrm>
              <a:off x="5337175" y="4527550"/>
              <a:ext cx="312738" cy="377825"/>
            </a:xfrm>
            <a:custGeom>
              <a:avLst/>
              <a:gdLst>
                <a:gd name="T0" fmla="*/ 985 w 985"/>
                <a:gd name="T1" fmla="*/ 931 h 1193"/>
                <a:gd name="T2" fmla="*/ 941 w 985"/>
                <a:gd name="T3" fmla="*/ 953 h 1193"/>
                <a:gd name="T4" fmla="*/ 896 w 985"/>
                <a:gd name="T5" fmla="*/ 913 h 1193"/>
                <a:gd name="T6" fmla="*/ 848 w 985"/>
                <a:gd name="T7" fmla="*/ 928 h 1193"/>
                <a:gd name="T8" fmla="*/ 714 w 985"/>
                <a:gd name="T9" fmla="*/ 938 h 1193"/>
                <a:gd name="T10" fmla="*/ 674 w 985"/>
                <a:gd name="T11" fmla="*/ 911 h 1193"/>
                <a:gd name="T12" fmla="*/ 629 w 985"/>
                <a:gd name="T13" fmla="*/ 956 h 1193"/>
                <a:gd name="T14" fmla="*/ 605 w 985"/>
                <a:gd name="T15" fmla="*/ 1098 h 1193"/>
                <a:gd name="T16" fmla="*/ 511 w 985"/>
                <a:gd name="T17" fmla="*/ 1165 h 1193"/>
                <a:gd name="T18" fmla="*/ 414 w 985"/>
                <a:gd name="T19" fmla="*/ 1193 h 1193"/>
                <a:gd name="T20" fmla="*/ 391 w 985"/>
                <a:gd name="T21" fmla="*/ 1069 h 1193"/>
                <a:gd name="T22" fmla="*/ 407 w 985"/>
                <a:gd name="T23" fmla="*/ 785 h 1193"/>
                <a:gd name="T24" fmla="*/ 356 w 985"/>
                <a:gd name="T25" fmla="*/ 640 h 1193"/>
                <a:gd name="T26" fmla="*/ 162 w 985"/>
                <a:gd name="T27" fmla="*/ 390 h 1193"/>
                <a:gd name="T28" fmla="*/ 90 w 985"/>
                <a:gd name="T29" fmla="*/ 204 h 1193"/>
                <a:gd name="T30" fmla="*/ 0 w 985"/>
                <a:gd name="T31" fmla="*/ 112 h 1193"/>
                <a:gd name="T32" fmla="*/ 9 w 985"/>
                <a:gd name="T33" fmla="*/ 63 h 1193"/>
                <a:gd name="T34" fmla="*/ 168 w 985"/>
                <a:gd name="T35" fmla="*/ 0 h 1193"/>
                <a:gd name="T36" fmla="*/ 534 w 985"/>
                <a:gd name="T37" fmla="*/ 142 h 1193"/>
                <a:gd name="T38" fmla="*/ 654 w 985"/>
                <a:gd name="T39" fmla="*/ 159 h 1193"/>
                <a:gd name="T40" fmla="*/ 766 w 985"/>
                <a:gd name="T41" fmla="*/ 375 h 1193"/>
                <a:gd name="T42" fmla="*/ 750 w 985"/>
                <a:gd name="T43" fmla="*/ 477 h 1193"/>
                <a:gd name="T44" fmla="*/ 809 w 985"/>
                <a:gd name="T45" fmla="*/ 596 h 1193"/>
                <a:gd name="T46" fmla="*/ 858 w 985"/>
                <a:gd name="T47" fmla="*/ 600 h 1193"/>
                <a:gd name="T48" fmla="*/ 939 w 985"/>
                <a:gd name="T49" fmla="*/ 790 h 1193"/>
                <a:gd name="T50" fmla="*/ 927 w 985"/>
                <a:gd name="T51" fmla="*/ 855 h 1193"/>
                <a:gd name="T52" fmla="*/ 985 w 985"/>
                <a:gd name="T53" fmla="*/ 9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5" h="1193">
                  <a:moveTo>
                    <a:pt x="985" y="931"/>
                  </a:moveTo>
                  <a:lnTo>
                    <a:pt x="941" y="953"/>
                  </a:lnTo>
                  <a:lnTo>
                    <a:pt x="896" y="913"/>
                  </a:lnTo>
                  <a:lnTo>
                    <a:pt x="848" y="928"/>
                  </a:lnTo>
                  <a:lnTo>
                    <a:pt x="714" y="938"/>
                  </a:lnTo>
                  <a:lnTo>
                    <a:pt x="674" y="911"/>
                  </a:lnTo>
                  <a:lnTo>
                    <a:pt x="629" y="956"/>
                  </a:lnTo>
                  <a:lnTo>
                    <a:pt x="605" y="1098"/>
                  </a:lnTo>
                  <a:lnTo>
                    <a:pt x="511" y="1165"/>
                  </a:lnTo>
                  <a:lnTo>
                    <a:pt x="414" y="1193"/>
                  </a:lnTo>
                  <a:lnTo>
                    <a:pt x="391" y="1069"/>
                  </a:lnTo>
                  <a:lnTo>
                    <a:pt x="407" y="785"/>
                  </a:lnTo>
                  <a:lnTo>
                    <a:pt x="356" y="640"/>
                  </a:lnTo>
                  <a:lnTo>
                    <a:pt x="162" y="390"/>
                  </a:lnTo>
                  <a:lnTo>
                    <a:pt x="90" y="204"/>
                  </a:lnTo>
                  <a:lnTo>
                    <a:pt x="0" y="112"/>
                  </a:lnTo>
                  <a:lnTo>
                    <a:pt x="9" y="63"/>
                  </a:lnTo>
                  <a:lnTo>
                    <a:pt x="168" y="0"/>
                  </a:lnTo>
                  <a:lnTo>
                    <a:pt x="534" y="142"/>
                  </a:lnTo>
                  <a:lnTo>
                    <a:pt x="654" y="159"/>
                  </a:lnTo>
                  <a:lnTo>
                    <a:pt x="766" y="375"/>
                  </a:lnTo>
                  <a:lnTo>
                    <a:pt x="750" y="477"/>
                  </a:lnTo>
                  <a:lnTo>
                    <a:pt x="809" y="596"/>
                  </a:lnTo>
                  <a:lnTo>
                    <a:pt x="858" y="600"/>
                  </a:lnTo>
                  <a:lnTo>
                    <a:pt x="939" y="790"/>
                  </a:lnTo>
                  <a:lnTo>
                    <a:pt x="927" y="855"/>
                  </a:lnTo>
                  <a:lnTo>
                    <a:pt x="985" y="931"/>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3" name="Freeform 316"/>
            <p:cNvSpPr>
              <a:spLocks/>
            </p:cNvSpPr>
            <p:nvPr/>
          </p:nvSpPr>
          <p:spPr bwMode="auto">
            <a:xfrm>
              <a:off x="4926013" y="5122863"/>
              <a:ext cx="593725" cy="387350"/>
            </a:xfrm>
            <a:custGeom>
              <a:avLst/>
              <a:gdLst>
                <a:gd name="T0" fmla="*/ 1862 w 1871"/>
                <a:gd name="T1" fmla="*/ 302 h 1217"/>
                <a:gd name="T2" fmla="*/ 1815 w 1871"/>
                <a:gd name="T3" fmla="*/ 386 h 1217"/>
                <a:gd name="T4" fmla="*/ 1712 w 1871"/>
                <a:gd name="T5" fmla="*/ 400 h 1217"/>
                <a:gd name="T6" fmla="*/ 1608 w 1871"/>
                <a:gd name="T7" fmla="*/ 623 h 1217"/>
                <a:gd name="T8" fmla="*/ 1577 w 1871"/>
                <a:gd name="T9" fmla="*/ 670 h 1217"/>
                <a:gd name="T10" fmla="*/ 1549 w 1871"/>
                <a:gd name="T11" fmla="*/ 723 h 1217"/>
                <a:gd name="T12" fmla="*/ 1498 w 1871"/>
                <a:gd name="T13" fmla="*/ 720 h 1217"/>
                <a:gd name="T14" fmla="*/ 1475 w 1871"/>
                <a:gd name="T15" fmla="*/ 760 h 1217"/>
                <a:gd name="T16" fmla="*/ 1518 w 1871"/>
                <a:gd name="T17" fmla="*/ 753 h 1217"/>
                <a:gd name="T18" fmla="*/ 1582 w 1871"/>
                <a:gd name="T19" fmla="*/ 766 h 1217"/>
                <a:gd name="T20" fmla="*/ 1596 w 1871"/>
                <a:gd name="T21" fmla="*/ 819 h 1217"/>
                <a:gd name="T22" fmla="*/ 1640 w 1871"/>
                <a:gd name="T23" fmla="*/ 871 h 1217"/>
                <a:gd name="T24" fmla="*/ 1593 w 1871"/>
                <a:gd name="T25" fmla="*/ 918 h 1217"/>
                <a:gd name="T26" fmla="*/ 1477 w 1871"/>
                <a:gd name="T27" fmla="*/ 946 h 1217"/>
                <a:gd name="T28" fmla="*/ 1377 w 1871"/>
                <a:gd name="T29" fmla="*/ 880 h 1217"/>
                <a:gd name="T30" fmla="*/ 1277 w 1871"/>
                <a:gd name="T31" fmla="*/ 918 h 1217"/>
                <a:gd name="T32" fmla="*/ 1187 w 1871"/>
                <a:gd name="T33" fmla="*/ 982 h 1217"/>
                <a:gd name="T34" fmla="*/ 1115 w 1871"/>
                <a:gd name="T35" fmla="*/ 1049 h 1217"/>
                <a:gd name="T36" fmla="*/ 1069 w 1871"/>
                <a:gd name="T37" fmla="*/ 1139 h 1217"/>
                <a:gd name="T38" fmla="*/ 675 w 1871"/>
                <a:gd name="T39" fmla="*/ 1093 h 1217"/>
                <a:gd name="T40" fmla="*/ 386 w 1871"/>
                <a:gd name="T41" fmla="*/ 1149 h 1217"/>
                <a:gd name="T42" fmla="*/ 123 w 1871"/>
                <a:gd name="T43" fmla="*/ 1217 h 1217"/>
                <a:gd name="T44" fmla="*/ 172 w 1871"/>
                <a:gd name="T45" fmla="*/ 1061 h 1217"/>
                <a:gd name="T46" fmla="*/ 33 w 1871"/>
                <a:gd name="T47" fmla="*/ 834 h 1217"/>
                <a:gd name="T48" fmla="*/ 18 w 1871"/>
                <a:gd name="T49" fmla="*/ 567 h 1217"/>
                <a:gd name="T50" fmla="*/ 126 w 1871"/>
                <a:gd name="T51" fmla="*/ 427 h 1217"/>
                <a:gd name="T52" fmla="*/ 1 w 1871"/>
                <a:gd name="T53" fmla="*/ 193 h 1217"/>
                <a:gd name="T54" fmla="*/ 75 w 1871"/>
                <a:gd name="T55" fmla="*/ 0 h 1217"/>
                <a:gd name="T56" fmla="*/ 162 w 1871"/>
                <a:gd name="T57" fmla="*/ 58 h 1217"/>
                <a:gd name="T58" fmla="*/ 133 w 1871"/>
                <a:gd name="T59" fmla="*/ 178 h 1217"/>
                <a:gd name="T60" fmla="*/ 488 w 1871"/>
                <a:gd name="T61" fmla="*/ 242 h 1217"/>
                <a:gd name="T62" fmla="*/ 751 w 1871"/>
                <a:gd name="T63" fmla="*/ 249 h 1217"/>
                <a:gd name="T64" fmla="*/ 1049 w 1871"/>
                <a:gd name="T65" fmla="*/ 111 h 1217"/>
                <a:gd name="T66" fmla="*/ 1489 w 1871"/>
                <a:gd name="T67" fmla="*/ 74 h 1217"/>
                <a:gd name="T68" fmla="*/ 1657 w 1871"/>
                <a:gd name="T69" fmla="*/ 128 h 1217"/>
                <a:gd name="T70" fmla="*/ 1871 w 1871"/>
                <a:gd name="T71" fmla="*/ 242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1" h="1217">
                  <a:moveTo>
                    <a:pt x="1871" y="242"/>
                  </a:moveTo>
                  <a:lnTo>
                    <a:pt x="1862" y="302"/>
                  </a:lnTo>
                  <a:lnTo>
                    <a:pt x="1818" y="366"/>
                  </a:lnTo>
                  <a:lnTo>
                    <a:pt x="1815" y="386"/>
                  </a:lnTo>
                  <a:lnTo>
                    <a:pt x="1746" y="380"/>
                  </a:lnTo>
                  <a:lnTo>
                    <a:pt x="1712" y="400"/>
                  </a:lnTo>
                  <a:lnTo>
                    <a:pt x="1647" y="497"/>
                  </a:lnTo>
                  <a:lnTo>
                    <a:pt x="1608" y="623"/>
                  </a:lnTo>
                  <a:lnTo>
                    <a:pt x="1601" y="663"/>
                  </a:lnTo>
                  <a:lnTo>
                    <a:pt x="1577" y="670"/>
                  </a:lnTo>
                  <a:lnTo>
                    <a:pt x="1549" y="697"/>
                  </a:lnTo>
                  <a:lnTo>
                    <a:pt x="1549" y="723"/>
                  </a:lnTo>
                  <a:lnTo>
                    <a:pt x="1525" y="713"/>
                  </a:lnTo>
                  <a:lnTo>
                    <a:pt x="1498" y="720"/>
                  </a:lnTo>
                  <a:lnTo>
                    <a:pt x="1495" y="747"/>
                  </a:lnTo>
                  <a:lnTo>
                    <a:pt x="1475" y="760"/>
                  </a:lnTo>
                  <a:lnTo>
                    <a:pt x="1493" y="770"/>
                  </a:lnTo>
                  <a:lnTo>
                    <a:pt x="1518" y="753"/>
                  </a:lnTo>
                  <a:lnTo>
                    <a:pt x="1559" y="757"/>
                  </a:lnTo>
                  <a:lnTo>
                    <a:pt x="1582" y="766"/>
                  </a:lnTo>
                  <a:lnTo>
                    <a:pt x="1592" y="789"/>
                  </a:lnTo>
                  <a:lnTo>
                    <a:pt x="1596" y="819"/>
                  </a:lnTo>
                  <a:lnTo>
                    <a:pt x="1603" y="836"/>
                  </a:lnTo>
                  <a:lnTo>
                    <a:pt x="1640" y="871"/>
                  </a:lnTo>
                  <a:lnTo>
                    <a:pt x="1657" y="908"/>
                  </a:lnTo>
                  <a:lnTo>
                    <a:pt x="1593" y="918"/>
                  </a:lnTo>
                  <a:lnTo>
                    <a:pt x="1544" y="946"/>
                  </a:lnTo>
                  <a:lnTo>
                    <a:pt x="1477" y="946"/>
                  </a:lnTo>
                  <a:lnTo>
                    <a:pt x="1471" y="919"/>
                  </a:lnTo>
                  <a:lnTo>
                    <a:pt x="1377" y="880"/>
                  </a:lnTo>
                  <a:lnTo>
                    <a:pt x="1354" y="904"/>
                  </a:lnTo>
                  <a:lnTo>
                    <a:pt x="1277" y="918"/>
                  </a:lnTo>
                  <a:lnTo>
                    <a:pt x="1248" y="975"/>
                  </a:lnTo>
                  <a:lnTo>
                    <a:pt x="1187" y="982"/>
                  </a:lnTo>
                  <a:lnTo>
                    <a:pt x="1092" y="1006"/>
                  </a:lnTo>
                  <a:lnTo>
                    <a:pt x="1115" y="1049"/>
                  </a:lnTo>
                  <a:lnTo>
                    <a:pt x="1115" y="1102"/>
                  </a:lnTo>
                  <a:lnTo>
                    <a:pt x="1069" y="1139"/>
                  </a:lnTo>
                  <a:lnTo>
                    <a:pt x="870" y="1171"/>
                  </a:lnTo>
                  <a:lnTo>
                    <a:pt x="675" y="1093"/>
                  </a:lnTo>
                  <a:lnTo>
                    <a:pt x="542" y="1061"/>
                  </a:lnTo>
                  <a:lnTo>
                    <a:pt x="386" y="1149"/>
                  </a:lnTo>
                  <a:lnTo>
                    <a:pt x="233" y="1133"/>
                  </a:lnTo>
                  <a:lnTo>
                    <a:pt x="123" y="1217"/>
                  </a:lnTo>
                  <a:lnTo>
                    <a:pt x="136" y="1121"/>
                  </a:lnTo>
                  <a:lnTo>
                    <a:pt x="172" y="1061"/>
                  </a:lnTo>
                  <a:lnTo>
                    <a:pt x="165" y="945"/>
                  </a:lnTo>
                  <a:lnTo>
                    <a:pt x="33" y="834"/>
                  </a:lnTo>
                  <a:lnTo>
                    <a:pt x="6" y="773"/>
                  </a:lnTo>
                  <a:lnTo>
                    <a:pt x="18" y="567"/>
                  </a:lnTo>
                  <a:lnTo>
                    <a:pt x="130" y="480"/>
                  </a:lnTo>
                  <a:lnTo>
                    <a:pt x="126" y="427"/>
                  </a:lnTo>
                  <a:lnTo>
                    <a:pt x="62" y="348"/>
                  </a:lnTo>
                  <a:lnTo>
                    <a:pt x="1" y="193"/>
                  </a:lnTo>
                  <a:lnTo>
                    <a:pt x="0" y="104"/>
                  </a:lnTo>
                  <a:lnTo>
                    <a:pt x="75" y="0"/>
                  </a:lnTo>
                  <a:lnTo>
                    <a:pt x="162" y="12"/>
                  </a:lnTo>
                  <a:lnTo>
                    <a:pt x="162" y="58"/>
                  </a:lnTo>
                  <a:lnTo>
                    <a:pt x="93" y="103"/>
                  </a:lnTo>
                  <a:lnTo>
                    <a:pt x="133" y="178"/>
                  </a:lnTo>
                  <a:lnTo>
                    <a:pt x="264" y="164"/>
                  </a:lnTo>
                  <a:lnTo>
                    <a:pt x="488" y="242"/>
                  </a:lnTo>
                  <a:lnTo>
                    <a:pt x="547" y="204"/>
                  </a:lnTo>
                  <a:lnTo>
                    <a:pt x="751" y="249"/>
                  </a:lnTo>
                  <a:lnTo>
                    <a:pt x="904" y="244"/>
                  </a:lnTo>
                  <a:lnTo>
                    <a:pt x="1049" y="111"/>
                  </a:lnTo>
                  <a:lnTo>
                    <a:pt x="1359" y="25"/>
                  </a:lnTo>
                  <a:lnTo>
                    <a:pt x="1489" y="74"/>
                  </a:lnTo>
                  <a:lnTo>
                    <a:pt x="1589" y="53"/>
                  </a:lnTo>
                  <a:lnTo>
                    <a:pt x="1657" y="128"/>
                  </a:lnTo>
                  <a:lnTo>
                    <a:pt x="1737" y="131"/>
                  </a:lnTo>
                  <a:lnTo>
                    <a:pt x="1871" y="242"/>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4" name="Freeform 317"/>
            <p:cNvSpPr>
              <a:spLocks/>
            </p:cNvSpPr>
            <p:nvPr/>
          </p:nvSpPr>
          <p:spPr bwMode="auto">
            <a:xfrm>
              <a:off x="4711700" y="4562475"/>
              <a:ext cx="898525" cy="639763"/>
            </a:xfrm>
            <a:custGeom>
              <a:avLst/>
              <a:gdLst>
                <a:gd name="T0" fmla="*/ 2826 w 2829"/>
                <a:gd name="T1" fmla="*/ 1498 h 2015"/>
                <a:gd name="T2" fmla="*/ 2767 w 2829"/>
                <a:gd name="T3" fmla="*/ 1558 h 2015"/>
                <a:gd name="T4" fmla="*/ 2684 w 2829"/>
                <a:gd name="T5" fmla="*/ 1589 h 2015"/>
                <a:gd name="T6" fmla="*/ 2588 w 2829"/>
                <a:gd name="T7" fmla="*/ 1693 h 2015"/>
                <a:gd name="T8" fmla="*/ 2631 w 2829"/>
                <a:gd name="T9" fmla="*/ 1629 h 2015"/>
                <a:gd name="T10" fmla="*/ 2664 w 2829"/>
                <a:gd name="T11" fmla="*/ 1576 h 2015"/>
                <a:gd name="T12" fmla="*/ 2694 w 2829"/>
                <a:gd name="T13" fmla="*/ 1532 h 2015"/>
                <a:gd name="T14" fmla="*/ 2657 w 2829"/>
                <a:gd name="T15" fmla="*/ 1513 h 2015"/>
                <a:gd name="T16" fmla="*/ 2616 w 2829"/>
                <a:gd name="T17" fmla="*/ 1460 h 2015"/>
                <a:gd name="T18" fmla="*/ 2570 w 2829"/>
                <a:gd name="T19" fmla="*/ 1500 h 2015"/>
                <a:gd name="T20" fmla="*/ 2527 w 2829"/>
                <a:gd name="T21" fmla="*/ 1514 h 2015"/>
                <a:gd name="T22" fmla="*/ 2604 w 2829"/>
                <a:gd name="T23" fmla="*/ 1527 h 2015"/>
                <a:gd name="T24" fmla="*/ 2581 w 2829"/>
                <a:gd name="T25" fmla="*/ 1587 h 2015"/>
                <a:gd name="T26" fmla="*/ 2558 w 2829"/>
                <a:gd name="T27" fmla="*/ 1610 h 2015"/>
                <a:gd name="T28" fmla="*/ 2535 w 2829"/>
                <a:gd name="T29" fmla="*/ 1610 h 2015"/>
                <a:gd name="T30" fmla="*/ 2558 w 2829"/>
                <a:gd name="T31" fmla="*/ 1663 h 2015"/>
                <a:gd name="T32" fmla="*/ 2529 w 2829"/>
                <a:gd name="T33" fmla="*/ 1719 h 2015"/>
                <a:gd name="T34" fmla="*/ 2588 w 2829"/>
                <a:gd name="T35" fmla="*/ 1673 h 2015"/>
                <a:gd name="T36" fmla="*/ 2519 w 2829"/>
                <a:gd name="T37" fmla="*/ 1760 h 2015"/>
                <a:gd name="T38" fmla="*/ 2527 w 2829"/>
                <a:gd name="T39" fmla="*/ 1833 h 2015"/>
                <a:gd name="T40" fmla="*/ 2545 w 2829"/>
                <a:gd name="T41" fmla="*/ 2008 h 2015"/>
                <a:gd name="T42" fmla="*/ 2331 w 2829"/>
                <a:gd name="T43" fmla="*/ 1894 h 2015"/>
                <a:gd name="T44" fmla="*/ 2163 w 2829"/>
                <a:gd name="T45" fmla="*/ 1840 h 2015"/>
                <a:gd name="T46" fmla="*/ 1723 w 2829"/>
                <a:gd name="T47" fmla="*/ 1877 h 2015"/>
                <a:gd name="T48" fmla="*/ 1425 w 2829"/>
                <a:gd name="T49" fmla="*/ 2015 h 2015"/>
                <a:gd name="T50" fmla="*/ 1162 w 2829"/>
                <a:gd name="T51" fmla="*/ 2008 h 2015"/>
                <a:gd name="T52" fmla="*/ 807 w 2829"/>
                <a:gd name="T53" fmla="*/ 1944 h 2015"/>
                <a:gd name="T54" fmla="*/ 836 w 2829"/>
                <a:gd name="T55" fmla="*/ 1824 h 2015"/>
                <a:gd name="T56" fmla="*/ 749 w 2829"/>
                <a:gd name="T57" fmla="*/ 1766 h 2015"/>
                <a:gd name="T58" fmla="*/ 712 w 2829"/>
                <a:gd name="T59" fmla="*/ 1614 h 2015"/>
                <a:gd name="T60" fmla="*/ 595 w 2829"/>
                <a:gd name="T61" fmla="*/ 1611 h 2015"/>
                <a:gd name="T62" fmla="*/ 454 w 2829"/>
                <a:gd name="T63" fmla="*/ 1513 h 2015"/>
                <a:gd name="T64" fmla="*/ 331 w 2829"/>
                <a:gd name="T65" fmla="*/ 1524 h 2015"/>
                <a:gd name="T66" fmla="*/ 333 w 2829"/>
                <a:gd name="T67" fmla="*/ 1348 h 2015"/>
                <a:gd name="T68" fmla="*/ 192 w 2829"/>
                <a:gd name="T69" fmla="*/ 1303 h 2015"/>
                <a:gd name="T70" fmla="*/ 0 w 2829"/>
                <a:gd name="T71" fmla="*/ 963 h 2015"/>
                <a:gd name="T72" fmla="*/ 228 w 2829"/>
                <a:gd name="T73" fmla="*/ 884 h 2015"/>
                <a:gd name="T74" fmla="*/ 378 w 2829"/>
                <a:gd name="T75" fmla="*/ 587 h 2015"/>
                <a:gd name="T76" fmla="*/ 673 w 2829"/>
                <a:gd name="T77" fmla="*/ 253 h 2015"/>
                <a:gd name="T78" fmla="*/ 745 w 2829"/>
                <a:gd name="T79" fmla="*/ 193 h 2015"/>
                <a:gd name="T80" fmla="*/ 1103 w 2829"/>
                <a:gd name="T81" fmla="*/ 185 h 2015"/>
                <a:gd name="T82" fmla="*/ 1219 w 2829"/>
                <a:gd name="T83" fmla="*/ 202 h 2015"/>
                <a:gd name="T84" fmla="*/ 1352 w 2829"/>
                <a:gd name="T85" fmla="*/ 235 h 2015"/>
                <a:gd name="T86" fmla="*/ 1601 w 2829"/>
                <a:gd name="T87" fmla="*/ 163 h 2015"/>
                <a:gd name="T88" fmla="*/ 1781 w 2829"/>
                <a:gd name="T89" fmla="*/ 19 h 2015"/>
                <a:gd name="T90" fmla="*/ 2062 w 2829"/>
                <a:gd name="T91" fmla="*/ 92 h 2015"/>
                <a:gd name="T92" fmla="*/ 2328 w 2829"/>
                <a:gd name="T93" fmla="*/ 528 h 2015"/>
                <a:gd name="T94" fmla="*/ 2363 w 2829"/>
                <a:gd name="T95" fmla="*/ 957 h 2015"/>
                <a:gd name="T96" fmla="*/ 2352 w 2829"/>
                <a:gd name="T97" fmla="*/ 1200 h 2015"/>
                <a:gd name="T98" fmla="*/ 2570 w 2829"/>
                <a:gd name="T99" fmla="*/ 1296 h 2015"/>
                <a:gd name="T100" fmla="*/ 2725 w 2829"/>
                <a:gd name="T101" fmla="*/ 1241 h 2015"/>
                <a:gd name="T102" fmla="*/ 2829 w 2829"/>
                <a:gd name="T103" fmla="*/ 1395 h 2015"/>
                <a:gd name="T104" fmla="*/ 2806 w 2829"/>
                <a:gd name="T105" fmla="*/ 1462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9" h="2015">
                  <a:moveTo>
                    <a:pt x="2806" y="1462"/>
                  </a:moveTo>
                  <a:lnTo>
                    <a:pt x="2826" y="1498"/>
                  </a:lnTo>
                  <a:lnTo>
                    <a:pt x="2823" y="1534"/>
                  </a:lnTo>
                  <a:lnTo>
                    <a:pt x="2767" y="1558"/>
                  </a:lnTo>
                  <a:lnTo>
                    <a:pt x="2731" y="1579"/>
                  </a:lnTo>
                  <a:lnTo>
                    <a:pt x="2684" y="1589"/>
                  </a:lnTo>
                  <a:lnTo>
                    <a:pt x="2641" y="1643"/>
                  </a:lnTo>
                  <a:lnTo>
                    <a:pt x="2588" y="1693"/>
                  </a:lnTo>
                  <a:lnTo>
                    <a:pt x="2598" y="1666"/>
                  </a:lnTo>
                  <a:lnTo>
                    <a:pt x="2631" y="1629"/>
                  </a:lnTo>
                  <a:lnTo>
                    <a:pt x="2631" y="1599"/>
                  </a:lnTo>
                  <a:lnTo>
                    <a:pt x="2664" y="1576"/>
                  </a:lnTo>
                  <a:lnTo>
                    <a:pt x="2697" y="1549"/>
                  </a:lnTo>
                  <a:lnTo>
                    <a:pt x="2694" y="1532"/>
                  </a:lnTo>
                  <a:lnTo>
                    <a:pt x="2647" y="1542"/>
                  </a:lnTo>
                  <a:lnTo>
                    <a:pt x="2657" y="1513"/>
                  </a:lnTo>
                  <a:lnTo>
                    <a:pt x="2647" y="1483"/>
                  </a:lnTo>
                  <a:lnTo>
                    <a:pt x="2616" y="1460"/>
                  </a:lnTo>
                  <a:lnTo>
                    <a:pt x="2584" y="1473"/>
                  </a:lnTo>
                  <a:lnTo>
                    <a:pt x="2570" y="1500"/>
                  </a:lnTo>
                  <a:lnTo>
                    <a:pt x="2530" y="1488"/>
                  </a:lnTo>
                  <a:lnTo>
                    <a:pt x="2527" y="1514"/>
                  </a:lnTo>
                  <a:lnTo>
                    <a:pt x="2594" y="1520"/>
                  </a:lnTo>
                  <a:lnTo>
                    <a:pt x="2604" y="1527"/>
                  </a:lnTo>
                  <a:lnTo>
                    <a:pt x="2614" y="1547"/>
                  </a:lnTo>
                  <a:lnTo>
                    <a:pt x="2581" y="1587"/>
                  </a:lnTo>
                  <a:lnTo>
                    <a:pt x="2575" y="1604"/>
                  </a:lnTo>
                  <a:lnTo>
                    <a:pt x="2558" y="1610"/>
                  </a:lnTo>
                  <a:lnTo>
                    <a:pt x="2548" y="1597"/>
                  </a:lnTo>
                  <a:lnTo>
                    <a:pt x="2535" y="1610"/>
                  </a:lnTo>
                  <a:lnTo>
                    <a:pt x="2558" y="1640"/>
                  </a:lnTo>
                  <a:lnTo>
                    <a:pt x="2558" y="1663"/>
                  </a:lnTo>
                  <a:lnTo>
                    <a:pt x="2526" y="1684"/>
                  </a:lnTo>
                  <a:lnTo>
                    <a:pt x="2529" y="1719"/>
                  </a:lnTo>
                  <a:lnTo>
                    <a:pt x="2545" y="1683"/>
                  </a:lnTo>
                  <a:lnTo>
                    <a:pt x="2588" y="1673"/>
                  </a:lnTo>
                  <a:lnTo>
                    <a:pt x="2588" y="1693"/>
                  </a:lnTo>
                  <a:lnTo>
                    <a:pt x="2519" y="1760"/>
                  </a:lnTo>
                  <a:lnTo>
                    <a:pt x="2522" y="1783"/>
                  </a:lnTo>
                  <a:lnTo>
                    <a:pt x="2527" y="1833"/>
                  </a:lnTo>
                  <a:lnTo>
                    <a:pt x="2521" y="1939"/>
                  </a:lnTo>
                  <a:lnTo>
                    <a:pt x="2545" y="2008"/>
                  </a:lnTo>
                  <a:lnTo>
                    <a:pt x="2411" y="1897"/>
                  </a:lnTo>
                  <a:lnTo>
                    <a:pt x="2331" y="1894"/>
                  </a:lnTo>
                  <a:lnTo>
                    <a:pt x="2263" y="1819"/>
                  </a:lnTo>
                  <a:lnTo>
                    <a:pt x="2163" y="1840"/>
                  </a:lnTo>
                  <a:lnTo>
                    <a:pt x="2033" y="1791"/>
                  </a:lnTo>
                  <a:lnTo>
                    <a:pt x="1723" y="1877"/>
                  </a:lnTo>
                  <a:lnTo>
                    <a:pt x="1578" y="2010"/>
                  </a:lnTo>
                  <a:lnTo>
                    <a:pt x="1425" y="2015"/>
                  </a:lnTo>
                  <a:lnTo>
                    <a:pt x="1221" y="1970"/>
                  </a:lnTo>
                  <a:lnTo>
                    <a:pt x="1162" y="2008"/>
                  </a:lnTo>
                  <a:lnTo>
                    <a:pt x="938" y="1930"/>
                  </a:lnTo>
                  <a:lnTo>
                    <a:pt x="807" y="1944"/>
                  </a:lnTo>
                  <a:lnTo>
                    <a:pt x="767" y="1869"/>
                  </a:lnTo>
                  <a:lnTo>
                    <a:pt x="836" y="1824"/>
                  </a:lnTo>
                  <a:lnTo>
                    <a:pt x="836" y="1778"/>
                  </a:lnTo>
                  <a:lnTo>
                    <a:pt x="749" y="1766"/>
                  </a:lnTo>
                  <a:lnTo>
                    <a:pt x="689" y="1709"/>
                  </a:lnTo>
                  <a:lnTo>
                    <a:pt x="712" y="1614"/>
                  </a:lnTo>
                  <a:lnTo>
                    <a:pt x="668" y="1573"/>
                  </a:lnTo>
                  <a:lnTo>
                    <a:pt x="595" y="1611"/>
                  </a:lnTo>
                  <a:lnTo>
                    <a:pt x="551" y="1608"/>
                  </a:lnTo>
                  <a:lnTo>
                    <a:pt x="454" y="1513"/>
                  </a:lnTo>
                  <a:lnTo>
                    <a:pt x="367" y="1530"/>
                  </a:lnTo>
                  <a:lnTo>
                    <a:pt x="331" y="1524"/>
                  </a:lnTo>
                  <a:lnTo>
                    <a:pt x="363" y="1417"/>
                  </a:lnTo>
                  <a:lnTo>
                    <a:pt x="333" y="1348"/>
                  </a:lnTo>
                  <a:lnTo>
                    <a:pt x="253" y="1325"/>
                  </a:lnTo>
                  <a:lnTo>
                    <a:pt x="192" y="1303"/>
                  </a:lnTo>
                  <a:lnTo>
                    <a:pt x="171" y="1210"/>
                  </a:lnTo>
                  <a:lnTo>
                    <a:pt x="0" y="963"/>
                  </a:lnTo>
                  <a:lnTo>
                    <a:pt x="129" y="898"/>
                  </a:lnTo>
                  <a:lnTo>
                    <a:pt x="228" y="884"/>
                  </a:lnTo>
                  <a:lnTo>
                    <a:pt x="304" y="797"/>
                  </a:lnTo>
                  <a:lnTo>
                    <a:pt x="378" y="587"/>
                  </a:lnTo>
                  <a:lnTo>
                    <a:pt x="530" y="394"/>
                  </a:lnTo>
                  <a:lnTo>
                    <a:pt x="673" y="253"/>
                  </a:lnTo>
                  <a:lnTo>
                    <a:pt x="719" y="255"/>
                  </a:lnTo>
                  <a:lnTo>
                    <a:pt x="745" y="193"/>
                  </a:lnTo>
                  <a:lnTo>
                    <a:pt x="849" y="112"/>
                  </a:lnTo>
                  <a:lnTo>
                    <a:pt x="1103" y="185"/>
                  </a:lnTo>
                  <a:lnTo>
                    <a:pt x="1156" y="162"/>
                  </a:lnTo>
                  <a:lnTo>
                    <a:pt x="1219" y="202"/>
                  </a:lnTo>
                  <a:lnTo>
                    <a:pt x="1263" y="187"/>
                  </a:lnTo>
                  <a:lnTo>
                    <a:pt x="1352" y="235"/>
                  </a:lnTo>
                  <a:lnTo>
                    <a:pt x="1467" y="169"/>
                  </a:lnTo>
                  <a:lnTo>
                    <a:pt x="1601" y="163"/>
                  </a:lnTo>
                  <a:lnTo>
                    <a:pt x="1650" y="180"/>
                  </a:lnTo>
                  <a:lnTo>
                    <a:pt x="1781" y="19"/>
                  </a:lnTo>
                  <a:lnTo>
                    <a:pt x="1972" y="0"/>
                  </a:lnTo>
                  <a:lnTo>
                    <a:pt x="2062" y="92"/>
                  </a:lnTo>
                  <a:lnTo>
                    <a:pt x="2134" y="278"/>
                  </a:lnTo>
                  <a:lnTo>
                    <a:pt x="2328" y="528"/>
                  </a:lnTo>
                  <a:lnTo>
                    <a:pt x="2379" y="673"/>
                  </a:lnTo>
                  <a:lnTo>
                    <a:pt x="2363" y="957"/>
                  </a:lnTo>
                  <a:lnTo>
                    <a:pt x="2386" y="1081"/>
                  </a:lnTo>
                  <a:lnTo>
                    <a:pt x="2352" y="1200"/>
                  </a:lnTo>
                  <a:lnTo>
                    <a:pt x="2473" y="1314"/>
                  </a:lnTo>
                  <a:lnTo>
                    <a:pt x="2570" y="1296"/>
                  </a:lnTo>
                  <a:lnTo>
                    <a:pt x="2637" y="1246"/>
                  </a:lnTo>
                  <a:lnTo>
                    <a:pt x="2725" y="1241"/>
                  </a:lnTo>
                  <a:lnTo>
                    <a:pt x="2810" y="1322"/>
                  </a:lnTo>
                  <a:lnTo>
                    <a:pt x="2829" y="1395"/>
                  </a:lnTo>
                  <a:lnTo>
                    <a:pt x="2826" y="1471"/>
                  </a:lnTo>
                  <a:lnTo>
                    <a:pt x="2806" y="1462"/>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5" name="Freeform 318"/>
            <p:cNvSpPr>
              <a:spLocks/>
            </p:cNvSpPr>
            <p:nvPr/>
          </p:nvSpPr>
          <p:spPr bwMode="auto">
            <a:xfrm>
              <a:off x="4737100" y="5365750"/>
              <a:ext cx="242888" cy="193675"/>
            </a:xfrm>
            <a:custGeom>
              <a:avLst/>
              <a:gdLst>
                <a:gd name="T0" fmla="*/ 766 w 766"/>
                <a:gd name="T1" fmla="*/ 296 h 607"/>
                <a:gd name="T2" fmla="*/ 730 w 766"/>
                <a:gd name="T3" fmla="*/ 356 h 607"/>
                <a:gd name="T4" fmla="*/ 717 w 766"/>
                <a:gd name="T5" fmla="*/ 452 h 607"/>
                <a:gd name="T6" fmla="*/ 601 w 766"/>
                <a:gd name="T7" fmla="*/ 503 h 607"/>
                <a:gd name="T8" fmla="*/ 441 w 766"/>
                <a:gd name="T9" fmla="*/ 501 h 607"/>
                <a:gd name="T10" fmla="*/ 355 w 766"/>
                <a:gd name="T11" fmla="*/ 589 h 607"/>
                <a:gd name="T12" fmla="*/ 248 w 766"/>
                <a:gd name="T13" fmla="*/ 589 h 607"/>
                <a:gd name="T14" fmla="*/ 188 w 766"/>
                <a:gd name="T15" fmla="*/ 557 h 607"/>
                <a:gd name="T16" fmla="*/ 116 w 766"/>
                <a:gd name="T17" fmla="*/ 607 h 607"/>
                <a:gd name="T18" fmla="*/ 38 w 766"/>
                <a:gd name="T19" fmla="*/ 509 h 607"/>
                <a:gd name="T20" fmla="*/ 0 w 766"/>
                <a:gd name="T21" fmla="*/ 379 h 607"/>
                <a:gd name="T22" fmla="*/ 32 w 766"/>
                <a:gd name="T23" fmla="*/ 207 h 607"/>
                <a:gd name="T24" fmla="*/ 72 w 766"/>
                <a:gd name="T25" fmla="*/ 192 h 607"/>
                <a:gd name="T26" fmla="*/ 101 w 766"/>
                <a:gd name="T27" fmla="*/ 120 h 607"/>
                <a:gd name="T28" fmla="*/ 187 w 766"/>
                <a:gd name="T29" fmla="*/ 79 h 607"/>
                <a:gd name="T30" fmla="*/ 237 w 766"/>
                <a:gd name="T31" fmla="*/ 105 h 607"/>
                <a:gd name="T32" fmla="*/ 287 w 766"/>
                <a:gd name="T33" fmla="*/ 98 h 607"/>
                <a:gd name="T34" fmla="*/ 311 w 766"/>
                <a:gd name="T35" fmla="*/ 54 h 607"/>
                <a:gd name="T36" fmla="*/ 388 w 766"/>
                <a:gd name="T37" fmla="*/ 47 h 607"/>
                <a:gd name="T38" fmla="*/ 417 w 766"/>
                <a:gd name="T39" fmla="*/ 11 h 607"/>
                <a:gd name="T40" fmla="*/ 467 w 766"/>
                <a:gd name="T41" fmla="*/ 10 h 607"/>
                <a:gd name="T42" fmla="*/ 480 w 766"/>
                <a:gd name="T43" fmla="*/ 33 h 607"/>
                <a:gd name="T44" fmla="*/ 534 w 766"/>
                <a:gd name="T45" fmla="*/ 0 h 607"/>
                <a:gd name="T46" fmla="*/ 600 w 766"/>
                <a:gd name="T47" fmla="*/ 8 h 607"/>
                <a:gd name="T48" fmla="*/ 627 w 766"/>
                <a:gd name="T49" fmla="*/ 69 h 607"/>
                <a:gd name="T50" fmla="*/ 759 w 766"/>
                <a:gd name="T51" fmla="*/ 180 h 607"/>
                <a:gd name="T52" fmla="*/ 766 w 766"/>
                <a:gd name="T53" fmla="*/ 29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6" h="607">
                  <a:moveTo>
                    <a:pt x="766" y="296"/>
                  </a:moveTo>
                  <a:lnTo>
                    <a:pt x="730" y="356"/>
                  </a:lnTo>
                  <a:lnTo>
                    <a:pt x="717" y="452"/>
                  </a:lnTo>
                  <a:lnTo>
                    <a:pt x="601" y="503"/>
                  </a:lnTo>
                  <a:lnTo>
                    <a:pt x="441" y="501"/>
                  </a:lnTo>
                  <a:lnTo>
                    <a:pt x="355" y="589"/>
                  </a:lnTo>
                  <a:lnTo>
                    <a:pt x="248" y="589"/>
                  </a:lnTo>
                  <a:lnTo>
                    <a:pt x="188" y="557"/>
                  </a:lnTo>
                  <a:lnTo>
                    <a:pt x="116" y="607"/>
                  </a:lnTo>
                  <a:lnTo>
                    <a:pt x="38" y="509"/>
                  </a:lnTo>
                  <a:lnTo>
                    <a:pt x="0" y="379"/>
                  </a:lnTo>
                  <a:lnTo>
                    <a:pt x="32" y="207"/>
                  </a:lnTo>
                  <a:lnTo>
                    <a:pt x="72" y="192"/>
                  </a:lnTo>
                  <a:lnTo>
                    <a:pt x="101" y="120"/>
                  </a:lnTo>
                  <a:lnTo>
                    <a:pt x="187" y="79"/>
                  </a:lnTo>
                  <a:lnTo>
                    <a:pt x="237" y="105"/>
                  </a:lnTo>
                  <a:lnTo>
                    <a:pt x="287" y="98"/>
                  </a:lnTo>
                  <a:lnTo>
                    <a:pt x="311" y="54"/>
                  </a:lnTo>
                  <a:lnTo>
                    <a:pt x="388" y="47"/>
                  </a:lnTo>
                  <a:lnTo>
                    <a:pt x="417" y="11"/>
                  </a:lnTo>
                  <a:lnTo>
                    <a:pt x="467" y="10"/>
                  </a:lnTo>
                  <a:lnTo>
                    <a:pt x="480" y="33"/>
                  </a:lnTo>
                  <a:lnTo>
                    <a:pt x="534" y="0"/>
                  </a:lnTo>
                  <a:lnTo>
                    <a:pt x="600" y="8"/>
                  </a:lnTo>
                  <a:lnTo>
                    <a:pt x="627" y="69"/>
                  </a:lnTo>
                  <a:lnTo>
                    <a:pt x="759" y="180"/>
                  </a:lnTo>
                  <a:lnTo>
                    <a:pt x="766" y="296"/>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6" name="Freeform 319"/>
            <p:cNvSpPr>
              <a:spLocks/>
            </p:cNvSpPr>
            <p:nvPr/>
          </p:nvSpPr>
          <p:spPr bwMode="auto">
            <a:xfrm>
              <a:off x="4576763" y="4854575"/>
              <a:ext cx="390525" cy="577850"/>
            </a:xfrm>
            <a:custGeom>
              <a:avLst/>
              <a:gdLst>
                <a:gd name="T0" fmla="*/ 1103 w 1227"/>
                <a:gd name="T1" fmla="*/ 1618 h 1817"/>
                <a:gd name="T2" fmla="*/ 970 w 1227"/>
                <a:gd name="T3" fmla="*/ 1620 h 1817"/>
                <a:gd name="T4" fmla="*/ 814 w 1227"/>
                <a:gd name="T5" fmla="*/ 1664 h 1817"/>
                <a:gd name="T6" fmla="*/ 690 w 1227"/>
                <a:gd name="T7" fmla="*/ 1689 h 1817"/>
                <a:gd name="T8" fmla="*/ 535 w 1227"/>
                <a:gd name="T9" fmla="*/ 1817 h 1817"/>
                <a:gd name="T10" fmla="*/ 423 w 1227"/>
                <a:gd name="T11" fmla="*/ 1608 h 1817"/>
                <a:gd name="T12" fmla="*/ 386 w 1227"/>
                <a:gd name="T13" fmla="*/ 1540 h 1817"/>
                <a:gd name="T14" fmla="*/ 381 w 1227"/>
                <a:gd name="T15" fmla="*/ 1513 h 1817"/>
                <a:gd name="T16" fmla="*/ 361 w 1227"/>
                <a:gd name="T17" fmla="*/ 1477 h 1817"/>
                <a:gd name="T18" fmla="*/ 342 w 1227"/>
                <a:gd name="T19" fmla="*/ 1454 h 1817"/>
                <a:gd name="T20" fmla="*/ 340 w 1227"/>
                <a:gd name="T21" fmla="*/ 1447 h 1817"/>
                <a:gd name="T22" fmla="*/ 349 w 1227"/>
                <a:gd name="T23" fmla="*/ 1442 h 1817"/>
                <a:gd name="T24" fmla="*/ 384 w 1227"/>
                <a:gd name="T25" fmla="*/ 1446 h 1817"/>
                <a:gd name="T26" fmla="*/ 423 w 1227"/>
                <a:gd name="T27" fmla="*/ 1454 h 1817"/>
                <a:gd name="T28" fmla="*/ 434 w 1227"/>
                <a:gd name="T29" fmla="*/ 1447 h 1817"/>
                <a:gd name="T30" fmla="*/ 443 w 1227"/>
                <a:gd name="T31" fmla="*/ 1429 h 1817"/>
                <a:gd name="T32" fmla="*/ 448 w 1227"/>
                <a:gd name="T33" fmla="*/ 1403 h 1817"/>
                <a:gd name="T34" fmla="*/ 445 w 1227"/>
                <a:gd name="T35" fmla="*/ 1379 h 1817"/>
                <a:gd name="T36" fmla="*/ 430 w 1227"/>
                <a:gd name="T37" fmla="*/ 1360 h 1817"/>
                <a:gd name="T38" fmla="*/ 378 w 1227"/>
                <a:gd name="T39" fmla="*/ 1341 h 1817"/>
                <a:gd name="T40" fmla="*/ 306 w 1227"/>
                <a:gd name="T41" fmla="*/ 1310 h 1817"/>
                <a:gd name="T42" fmla="*/ 280 w 1227"/>
                <a:gd name="T43" fmla="*/ 1292 h 1817"/>
                <a:gd name="T44" fmla="*/ 270 w 1227"/>
                <a:gd name="T45" fmla="*/ 1273 h 1817"/>
                <a:gd name="T46" fmla="*/ 268 w 1227"/>
                <a:gd name="T47" fmla="*/ 1261 h 1817"/>
                <a:gd name="T48" fmla="*/ 255 w 1227"/>
                <a:gd name="T49" fmla="*/ 1240 h 1817"/>
                <a:gd name="T50" fmla="*/ 219 w 1227"/>
                <a:gd name="T51" fmla="*/ 1210 h 1817"/>
                <a:gd name="T52" fmla="*/ 177 w 1227"/>
                <a:gd name="T53" fmla="*/ 1183 h 1817"/>
                <a:gd name="T54" fmla="*/ 150 w 1227"/>
                <a:gd name="T55" fmla="*/ 1149 h 1817"/>
                <a:gd name="T56" fmla="*/ 195 w 1227"/>
                <a:gd name="T57" fmla="*/ 1116 h 1817"/>
                <a:gd name="T58" fmla="*/ 130 w 1227"/>
                <a:gd name="T59" fmla="*/ 901 h 1817"/>
                <a:gd name="T60" fmla="*/ 186 w 1227"/>
                <a:gd name="T61" fmla="*/ 857 h 1817"/>
                <a:gd name="T62" fmla="*/ 137 w 1227"/>
                <a:gd name="T63" fmla="*/ 589 h 1817"/>
                <a:gd name="T64" fmla="*/ 145 w 1227"/>
                <a:gd name="T65" fmla="*/ 426 h 1817"/>
                <a:gd name="T66" fmla="*/ 35 w 1227"/>
                <a:gd name="T67" fmla="*/ 377 h 1817"/>
                <a:gd name="T68" fmla="*/ 0 w 1227"/>
                <a:gd name="T69" fmla="*/ 142 h 1817"/>
                <a:gd name="T70" fmla="*/ 269 w 1227"/>
                <a:gd name="T71" fmla="*/ 0 h 1817"/>
                <a:gd name="T72" fmla="*/ 594 w 1227"/>
                <a:gd name="T73" fmla="*/ 289 h 1817"/>
                <a:gd name="T74" fmla="*/ 756 w 1227"/>
                <a:gd name="T75" fmla="*/ 427 h 1817"/>
                <a:gd name="T76" fmla="*/ 790 w 1227"/>
                <a:gd name="T77" fmla="*/ 609 h 1817"/>
                <a:gd name="T78" fmla="*/ 1018 w 1227"/>
                <a:gd name="T79" fmla="*/ 690 h 1817"/>
                <a:gd name="T80" fmla="*/ 1112 w 1227"/>
                <a:gd name="T81" fmla="*/ 788 h 1817"/>
                <a:gd name="T82" fmla="*/ 1098 w 1227"/>
                <a:gd name="T83" fmla="*/ 1038 h 1817"/>
                <a:gd name="T84" fmla="*/ 1227 w 1227"/>
                <a:gd name="T85" fmla="*/ 1325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7" h="1817">
                  <a:moveTo>
                    <a:pt x="1227" y="1325"/>
                  </a:moveTo>
                  <a:lnTo>
                    <a:pt x="1115" y="1412"/>
                  </a:lnTo>
                  <a:lnTo>
                    <a:pt x="1103" y="1618"/>
                  </a:lnTo>
                  <a:lnTo>
                    <a:pt x="1037" y="1610"/>
                  </a:lnTo>
                  <a:lnTo>
                    <a:pt x="983" y="1643"/>
                  </a:lnTo>
                  <a:lnTo>
                    <a:pt x="970" y="1620"/>
                  </a:lnTo>
                  <a:lnTo>
                    <a:pt x="920" y="1621"/>
                  </a:lnTo>
                  <a:lnTo>
                    <a:pt x="891" y="1657"/>
                  </a:lnTo>
                  <a:lnTo>
                    <a:pt x="814" y="1664"/>
                  </a:lnTo>
                  <a:lnTo>
                    <a:pt x="790" y="1708"/>
                  </a:lnTo>
                  <a:lnTo>
                    <a:pt x="740" y="1715"/>
                  </a:lnTo>
                  <a:lnTo>
                    <a:pt x="690" y="1689"/>
                  </a:lnTo>
                  <a:lnTo>
                    <a:pt x="604" y="1730"/>
                  </a:lnTo>
                  <a:lnTo>
                    <a:pt x="575" y="1802"/>
                  </a:lnTo>
                  <a:lnTo>
                    <a:pt x="535" y="1817"/>
                  </a:lnTo>
                  <a:lnTo>
                    <a:pt x="517" y="1710"/>
                  </a:lnTo>
                  <a:lnTo>
                    <a:pt x="524" y="1667"/>
                  </a:lnTo>
                  <a:lnTo>
                    <a:pt x="423" y="1608"/>
                  </a:lnTo>
                  <a:lnTo>
                    <a:pt x="386" y="1552"/>
                  </a:lnTo>
                  <a:lnTo>
                    <a:pt x="386" y="1552"/>
                  </a:lnTo>
                  <a:lnTo>
                    <a:pt x="386" y="1540"/>
                  </a:lnTo>
                  <a:lnTo>
                    <a:pt x="385" y="1530"/>
                  </a:lnTo>
                  <a:lnTo>
                    <a:pt x="384" y="1520"/>
                  </a:lnTo>
                  <a:lnTo>
                    <a:pt x="381" y="1513"/>
                  </a:lnTo>
                  <a:lnTo>
                    <a:pt x="376" y="1498"/>
                  </a:lnTo>
                  <a:lnTo>
                    <a:pt x="369" y="1486"/>
                  </a:lnTo>
                  <a:lnTo>
                    <a:pt x="361" y="1477"/>
                  </a:lnTo>
                  <a:lnTo>
                    <a:pt x="355" y="1468"/>
                  </a:lnTo>
                  <a:lnTo>
                    <a:pt x="348" y="1461"/>
                  </a:lnTo>
                  <a:lnTo>
                    <a:pt x="342" y="1454"/>
                  </a:lnTo>
                  <a:lnTo>
                    <a:pt x="342" y="1454"/>
                  </a:lnTo>
                  <a:lnTo>
                    <a:pt x="340" y="1449"/>
                  </a:lnTo>
                  <a:lnTo>
                    <a:pt x="340" y="1447"/>
                  </a:lnTo>
                  <a:lnTo>
                    <a:pt x="341" y="1445"/>
                  </a:lnTo>
                  <a:lnTo>
                    <a:pt x="345" y="1442"/>
                  </a:lnTo>
                  <a:lnTo>
                    <a:pt x="349" y="1442"/>
                  </a:lnTo>
                  <a:lnTo>
                    <a:pt x="355" y="1442"/>
                  </a:lnTo>
                  <a:lnTo>
                    <a:pt x="369" y="1444"/>
                  </a:lnTo>
                  <a:lnTo>
                    <a:pt x="384" y="1446"/>
                  </a:lnTo>
                  <a:lnTo>
                    <a:pt x="399" y="1449"/>
                  </a:lnTo>
                  <a:lnTo>
                    <a:pt x="423" y="1454"/>
                  </a:lnTo>
                  <a:lnTo>
                    <a:pt x="423" y="1454"/>
                  </a:lnTo>
                  <a:lnTo>
                    <a:pt x="426" y="1454"/>
                  </a:lnTo>
                  <a:lnTo>
                    <a:pt x="429" y="1451"/>
                  </a:lnTo>
                  <a:lnTo>
                    <a:pt x="434" y="1447"/>
                  </a:lnTo>
                  <a:lnTo>
                    <a:pt x="437" y="1442"/>
                  </a:lnTo>
                  <a:lnTo>
                    <a:pt x="440" y="1436"/>
                  </a:lnTo>
                  <a:lnTo>
                    <a:pt x="443" y="1429"/>
                  </a:lnTo>
                  <a:lnTo>
                    <a:pt x="445" y="1420"/>
                  </a:lnTo>
                  <a:lnTo>
                    <a:pt x="447" y="1412"/>
                  </a:lnTo>
                  <a:lnTo>
                    <a:pt x="448" y="1403"/>
                  </a:lnTo>
                  <a:lnTo>
                    <a:pt x="448" y="1396"/>
                  </a:lnTo>
                  <a:lnTo>
                    <a:pt x="447" y="1387"/>
                  </a:lnTo>
                  <a:lnTo>
                    <a:pt x="445" y="1379"/>
                  </a:lnTo>
                  <a:lnTo>
                    <a:pt x="442" y="1371"/>
                  </a:lnTo>
                  <a:lnTo>
                    <a:pt x="436" y="1366"/>
                  </a:lnTo>
                  <a:lnTo>
                    <a:pt x="430" y="1360"/>
                  </a:lnTo>
                  <a:lnTo>
                    <a:pt x="423" y="1355"/>
                  </a:lnTo>
                  <a:lnTo>
                    <a:pt x="423" y="1355"/>
                  </a:lnTo>
                  <a:lnTo>
                    <a:pt x="378" y="1341"/>
                  </a:lnTo>
                  <a:lnTo>
                    <a:pt x="353" y="1331"/>
                  </a:lnTo>
                  <a:lnTo>
                    <a:pt x="328" y="1321"/>
                  </a:lnTo>
                  <a:lnTo>
                    <a:pt x="306" y="1310"/>
                  </a:lnTo>
                  <a:lnTo>
                    <a:pt x="296" y="1303"/>
                  </a:lnTo>
                  <a:lnTo>
                    <a:pt x="287" y="1298"/>
                  </a:lnTo>
                  <a:lnTo>
                    <a:pt x="280" y="1292"/>
                  </a:lnTo>
                  <a:lnTo>
                    <a:pt x="274" y="1285"/>
                  </a:lnTo>
                  <a:lnTo>
                    <a:pt x="271" y="1279"/>
                  </a:lnTo>
                  <a:lnTo>
                    <a:pt x="270" y="1273"/>
                  </a:lnTo>
                  <a:lnTo>
                    <a:pt x="270" y="1273"/>
                  </a:lnTo>
                  <a:lnTo>
                    <a:pt x="270" y="1266"/>
                  </a:lnTo>
                  <a:lnTo>
                    <a:pt x="268" y="1261"/>
                  </a:lnTo>
                  <a:lnTo>
                    <a:pt x="267" y="1255"/>
                  </a:lnTo>
                  <a:lnTo>
                    <a:pt x="263" y="1250"/>
                  </a:lnTo>
                  <a:lnTo>
                    <a:pt x="255" y="1240"/>
                  </a:lnTo>
                  <a:lnTo>
                    <a:pt x="245" y="1230"/>
                  </a:lnTo>
                  <a:lnTo>
                    <a:pt x="233" y="1220"/>
                  </a:lnTo>
                  <a:lnTo>
                    <a:pt x="219" y="1210"/>
                  </a:lnTo>
                  <a:lnTo>
                    <a:pt x="186" y="1189"/>
                  </a:lnTo>
                  <a:lnTo>
                    <a:pt x="186" y="1189"/>
                  </a:lnTo>
                  <a:lnTo>
                    <a:pt x="177" y="1183"/>
                  </a:lnTo>
                  <a:lnTo>
                    <a:pt x="167" y="1173"/>
                  </a:lnTo>
                  <a:lnTo>
                    <a:pt x="158" y="1162"/>
                  </a:lnTo>
                  <a:lnTo>
                    <a:pt x="150" y="1149"/>
                  </a:lnTo>
                  <a:lnTo>
                    <a:pt x="123" y="1095"/>
                  </a:lnTo>
                  <a:lnTo>
                    <a:pt x="148" y="1073"/>
                  </a:lnTo>
                  <a:lnTo>
                    <a:pt x="195" y="1116"/>
                  </a:lnTo>
                  <a:lnTo>
                    <a:pt x="218" y="1009"/>
                  </a:lnTo>
                  <a:lnTo>
                    <a:pt x="147" y="953"/>
                  </a:lnTo>
                  <a:lnTo>
                    <a:pt x="130" y="901"/>
                  </a:lnTo>
                  <a:lnTo>
                    <a:pt x="240" y="906"/>
                  </a:lnTo>
                  <a:lnTo>
                    <a:pt x="243" y="873"/>
                  </a:lnTo>
                  <a:lnTo>
                    <a:pt x="186" y="857"/>
                  </a:lnTo>
                  <a:lnTo>
                    <a:pt x="190" y="831"/>
                  </a:lnTo>
                  <a:lnTo>
                    <a:pt x="78" y="725"/>
                  </a:lnTo>
                  <a:lnTo>
                    <a:pt x="137" y="589"/>
                  </a:lnTo>
                  <a:lnTo>
                    <a:pt x="74" y="556"/>
                  </a:lnTo>
                  <a:lnTo>
                    <a:pt x="76" y="466"/>
                  </a:lnTo>
                  <a:lnTo>
                    <a:pt x="145" y="426"/>
                  </a:lnTo>
                  <a:lnTo>
                    <a:pt x="135" y="390"/>
                  </a:lnTo>
                  <a:lnTo>
                    <a:pt x="92" y="390"/>
                  </a:lnTo>
                  <a:lnTo>
                    <a:pt x="35" y="377"/>
                  </a:lnTo>
                  <a:lnTo>
                    <a:pt x="45" y="294"/>
                  </a:lnTo>
                  <a:lnTo>
                    <a:pt x="8" y="265"/>
                  </a:lnTo>
                  <a:lnTo>
                    <a:pt x="0" y="142"/>
                  </a:lnTo>
                  <a:lnTo>
                    <a:pt x="89" y="88"/>
                  </a:lnTo>
                  <a:lnTo>
                    <a:pt x="185" y="1"/>
                  </a:lnTo>
                  <a:lnTo>
                    <a:pt x="269" y="0"/>
                  </a:lnTo>
                  <a:lnTo>
                    <a:pt x="346" y="23"/>
                  </a:lnTo>
                  <a:lnTo>
                    <a:pt x="423" y="42"/>
                  </a:lnTo>
                  <a:lnTo>
                    <a:pt x="594" y="289"/>
                  </a:lnTo>
                  <a:lnTo>
                    <a:pt x="615" y="382"/>
                  </a:lnTo>
                  <a:lnTo>
                    <a:pt x="676" y="404"/>
                  </a:lnTo>
                  <a:lnTo>
                    <a:pt x="756" y="427"/>
                  </a:lnTo>
                  <a:lnTo>
                    <a:pt x="786" y="496"/>
                  </a:lnTo>
                  <a:lnTo>
                    <a:pt x="754" y="603"/>
                  </a:lnTo>
                  <a:lnTo>
                    <a:pt x="790" y="609"/>
                  </a:lnTo>
                  <a:lnTo>
                    <a:pt x="877" y="592"/>
                  </a:lnTo>
                  <a:lnTo>
                    <a:pt x="974" y="687"/>
                  </a:lnTo>
                  <a:lnTo>
                    <a:pt x="1018" y="690"/>
                  </a:lnTo>
                  <a:lnTo>
                    <a:pt x="1091" y="652"/>
                  </a:lnTo>
                  <a:lnTo>
                    <a:pt x="1135" y="693"/>
                  </a:lnTo>
                  <a:lnTo>
                    <a:pt x="1112" y="788"/>
                  </a:lnTo>
                  <a:lnTo>
                    <a:pt x="1172" y="845"/>
                  </a:lnTo>
                  <a:lnTo>
                    <a:pt x="1097" y="949"/>
                  </a:lnTo>
                  <a:lnTo>
                    <a:pt x="1098" y="1038"/>
                  </a:lnTo>
                  <a:lnTo>
                    <a:pt x="1159" y="1193"/>
                  </a:lnTo>
                  <a:lnTo>
                    <a:pt x="1223" y="1272"/>
                  </a:lnTo>
                  <a:lnTo>
                    <a:pt x="1227" y="1325"/>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7" name="Freeform 320"/>
            <p:cNvSpPr>
              <a:spLocks/>
            </p:cNvSpPr>
            <p:nvPr/>
          </p:nvSpPr>
          <p:spPr bwMode="auto">
            <a:xfrm>
              <a:off x="4618038" y="5327650"/>
              <a:ext cx="158750" cy="376238"/>
            </a:xfrm>
            <a:custGeom>
              <a:avLst/>
              <a:gdLst>
                <a:gd name="T0" fmla="*/ 503 w 503"/>
                <a:gd name="T1" fmla="*/ 830 h 1185"/>
                <a:gd name="T2" fmla="*/ 489 w 503"/>
                <a:gd name="T3" fmla="*/ 896 h 1185"/>
                <a:gd name="T4" fmla="*/ 434 w 503"/>
                <a:gd name="T5" fmla="*/ 953 h 1185"/>
                <a:gd name="T6" fmla="*/ 361 w 503"/>
                <a:gd name="T7" fmla="*/ 1066 h 1185"/>
                <a:gd name="T8" fmla="*/ 349 w 503"/>
                <a:gd name="T9" fmla="*/ 1133 h 1185"/>
                <a:gd name="T10" fmla="*/ 269 w 503"/>
                <a:gd name="T11" fmla="*/ 1173 h 1185"/>
                <a:gd name="T12" fmla="*/ 202 w 503"/>
                <a:gd name="T13" fmla="*/ 1185 h 1185"/>
                <a:gd name="T14" fmla="*/ 190 w 503"/>
                <a:gd name="T15" fmla="*/ 1178 h 1185"/>
                <a:gd name="T16" fmla="*/ 199 w 503"/>
                <a:gd name="T17" fmla="*/ 1155 h 1185"/>
                <a:gd name="T18" fmla="*/ 181 w 503"/>
                <a:gd name="T19" fmla="*/ 1110 h 1185"/>
                <a:gd name="T20" fmla="*/ 136 w 503"/>
                <a:gd name="T21" fmla="*/ 1072 h 1185"/>
                <a:gd name="T22" fmla="*/ 72 w 503"/>
                <a:gd name="T23" fmla="*/ 1044 h 1185"/>
                <a:gd name="T24" fmla="*/ 39 w 503"/>
                <a:gd name="T25" fmla="*/ 988 h 1185"/>
                <a:gd name="T26" fmla="*/ 35 w 503"/>
                <a:gd name="T27" fmla="*/ 969 h 1185"/>
                <a:gd name="T28" fmla="*/ 1 w 503"/>
                <a:gd name="T29" fmla="*/ 920 h 1185"/>
                <a:gd name="T30" fmla="*/ 10 w 503"/>
                <a:gd name="T31" fmla="*/ 905 h 1185"/>
                <a:gd name="T32" fmla="*/ 42 w 503"/>
                <a:gd name="T33" fmla="*/ 927 h 1185"/>
                <a:gd name="T34" fmla="*/ 38 w 503"/>
                <a:gd name="T35" fmla="*/ 898 h 1185"/>
                <a:gd name="T36" fmla="*/ 40 w 503"/>
                <a:gd name="T37" fmla="*/ 885 h 1185"/>
                <a:gd name="T38" fmla="*/ 18 w 503"/>
                <a:gd name="T39" fmla="*/ 876 h 1185"/>
                <a:gd name="T40" fmla="*/ 0 w 503"/>
                <a:gd name="T41" fmla="*/ 848 h 1185"/>
                <a:gd name="T42" fmla="*/ 0 w 503"/>
                <a:gd name="T43" fmla="*/ 812 h 1185"/>
                <a:gd name="T44" fmla="*/ 25 w 503"/>
                <a:gd name="T45" fmla="*/ 779 h 1185"/>
                <a:gd name="T46" fmla="*/ 42 w 503"/>
                <a:gd name="T47" fmla="*/ 752 h 1185"/>
                <a:gd name="T48" fmla="*/ 48 w 503"/>
                <a:gd name="T49" fmla="*/ 707 h 1185"/>
                <a:gd name="T50" fmla="*/ 53 w 503"/>
                <a:gd name="T51" fmla="*/ 678 h 1185"/>
                <a:gd name="T52" fmla="*/ 29 w 503"/>
                <a:gd name="T53" fmla="*/ 653 h 1185"/>
                <a:gd name="T54" fmla="*/ 56 w 503"/>
                <a:gd name="T55" fmla="*/ 626 h 1185"/>
                <a:gd name="T56" fmla="*/ 36 w 503"/>
                <a:gd name="T57" fmla="*/ 586 h 1185"/>
                <a:gd name="T58" fmla="*/ 27 w 503"/>
                <a:gd name="T59" fmla="*/ 566 h 1185"/>
                <a:gd name="T60" fmla="*/ 47 w 503"/>
                <a:gd name="T61" fmla="*/ 553 h 1185"/>
                <a:gd name="T62" fmla="*/ 30 w 503"/>
                <a:gd name="T63" fmla="*/ 509 h 1185"/>
                <a:gd name="T64" fmla="*/ 42 w 503"/>
                <a:gd name="T65" fmla="*/ 487 h 1185"/>
                <a:gd name="T66" fmla="*/ 82 w 503"/>
                <a:gd name="T67" fmla="*/ 438 h 1185"/>
                <a:gd name="T68" fmla="*/ 67 w 503"/>
                <a:gd name="T69" fmla="*/ 416 h 1185"/>
                <a:gd name="T70" fmla="*/ 36 w 503"/>
                <a:gd name="T71" fmla="*/ 407 h 1185"/>
                <a:gd name="T72" fmla="*/ 10 w 503"/>
                <a:gd name="T73" fmla="*/ 266 h 1185"/>
                <a:gd name="T74" fmla="*/ 63 w 503"/>
                <a:gd name="T75" fmla="*/ 130 h 1185"/>
                <a:gd name="T76" fmla="*/ 72 w 503"/>
                <a:gd name="T77" fmla="*/ 53 h 1185"/>
                <a:gd name="T78" fmla="*/ 112 w 503"/>
                <a:gd name="T79" fmla="*/ 0 h 1185"/>
                <a:gd name="T80" fmla="*/ 135 w 503"/>
                <a:gd name="T81" fmla="*/ 17 h 1185"/>
                <a:gd name="T82" fmla="*/ 142 w 503"/>
                <a:gd name="T83" fmla="*/ 53 h 1185"/>
                <a:gd name="T84" fmla="*/ 222 w 503"/>
                <a:gd name="T85" fmla="*/ 65 h 1185"/>
                <a:gd name="T86" fmla="*/ 229 w 503"/>
                <a:gd name="T87" fmla="*/ 66 h 1185"/>
                <a:gd name="T88" fmla="*/ 234 w 503"/>
                <a:gd name="T89" fmla="*/ 60 h 1185"/>
                <a:gd name="T90" fmla="*/ 249 w 503"/>
                <a:gd name="T91" fmla="*/ 49 h 1185"/>
                <a:gd name="T92" fmla="*/ 258 w 503"/>
                <a:gd name="T93" fmla="*/ 62 h 1185"/>
                <a:gd name="T94" fmla="*/ 259 w 503"/>
                <a:gd name="T95" fmla="*/ 65 h 1185"/>
                <a:gd name="T96" fmla="*/ 296 w 503"/>
                <a:gd name="T97" fmla="*/ 121 h 1185"/>
                <a:gd name="T98" fmla="*/ 397 w 503"/>
                <a:gd name="T99" fmla="*/ 180 h 1185"/>
                <a:gd name="T100" fmla="*/ 390 w 503"/>
                <a:gd name="T101" fmla="*/ 223 h 1185"/>
                <a:gd name="T102" fmla="*/ 408 w 503"/>
                <a:gd name="T103" fmla="*/ 330 h 1185"/>
                <a:gd name="T104" fmla="*/ 376 w 503"/>
                <a:gd name="T105" fmla="*/ 502 h 1185"/>
                <a:gd name="T106" fmla="*/ 414 w 503"/>
                <a:gd name="T107" fmla="*/ 632 h 1185"/>
                <a:gd name="T108" fmla="*/ 492 w 503"/>
                <a:gd name="T109" fmla="*/ 730 h 1185"/>
                <a:gd name="T110" fmla="*/ 503 w 503"/>
                <a:gd name="T111" fmla="*/ 83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1185">
                  <a:moveTo>
                    <a:pt x="503" y="830"/>
                  </a:moveTo>
                  <a:lnTo>
                    <a:pt x="489" y="896"/>
                  </a:lnTo>
                  <a:lnTo>
                    <a:pt x="434" y="953"/>
                  </a:lnTo>
                  <a:lnTo>
                    <a:pt x="361" y="1066"/>
                  </a:lnTo>
                  <a:lnTo>
                    <a:pt x="349" y="1133"/>
                  </a:lnTo>
                  <a:lnTo>
                    <a:pt x="269" y="1173"/>
                  </a:lnTo>
                  <a:lnTo>
                    <a:pt x="202" y="1185"/>
                  </a:lnTo>
                  <a:lnTo>
                    <a:pt x="190" y="1178"/>
                  </a:lnTo>
                  <a:lnTo>
                    <a:pt x="199" y="1155"/>
                  </a:lnTo>
                  <a:lnTo>
                    <a:pt x="181" y="1110"/>
                  </a:lnTo>
                  <a:lnTo>
                    <a:pt x="136" y="1072"/>
                  </a:lnTo>
                  <a:lnTo>
                    <a:pt x="72" y="1044"/>
                  </a:lnTo>
                  <a:lnTo>
                    <a:pt x="39" y="988"/>
                  </a:lnTo>
                  <a:lnTo>
                    <a:pt x="35" y="969"/>
                  </a:lnTo>
                  <a:lnTo>
                    <a:pt x="1" y="920"/>
                  </a:lnTo>
                  <a:lnTo>
                    <a:pt x="10" y="905"/>
                  </a:lnTo>
                  <a:lnTo>
                    <a:pt x="42" y="927"/>
                  </a:lnTo>
                  <a:lnTo>
                    <a:pt x="38" y="898"/>
                  </a:lnTo>
                  <a:lnTo>
                    <a:pt x="40" y="885"/>
                  </a:lnTo>
                  <a:lnTo>
                    <a:pt x="18" y="876"/>
                  </a:lnTo>
                  <a:lnTo>
                    <a:pt x="0" y="848"/>
                  </a:lnTo>
                  <a:lnTo>
                    <a:pt x="0" y="812"/>
                  </a:lnTo>
                  <a:lnTo>
                    <a:pt x="25" y="779"/>
                  </a:lnTo>
                  <a:lnTo>
                    <a:pt x="42" y="752"/>
                  </a:lnTo>
                  <a:lnTo>
                    <a:pt x="48" y="707"/>
                  </a:lnTo>
                  <a:lnTo>
                    <a:pt x="53" y="678"/>
                  </a:lnTo>
                  <a:lnTo>
                    <a:pt x="29" y="653"/>
                  </a:lnTo>
                  <a:lnTo>
                    <a:pt x="56" y="626"/>
                  </a:lnTo>
                  <a:lnTo>
                    <a:pt x="36" y="586"/>
                  </a:lnTo>
                  <a:lnTo>
                    <a:pt x="27" y="566"/>
                  </a:lnTo>
                  <a:lnTo>
                    <a:pt x="47" y="553"/>
                  </a:lnTo>
                  <a:lnTo>
                    <a:pt x="30" y="509"/>
                  </a:lnTo>
                  <a:lnTo>
                    <a:pt x="42" y="487"/>
                  </a:lnTo>
                  <a:lnTo>
                    <a:pt x="82" y="438"/>
                  </a:lnTo>
                  <a:lnTo>
                    <a:pt x="67" y="416"/>
                  </a:lnTo>
                  <a:lnTo>
                    <a:pt x="36" y="407"/>
                  </a:lnTo>
                  <a:lnTo>
                    <a:pt x="10" y="266"/>
                  </a:lnTo>
                  <a:lnTo>
                    <a:pt x="63" y="130"/>
                  </a:lnTo>
                  <a:lnTo>
                    <a:pt x="72" y="53"/>
                  </a:lnTo>
                  <a:lnTo>
                    <a:pt x="112" y="0"/>
                  </a:lnTo>
                  <a:lnTo>
                    <a:pt x="135" y="17"/>
                  </a:lnTo>
                  <a:lnTo>
                    <a:pt x="142" y="53"/>
                  </a:lnTo>
                  <a:lnTo>
                    <a:pt x="222" y="65"/>
                  </a:lnTo>
                  <a:lnTo>
                    <a:pt x="229" y="66"/>
                  </a:lnTo>
                  <a:lnTo>
                    <a:pt x="234" y="60"/>
                  </a:lnTo>
                  <a:lnTo>
                    <a:pt x="249" y="49"/>
                  </a:lnTo>
                  <a:lnTo>
                    <a:pt x="258" y="62"/>
                  </a:lnTo>
                  <a:lnTo>
                    <a:pt x="259" y="65"/>
                  </a:lnTo>
                  <a:lnTo>
                    <a:pt x="296" y="121"/>
                  </a:lnTo>
                  <a:lnTo>
                    <a:pt x="397" y="180"/>
                  </a:lnTo>
                  <a:lnTo>
                    <a:pt x="390" y="223"/>
                  </a:lnTo>
                  <a:lnTo>
                    <a:pt x="408" y="330"/>
                  </a:lnTo>
                  <a:lnTo>
                    <a:pt x="376" y="502"/>
                  </a:lnTo>
                  <a:lnTo>
                    <a:pt x="414" y="632"/>
                  </a:lnTo>
                  <a:lnTo>
                    <a:pt x="492" y="730"/>
                  </a:lnTo>
                  <a:lnTo>
                    <a:pt x="503" y="83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8" name="Freeform 321"/>
            <p:cNvSpPr>
              <a:spLocks/>
            </p:cNvSpPr>
            <p:nvPr/>
          </p:nvSpPr>
          <p:spPr bwMode="auto">
            <a:xfrm>
              <a:off x="4284663" y="4992688"/>
              <a:ext cx="369888" cy="349250"/>
            </a:xfrm>
            <a:custGeom>
              <a:avLst/>
              <a:gdLst>
                <a:gd name="T0" fmla="*/ 1052 w 1165"/>
                <a:gd name="T1" fmla="*/ 466 h 1099"/>
                <a:gd name="T2" fmla="*/ 1140 w 1165"/>
                <a:gd name="T3" fmla="*/ 574 h 1099"/>
                <a:gd name="T4" fmla="*/ 1070 w 1165"/>
                <a:gd name="T5" fmla="*/ 638 h 1099"/>
                <a:gd name="T6" fmla="*/ 1043 w 1165"/>
                <a:gd name="T7" fmla="*/ 662 h 1099"/>
                <a:gd name="T8" fmla="*/ 1020 w 1165"/>
                <a:gd name="T9" fmla="*/ 682 h 1099"/>
                <a:gd name="T10" fmla="*/ 965 w 1165"/>
                <a:gd name="T11" fmla="*/ 699 h 1099"/>
                <a:gd name="T12" fmla="*/ 991 w 1165"/>
                <a:gd name="T13" fmla="*/ 768 h 1099"/>
                <a:gd name="T14" fmla="*/ 935 w 1165"/>
                <a:gd name="T15" fmla="*/ 729 h 1099"/>
                <a:gd name="T16" fmla="*/ 902 w 1165"/>
                <a:gd name="T17" fmla="*/ 770 h 1099"/>
                <a:gd name="T18" fmla="*/ 894 w 1165"/>
                <a:gd name="T19" fmla="*/ 782 h 1099"/>
                <a:gd name="T20" fmla="*/ 894 w 1165"/>
                <a:gd name="T21" fmla="*/ 788 h 1099"/>
                <a:gd name="T22" fmla="*/ 904 w 1165"/>
                <a:gd name="T23" fmla="*/ 812 h 1099"/>
                <a:gd name="T24" fmla="*/ 916 w 1165"/>
                <a:gd name="T25" fmla="*/ 836 h 1099"/>
                <a:gd name="T26" fmla="*/ 806 w 1165"/>
                <a:gd name="T27" fmla="*/ 953 h 1099"/>
                <a:gd name="T28" fmla="*/ 834 w 1165"/>
                <a:gd name="T29" fmla="*/ 1045 h 1099"/>
                <a:gd name="T30" fmla="*/ 767 w 1165"/>
                <a:gd name="T31" fmla="*/ 1025 h 1099"/>
                <a:gd name="T32" fmla="*/ 633 w 1165"/>
                <a:gd name="T33" fmla="*/ 927 h 1099"/>
                <a:gd name="T34" fmla="*/ 548 w 1165"/>
                <a:gd name="T35" fmla="*/ 957 h 1099"/>
                <a:gd name="T36" fmla="*/ 546 w 1165"/>
                <a:gd name="T37" fmla="*/ 919 h 1099"/>
                <a:gd name="T38" fmla="*/ 556 w 1165"/>
                <a:gd name="T39" fmla="*/ 845 h 1099"/>
                <a:gd name="T40" fmla="*/ 434 w 1165"/>
                <a:gd name="T41" fmla="*/ 710 h 1099"/>
                <a:gd name="T42" fmla="*/ 329 w 1165"/>
                <a:gd name="T43" fmla="*/ 578 h 1099"/>
                <a:gd name="T44" fmla="*/ 171 w 1165"/>
                <a:gd name="T45" fmla="*/ 338 h 1099"/>
                <a:gd name="T46" fmla="*/ 0 w 1165"/>
                <a:gd name="T47" fmla="*/ 150 h 1099"/>
                <a:gd name="T48" fmla="*/ 54 w 1165"/>
                <a:gd name="T49" fmla="*/ 0 h 1099"/>
                <a:gd name="T50" fmla="*/ 112 w 1165"/>
                <a:gd name="T51" fmla="*/ 103 h 1099"/>
                <a:gd name="T52" fmla="*/ 205 w 1165"/>
                <a:gd name="T53" fmla="*/ 45 h 1099"/>
                <a:gd name="T54" fmla="*/ 345 w 1165"/>
                <a:gd name="T55" fmla="*/ 20 h 1099"/>
                <a:gd name="T56" fmla="*/ 536 w 1165"/>
                <a:gd name="T57" fmla="*/ 68 h 1099"/>
                <a:gd name="T58" fmla="*/ 852 w 1165"/>
                <a:gd name="T59" fmla="*/ 96 h 1099"/>
                <a:gd name="T60" fmla="*/ 936 w 1165"/>
                <a:gd name="T61" fmla="*/ 184 h 1099"/>
                <a:gd name="T62" fmla="*/ 1059 w 1165"/>
                <a:gd name="T63" fmla="*/ 154 h 1099"/>
                <a:gd name="T64" fmla="*/ 1112 w 1165"/>
                <a:gd name="T65" fmla="*/ 396 h 1099"/>
                <a:gd name="T66" fmla="*/ 1165 w 1165"/>
                <a:gd name="T67" fmla="*/ 43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5" h="1099">
                  <a:moveTo>
                    <a:pt x="1162" y="471"/>
                  </a:moveTo>
                  <a:lnTo>
                    <a:pt x="1052" y="466"/>
                  </a:lnTo>
                  <a:lnTo>
                    <a:pt x="1069" y="518"/>
                  </a:lnTo>
                  <a:lnTo>
                    <a:pt x="1140" y="574"/>
                  </a:lnTo>
                  <a:lnTo>
                    <a:pt x="1117" y="681"/>
                  </a:lnTo>
                  <a:lnTo>
                    <a:pt x="1070" y="638"/>
                  </a:lnTo>
                  <a:lnTo>
                    <a:pt x="1044" y="661"/>
                  </a:lnTo>
                  <a:lnTo>
                    <a:pt x="1043" y="662"/>
                  </a:lnTo>
                  <a:lnTo>
                    <a:pt x="1043" y="662"/>
                  </a:lnTo>
                  <a:lnTo>
                    <a:pt x="1020" y="682"/>
                  </a:lnTo>
                  <a:lnTo>
                    <a:pt x="970" y="652"/>
                  </a:lnTo>
                  <a:lnTo>
                    <a:pt x="965" y="699"/>
                  </a:lnTo>
                  <a:lnTo>
                    <a:pt x="1018" y="724"/>
                  </a:lnTo>
                  <a:lnTo>
                    <a:pt x="991" y="768"/>
                  </a:lnTo>
                  <a:lnTo>
                    <a:pt x="935" y="729"/>
                  </a:lnTo>
                  <a:lnTo>
                    <a:pt x="935" y="729"/>
                  </a:lnTo>
                  <a:lnTo>
                    <a:pt x="916" y="752"/>
                  </a:lnTo>
                  <a:lnTo>
                    <a:pt x="902" y="770"/>
                  </a:lnTo>
                  <a:lnTo>
                    <a:pt x="898" y="777"/>
                  </a:lnTo>
                  <a:lnTo>
                    <a:pt x="894" y="782"/>
                  </a:lnTo>
                  <a:lnTo>
                    <a:pt x="894" y="782"/>
                  </a:lnTo>
                  <a:lnTo>
                    <a:pt x="894" y="788"/>
                  </a:lnTo>
                  <a:lnTo>
                    <a:pt x="897" y="795"/>
                  </a:lnTo>
                  <a:lnTo>
                    <a:pt x="904" y="812"/>
                  </a:lnTo>
                  <a:lnTo>
                    <a:pt x="912" y="828"/>
                  </a:lnTo>
                  <a:lnTo>
                    <a:pt x="916" y="836"/>
                  </a:lnTo>
                  <a:lnTo>
                    <a:pt x="889" y="846"/>
                  </a:lnTo>
                  <a:lnTo>
                    <a:pt x="806" y="953"/>
                  </a:lnTo>
                  <a:lnTo>
                    <a:pt x="830" y="998"/>
                  </a:lnTo>
                  <a:lnTo>
                    <a:pt x="834" y="1045"/>
                  </a:lnTo>
                  <a:lnTo>
                    <a:pt x="814" y="1099"/>
                  </a:lnTo>
                  <a:lnTo>
                    <a:pt x="767" y="1025"/>
                  </a:lnTo>
                  <a:lnTo>
                    <a:pt x="687" y="1006"/>
                  </a:lnTo>
                  <a:lnTo>
                    <a:pt x="633" y="927"/>
                  </a:lnTo>
                  <a:lnTo>
                    <a:pt x="586" y="932"/>
                  </a:lnTo>
                  <a:lnTo>
                    <a:pt x="548" y="957"/>
                  </a:lnTo>
                  <a:lnTo>
                    <a:pt x="521" y="942"/>
                  </a:lnTo>
                  <a:lnTo>
                    <a:pt x="546" y="919"/>
                  </a:lnTo>
                  <a:lnTo>
                    <a:pt x="559" y="905"/>
                  </a:lnTo>
                  <a:lnTo>
                    <a:pt x="556" y="845"/>
                  </a:lnTo>
                  <a:lnTo>
                    <a:pt x="458" y="760"/>
                  </a:lnTo>
                  <a:lnTo>
                    <a:pt x="434" y="710"/>
                  </a:lnTo>
                  <a:lnTo>
                    <a:pt x="381" y="674"/>
                  </a:lnTo>
                  <a:lnTo>
                    <a:pt x="329" y="578"/>
                  </a:lnTo>
                  <a:lnTo>
                    <a:pt x="169" y="440"/>
                  </a:lnTo>
                  <a:lnTo>
                    <a:pt x="171" y="338"/>
                  </a:lnTo>
                  <a:lnTo>
                    <a:pt x="138" y="331"/>
                  </a:lnTo>
                  <a:lnTo>
                    <a:pt x="0" y="150"/>
                  </a:lnTo>
                  <a:lnTo>
                    <a:pt x="5" y="10"/>
                  </a:lnTo>
                  <a:lnTo>
                    <a:pt x="54" y="0"/>
                  </a:lnTo>
                  <a:lnTo>
                    <a:pt x="89" y="79"/>
                  </a:lnTo>
                  <a:lnTo>
                    <a:pt x="112" y="103"/>
                  </a:lnTo>
                  <a:lnTo>
                    <a:pt x="176" y="105"/>
                  </a:lnTo>
                  <a:lnTo>
                    <a:pt x="205" y="45"/>
                  </a:lnTo>
                  <a:lnTo>
                    <a:pt x="248" y="21"/>
                  </a:lnTo>
                  <a:lnTo>
                    <a:pt x="345" y="20"/>
                  </a:lnTo>
                  <a:lnTo>
                    <a:pt x="478" y="22"/>
                  </a:lnTo>
                  <a:lnTo>
                    <a:pt x="536" y="68"/>
                  </a:lnTo>
                  <a:lnTo>
                    <a:pt x="682" y="25"/>
                  </a:lnTo>
                  <a:lnTo>
                    <a:pt x="852" y="96"/>
                  </a:lnTo>
                  <a:lnTo>
                    <a:pt x="886" y="145"/>
                  </a:lnTo>
                  <a:lnTo>
                    <a:pt x="936" y="184"/>
                  </a:lnTo>
                  <a:lnTo>
                    <a:pt x="996" y="121"/>
                  </a:lnTo>
                  <a:lnTo>
                    <a:pt x="1059" y="154"/>
                  </a:lnTo>
                  <a:lnTo>
                    <a:pt x="1000" y="290"/>
                  </a:lnTo>
                  <a:lnTo>
                    <a:pt x="1112" y="396"/>
                  </a:lnTo>
                  <a:lnTo>
                    <a:pt x="1108" y="422"/>
                  </a:lnTo>
                  <a:lnTo>
                    <a:pt x="1165" y="438"/>
                  </a:lnTo>
                  <a:lnTo>
                    <a:pt x="1162" y="471"/>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89" name="Freeform 322"/>
            <p:cNvSpPr>
              <a:spLocks/>
            </p:cNvSpPr>
            <p:nvPr/>
          </p:nvSpPr>
          <p:spPr bwMode="auto">
            <a:xfrm>
              <a:off x="4540250" y="5200650"/>
              <a:ext cx="179388" cy="255588"/>
            </a:xfrm>
            <a:custGeom>
              <a:avLst/>
              <a:gdLst>
                <a:gd name="T0" fmla="*/ 539 w 564"/>
                <a:gd name="T1" fmla="*/ 367 h 807"/>
                <a:gd name="T2" fmla="*/ 500 w 564"/>
                <a:gd name="T3" fmla="*/ 359 h 807"/>
                <a:gd name="T4" fmla="*/ 471 w 564"/>
                <a:gd name="T5" fmla="*/ 355 h 807"/>
                <a:gd name="T6" fmla="*/ 461 w 564"/>
                <a:gd name="T7" fmla="*/ 355 h 807"/>
                <a:gd name="T8" fmla="*/ 456 w 564"/>
                <a:gd name="T9" fmla="*/ 360 h 807"/>
                <a:gd name="T10" fmla="*/ 458 w 564"/>
                <a:gd name="T11" fmla="*/ 367 h 807"/>
                <a:gd name="T12" fmla="*/ 464 w 564"/>
                <a:gd name="T13" fmla="*/ 374 h 807"/>
                <a:gd name="T14" fmla="*/ 477 w 564"/>
                <a:gd name="T15" fmla="*/ 390 h 807"/>
                <a:gd name="T16" fmla="*/ 492 w 564"/>
                <a:gd name="T17" fmla="*/ 411 h 807"/>
                <a:gd name="T18" fmla="*/ 500 w 564"/>
                <a:gd name="T19" fmla="*/ 433 h 807"/>
                <a:gd name="T20" fmla="*/ 502 w 564"/>
                <a:gd name="T21" fmla="*/ 453 h 807"/>
                <a:gd name="T22" fmla="*/ 492 w 564"/>
                <a:gd name="T23" fmla="*/ 449 h 807"/>
                <a:gd name="T24" fmla="*/ 465 w 564"/>
                <a:gd name="T25" fmla="*/ 465 h 807"/>
                <a:gd name="T26" fmla="*/ 378 w 564"/>
                <a:gd name="T27" fmla="*/ 417 h 807"/>
                <a:gd name="T28" fmla="*/ 315 w 564"/>
                <a:gd name="T29" fmla="*/ 453 h 807"/>
                <a:gd name="T30" fmla="*/ 253 w 564"/>
                <a:gd name="T31" fmla="*/ 666 h 807"/>
                <a:gd name="T32" fmla="*/ 249 w 564"/>
                <a:gd name="T33" fmla="*/ 807 h 807"/>
                <a:gd name="T34" fmla="*/ 232 w 564"/>
                <a:gd name="T35" fmla="*/ 743 h 807"/>
                <a:gd name="T36" fmla="*/ 103 w 564"/>
                <a:gd name="T37" fmla="*/ 636 h 807"/>
                <a:gd name="T38" fmla="*/ 28 w 564"/>
                <a:gd name="T39" fmla="*/ 597 h 807"/>
                <a:gd name="T40" fmla="*/ 37 w 564"/>
                <a:gd name="T41" fmla="*/ 575 h 807"/>
                <a:gd name="T42" fmla="*/ 57 w 564"/>
                <a:gd name="T43" fmla="*/ 541 h 807"/>
                <a:gd name="T44" fmla="*/ 8 w 564"/>
                <a:gd name="T45" fmla="*/ 447 h 807"/>
                <a:gd name="T46" fmla="*/ 24 w 564"/>
                <a:gd name="T47" fmla="*/ 346 h 807"/>
                <a:gd name="T48" fmla="*/ 83 w 564"/>
                <a:gd name="T49" fmla="*/ 194 h 807"/>
                <a:gd name="T50" fmla="*/ 110 w 564"/>
                <a:gd name="T51" fmla="*/ 184 h 807"/>
                <a:gd name="T52" fmla="*/ 98 w 564"/>
                <a:gd name="T53" fmla="*/ 160 h 807"/>
                <a:gd name="T54" fmla="*/ 88 w 564"/>
                <a:gd name="T55" fmla="*/ 136 h 807"/>
                <a:gd name="T56" fmla="*/ 88 w 564"/>
                <a:gd name="T57" fmla="*/ 130 h 807"/>
                <a:gd name="T58" fmla="*/ 96 w 564"/>
                <a:gd name="T59" fmla="*/ 118 h 807"/>
                <a:gd name="T60" fmla="*/ 129 w 564"/>
                <a:gd name="T61" fmla="*/ 77 h 807"/>
                <a:gd name="T62" fmla="*/ 212 w 564"/>
                <a:gd name="T63" fmla="*/ 72 h 807"/>
                <a:gd name="T64" fmla="*/ 164 w 564"/>
                <a:gd name="T65" fmla="*/ 0 h 807"/>
                <a:gd name="T66" fmla="*/ 237 w 564"/>
                <a:gd name="T67" fmla="*/ 10 h 807"/>
                <a:gd name="T68" fmla="*/ 266 w 564"/>
                <a:gd name="T69" fmla="*/ 62 h 807"/>
                <a:gd name="T70" fmla="*/ 274 w 564"/>
                <a:gd name="T71" fmla="*/ 75 h 807"/>
                <a:gd name="T72" fmla="*/ 293 w 564"/>
                <a:gd name="T73" fmla="*/ 96 h 807"/>
                <a:gd name="T74" fmla="*/ 302 w 564"/>
                <a:gd name="T75" fmla="*/ 102 h 807"/>
                <a:gd name="T76" fmla="*/ 349 w 564"/>
                <a:gd name="T77" fmla="*/ 133 h 807"/>
                <a:gd name="T78" fmla="*/ 371 w 564"/>
                <a:gd name="T79" fmla="*/ 153 h 807"/>
                <a:gd name="T80" fmla="*/ 383 w 564"/>
                <a:gd name="T81" fmla="*/ 168 h 807"/>
                <a:gd name="T82" fmla="*/ 386 w 564"/>
                <a:gd name="T83" fmla="*/ 179 h 807"/>
                <a:gd name="T84" fmla="*/ 386 w 564"/>
                <a:gd name="T85" fmla="*/ 186 h 807"/>
                <a:gd name="T86" fmla="*/ 390 w 564"/>
                <a:gd name="T87" fmla="*/ 198 h 807"/>
                <a:gd name="T88" fmla="*/ 403 w 564"/>
                <a:gd name="T89" fmla="*/ 211 h 807"/>
                <a:gd name="T90" fmla="*/ 422 w 564"/>
                <a:gd name="T91" fmla="*/ 223 h 807"/>
                <a:gd name="T92" fmla="*/ 469 w 564"/>
                <a:gd name="T93" fmla="*/ 244 h 807"/>
                <a:gd name="T94" fmla="*/ 539 w 564"/>
                <a:gd name="T95" fmla="*/ 268 h 807"/>
                <a:gd name="T96" fmla="*/ 546 w 564"/>
                <a:gd name="T97" fmla="*/ 273 h 807"/>
                <a:gd name="T98" fmla="*/ 558 w 564"/>
                <a:gd name="T99" fmla="*/ 284 h 807"/>
                <a:gd name="T100" fmla="*/ 563 w 564"/>
                <a:gd name="T101" fmla="*/ 300 h 807"/>
                <a:gd name="T102" fmla="*/ 564 w 564"/>
                <a:gd name="T103" fmla="*/ 316 h 807"/>
                <a:gd name="T104" fmla="*/ 561 w 564"/>
                <a:gd name="T105" fmla="*/ 333 h 807"/>
                <a:gd name="T106" fmla="*/ 556 w 564"/>
                <a:gd name="T107" fmla="*/ 349 h 807"/>
                <a:gd name="T108" fmla="*/ 550 w 564"/>
                <a:gd name="T109" fmla="*/ 360 h 807"/>
                <a:gd name="T110" fmla="*/ 542 w 564"/>
                <a:gd name="T111" fmla="*/ 367 h 807"/>
                <a:gd name="T112" fmla="*/ 539 w 564"/>
                <a:gd name="T113" fmla="*/ 36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4" h="807">
                  <a:moveTo>
                    <a:pt x="539" y="367"/>
                  </a:moveTo>
                  <a:lnTo>
                    <a:pt x="539" y="367"/>
                  </a:lnTo>
                  <a:lnTo>
                    <a:pt x="515" y="362"/>
                  </a:lnTo>
                  <a:lnTo>
                    <a:pt x="500" y="359"/>
                  </a:lnTo>
                  <a:lnTo>
                    <a:pt x="485" y="357"/>
                  </a:lnTo>
                  <a:lnTo>
                    <a:pt x="471" y="355"/>
                  </a:lnTo>
                  <a:lnTo>
                    <a:pt x="465" y="355"/>
                  </a:lnTo>
                  <a:lnTo>
                    <a:pt x="461" y="355"/>
                  </a:lnTo>
                  <a:lnTo>
                    <a:pt x="457" y="358"/>
                  </a:lnTo>
                  <a:lnTo>
                    <a:pt x="456" y="360"/>
                  </a:lnTo>
                  <a:lnTo>
                    <a:pt x="456" y="362"/>
                  </a:lnTo>
                  <a:lnTo>
                    <a:pt x="458" y="367"/>
                  </a:lnTo>
                  <a:lnTo>
                    <a:pt x="458" y="367"/>
                  </a:lnTo>
                  <a:lnTo>
                    <a:pt x="464" y="374"/>
                  </a:lnTo>
                  <a:lnTo>
                    <a:pt x="471" y="381"/>
                  </a:lnTo>
                  <a:lnTo>
                    <a:pt x="477" y="390"/>
                  </a:lnTo>
                  <a:lnTo>
                    <a:pt x="485" y="399"/>
                  </a:lnTo>
                  <a:lnTo>
                    <a:pt x="492" y="411"/>
                  </a:lnTo>
                  <a:lnTo>
                    <a:pt x="497" y="426"/>
                  </a:lnTo>
                  <a:lnTo>
                    <a:pt x="500" y="433"/>
                  </a:lnTo>
                  <a:lnTo>
                    <a:pt x="501" y="443"/>
                  </a:lnTo>
                  <a:lnTo>
                    <a:pt x="502" y="453"/>
                  </a:lnTo>
                  <a:lnTo>
                    <a:pt x="502" y="465"/>
                  </a:lnTo>
                  <a:lnTo>
                    <a:pt x="492" y="449"/>
                  </a:lnTo>
                  <a:lnTo>
                    <a:pt x="472" y="466"/>
                  </a:lnTo>
                  <a:lnTo>
                    <a:pt x="465" y="465"/>
                  </a:lnTo>
                  <a:lnTo>
                    <a:pt x="385" y="453"/>
                  </a:lnTo>
                  <a:lnTo>
                    <a:pt x="378" y="417"/>
                  </a:lnTo>
                  <a:lnTo>
                    <a:pt x="355" y="400"/>
                  </a:lnTo>
                  <a:lnTo>
                    <a:pt x="315" y="453"/>
                  </a:lnTo>
                  <a:lnTo>
                    <a:pt x="306" y="530"/>
                  </a:lnTo>
                  <a:lnTo>
                    <a:pt x="253" y="666"/>
                  </a:lnTo>
                  <a:lnTo>
                    <a:pt x="279" y="807"/>
                  </a:lnTo>
                  <a:lnTo>
                    <a:pt x="249" y="807"/>
                  </a:lnTo>
                  <a:lnTo>
                    <a:pt x="237" y="783"/>
                  </a:lnTo>
                  <a:lnTo>
                    <a:pt x="232" y="743"/>
                  </a:lnTo>
                  <a:lnTo>
                    <a:pt x="176" y="675"/>
                  </a:lnTo>
                  <a:lnTo>
                    <a:pt x="103" y="636"/>
                  </a:lnTo>
                  <a:lnTo>
                    <a:pt x="73" y="603"/>
                  </a:lnTo>
                  <a:lnTo>
                    <a:pt x="28" y="597"/>
                  </a:lnTo>
                  <a:lnTo>
                    <a:pt x="15" y="568"/>
                  </a:lnTo>
                  <a:lnTo>
                    <a:pt x="37" y="575"/>
                  </a:lnTo>
                  <a:lnTo>
                    <a:pt x="55" y="569"/>
                  </a:lnTo>
                  <a:lnTo>
                    <a:pt x="57" y="541"/>
                  </a:lnTo>
                  <a:lnTo>
                    <a:pt x="25" y="524"/>
                  </a:lnTo>
                  <a:lnTo>
                    <a:pt x="8" y="447"/>
                  </a:lnTo>
                  <a:lnTo>
                    <a:pt x="28" y="393"/>
                  </a:lnTo>
                  <a:lnTo>
                    <a:pt x="24" y="346"/>
                  </a:lnTo>
                  <a:lnTo>
                    <a:pt x="0" y="301"/>
                  </a:lnTo>
                  <a:lnTo>
                    <a:pt x="83" y="194"/>
                  </a:lnTo>
                  <a:lnTo>
                    <a:pt x="110" y="184"/>
                  </a:lnTo>
                  <a:lnTo>
                    <a:pt x="110" y="184"/>
                  </a:lnTo>
                  <a:lnTo>
                    <a:pt x="106" y="176"/>
                  </a:lnTo>
                  <a:lnTo>
                    <a:pt x="98" y="160"/>
                  </a:lnTo>
                  <a:lnTo>
                    <a:pt x="91" y="143"/>
                  </a:lnTo>
                  <a:lnTo>
                    <a:pt x="88" y="136"/>
                  </a:lnTo>
                  <a:lnTo>
                    <a:pt x="88" y="130"/>
                  </a:lnTo>
                  <a:lnTo>
                    <a:pt x="88" y="130"/>
                  </a:lnTo>
                  <a:lnTo>
                    <a:pt x="92" y="125"/>
                  </a:lnTo>
                  <a:lnTo>
                    <a:pt x="96" y="118"/>
                  </a:lnTo>
                  <a:lnTo>
                    <a:pt x="110" y="100"/>
                  </a:lnTo>
                  <a:lnTo>
                    <a:pt x="129" y="77"/>
                  </a:lnTo>
                  <a:lnTo>
                    <a:pt x="185" y="116"/>
                  </a:lnTo>
                  <a:lnTo>
                    <a:pt x="212" y="72"/>
                  </a:lnTo>
                  <a:lnTo>
                    <a:pt x="159" y="47"/>
                  </a:lnTo>
                  <a:lnTo>
                    <a:pt x="164" y="0"/>
                  </a:lnTo>
                  <a:lnTo>
                    <a:pt x="214" y="30"/>
                  </a:lnTo>
                  <a:lnTo>
                    <a:pt x="237" y="10"/>
                  </a:lnTo>
                  <a:lnTo>
                    <a:pt x="239" y="8"/>
                  </a:lnTo>
                  <a:lnTo>
                    <a:pt x="266" y="62"/>
                  </a:lnTo>
                  <a:lnTo>
                    <a:pt x="266" y="62"/>
                  </a:lnTo>
                  <a:lnTo>
                    <a:pt x="274" y="75"/>
                  </a:lnTo>
                  <a:lnTo>
                    <a:pt x="283" y="86"/>
                  </a:lnTo>
                  <a:lnTo>
                    <a:pt x="293" y="96"/>
                  </a:lnTo>
                  <a:lnTo>
                    <a:pt x="302" y="102"/>
                  </a:lnTo>
                  <a:lnTo>
                    <a:pt x="302" y="102"/>
                  </a:lnTo>
                  <a:lnTo>
                    <a:pt x="335" y="123"/>
                  </a:lnTo>
                  <a:lnTo>
                    <a:pt x="349" y="133"/>
                  </a:lnTo>
                  <a:lnTo>
                    <a:pt x="361" y="143"/>
                  </a:lnTo>
                  <a:lnTo>
                    <a:pt x="371" y="153"/>
                  </a:lnTo>
                  <a:lnTo>
                    <a:pt x="379" y="163"/>
                  </a:lnTo>
                  <a:lnTo>
                    <a:pt x="383" y="168"/>
                  </a:lnTo>
                  <a:lnTo>
                    <a:pt x="384" y="174"/>
                  </a:lnTo>
                  <a:lnTo>
                    <a:pt x="386" y="179"/>
                  </a:lnTo>
                  <a:lnTo>
                    <a:pt x="386" y="186"/>
                  </a:lnTo>
                  <a:lnTo>
                    <a:pt x="386" y="186"/>
                  </a:lnTo>
                  <a:lnTo>
                    <a:pt x="387" y="192"/>
                  </a:lnTo>
                  <a:lnTo>
                    <a:pt x="390" y="198"/>
                  </a:lnTo>
                  <a:lnTo>
                    <a:pt x="396" y="205"/>
                  </a:lnTo>
                  <a:lnTo>
                    <a:pt x="403" y="211"/>
                  </a:lnTo>
                  <a:lnTo>
                    <a:pt x="412" y="216"/>
                  </a:lnTo>
                  <a:lnTo>
                    <a:pt x="422" y="223"/>
                  </a:lnTo>
                  <a:lnTo>
                    <a:pt x="444" y="234"/>
                  </a:lnTo>
                  <a:lnTo>
                    <a:pt x="469" y="244"/>
                  </a:lnTo>
                  <a:lnTo>
                    <a:pt x="494" y="254"/>
                  </a:lnTo>
                  <a:lnTo>
                    <a:pt x="539" y="268"/>
                  </a:lnTo>
                  <a:lnTo>
                    <a:pt x="539" y="268"/>
                  </a:lnTo>
                  <a:lnTo>
                    <a:pt x="546" y="273"/>
                  </a:lnTo>
                  <a:lnTo>
                    <a:pt x="552" y="279"/>
                  </a:lnTo>
                  <a:lnTo>
                    <a:pt x="558" y="284"/>
                  </a:lnTo>
                  <a:lnTo>
                    <a:pt x="561" y="292"/>
                  </a:lnTo>
                  <a:lnTo>
                    <a:pt x="563" y="300"/>
                  </a:lnTo>
                  <a:lnTo>
                    <a:pt x="564" y="309"/>
                  </a:lnTo>
                  <a:lnTo>
                    <a:pt x="564" y="316"/>
                  </a:lnTo>
                  <a:lnTo>
                    <a:pt x="563" y="325"/>
                  </a:lnTo>
                  <a:lnTo>
                    <a:pt x="561" y="333"/>
                  </a:lnTo>
                  <a:lnTo>
                    <a:pt x="559" y="342"/>
                  </a:lnTo>
                  <a:lnTo>
                    <a:pt x="556" y="349"/>
                  </a:lnTo>
                  <a:lnTo>
                    <a:pt x="553" y="355"/>
                  </a:lnTo>
                  <a:lnTo>
                    <a:pt x="550" y="360"/>
                  </a:lnTo>
                  <a:lnTo>
                    <a:pt x="545" y="364"/>
                  </a:lnTo>
                  <a:lnTo>
                    <a:pt x="542" y="367"/>
                  </a:lnTo>
                  <a:lnTo>
                    <a:pt x="539" y="367"/>
                  </a:lnTo>
                  <a:lnTo>
                    <a:pt x="539" y="367"/>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90" name="Freeform 323"/>
            <p:cNvSpPr>
              <a:spLocks/>
            </p:cNvSpPr>
            <p:nvPr/>
          </p:nvSpPr>
          <p:spPr bwMode="auto">
            <a:xfrm>
              <a:off x="6578600" y="5195888"/>
              <a:ext cx="617538" cy="325438"/>
            </a:xfrm>
            <a:custGeom>
              <a:avLst/>
              <a:gdLst>
                <a:gd name="T0" fmla="*/ 1946 w 1946"/>
                <a:gd name="T1" fmla="*/ 918 h 1024"/>
                <a:gd name="T2" fmla="*/ 1898 w 1946"/>
                <a:gd name="T3" fmla="*/ 958 h 1024"/>
                <a:gd name="T4" fmla="*/ 1880 w 1946"/>
                <a:gd name="T5" fmla="*/ 1024 h 1024"/>
                <a:gd name="T6" fmla="*/ 1822 w 1946"/>
                <a:gd name="T7" fmla="*/ 980 h 1024"/>
                <a:gd name="T8" fmla="*/ 1733 w 1946"/>
                <a:gd name="T9" fmla="*/ 954 h 1024"/>
                <a:gd name="T10" fmla="*/ 1635 w 1946"/>
                <a:gd name="T11" fmla="*/ 866 h 1024"/>
                <a:gd name="T12" fmla="*/ 1573 w 1946"/>
                <a:gd name="T13" fmla="*/ 912 h 1024"/>
                <a:gd name="T14" fmla="*/ 1439 w 1946"/>
                <a:gd name="T15" fmla="*/ 900 h 1024"/>
                <a:gd name="T16" fmla="*/ 1283 w 1946"/>
                <a:gd name="T17" fmla="*/ 856 h 1024"/>
                <a:gd name="T18" fmla="*/ 1128 w 1946"/>
                <a:gd name="T19" fmla="*/ 880 h 1024"/>
                <a:gd name="T20" fmla="*/ 954 w 1946"/>
                <a:gd name="T21" fmla="*/ 873 h 1024"/>
                <a:gd name="T22" fmla="*/ 932 w 1946"/>
                <a:gd name="T23" fmla="*/ 833 h 1024"/>
                <a:gd name="T24" fmla="*/ 874 w 1946"/>
                <a:gd name="T25" fmla="*/ 803 h 1024"/>
                <a:gd name="T26" fmla="*/ 825 w 1946"/>
                <a:gd name="T27" fmla="*/ 715 h 1024"/>
                <a:gd name="T28" fmla="*/ 767 w 1946"/>
                <a:gd name="T29" fmla="*/ 706 h 1024"/>
                <a:gd name="T30" fmla="*/ 731 w 1946"/>
                <a:gd name="T31" fmla="*/ 759 h 1024"/>
                <a:gd name="T32" fmla="*/ 678 w 1946"/>
                <a:gd name="T33" fmla="*/ 761 h 1024"/>
                <a:gd name="T34" fmla="*/ 585 w 1946"/>
                <a:gd name="T35" fmla="*/ 783 h 1024"/>
                <a:gd name="T36" fmla="*/ 553 w 1946"/>
                <a:gd name="T37" fmla="*/ 765 h 1024"/>
                <a:gd name="T38" fmla="*/ 555 w 1946"/>
                <a:gd name="T39" fmla="*/ 675 h 1024"/>
                <a:gd name="T40" fmla="*/ 508 w 1946"/>
                <a:gd name="T41" fmla="*/ 612 h 1024"/>
                <a:gd name="T42" fmla="*/ 486 w 1946"/>
                <a:gd name="T43" fmla="*/ 434 h 1024"/>
                <a:gd name="T44" fmla="*/ 406 w 1946"/>
                <a:gd name="T45" fmla="*/ 345 h 1024"/>
                <a:gd name="T46" fmla="*/ 388 w 1946"/>
                <a:gd name="T47" fmla="*/ 285 h 1024"/>
                <a:gd name="T48" fmla="*/ 348 w 1946"/>
                <a:gd name="T49" fmla="*/ 253 h 1024"/>
                <a:gd name="T50" fmla="*/ 221 w 1946"/>
                <a:gd name="T51" fmla="*/ 244 h 1024"/>
                <a:gd name="T52" fmla="*/ 144 w 1946"/>
                <a:gd name="T53" fmla="*/ 215 h 1024"/>
                <a:gd name="T54" fmla="*/ 114 w 1946"/>
                <a:gd name="T55" fmla="*/ 151 h 1024"/>
                <a:gd name="T56" fmla="*/ 117 w 1946"/>
                <a:gd name="T57" fmla="*/ 131 h 1024"/>
                <a:gd name="T58" fmla="*/ 87 w 1946"/>
                <a:gd name="T59" fmla="*/ 139 h 1024"/>
                <a:gd name="T60" fmla="*/ 24 w 1946"/>
                <a:gd name="T61" fmla="*/ 99 h 1024"/>
                <a:gd name="T62" fmla="*/ 0 w 1946"/>
                <a:gd name="T63" fmla="*/ 41 h 1024"/>
                <a:gd name="T64" fmla="*/ 94 w 1946"/>
                <a:gd name="T65" fmla="*/ 0 h 1024"/>
                <a:gd name="T66" fmla="*/ 210 w 1946"/>
                <a:gd name="T67" fmla="*/ 43 h 1024"/>
                <a:gd name="T68" fmla="*/ 374 w 1946"/>
                <a:gd name="T69" fmla="*/ 60 h 1024"/>
                <a:gd name="T70" fmla="*/ 463 w 1946"/>
                <a:gd name="T71" fmla="*/ 99 h 1024"/>
                <a:gd name="T72" fmla="*/ 588 w 1946"/>
                <a:gd name="T73" fmla="*/ 107 h 1024"/>
                <a:gd name="T74" fmla="*/ 793 w 1946"/>
                <a:gd name="T75" fmla="*/ 185 h 1024"/>
                <a:gd name="T76" fmla="*/ 984 w 1946"/>
                <a:gd name="T77" fmla="*/ 214 h 1024"/>
                <a:gd name="T78" fmla="*/ 1078 w 1946"/>
                <a:gd name="T79" fmla="*/ 253 h 1024"/>
                <a:gd name="T80" fmla="*/ 1140 w 1946"/>
                <a:gd name="T81" fmla="*/ 332 h 1024"/>
                <a:gd name="T82" fmla="*/ 1235 w 1946"/>
                <a:gd name="T83" fmla="*/ 366 h 1024"/>
                <a:gd name="T84" fmla="*/ 1248 w 1946"/>
                <a:gd name="T85" fmla="*/ 410 h 1024"/>
                <a:gd name="T86" fmla="*/ 1302 w 1946"/>
                <a:gd name="T87" fmla="*/ 419 h 1024"/>
                <a:gd name="T88" fmla="*/ 1426 w 1946"/>
                <a:gd name="T89" fmla="*/ 382 h 1024"/>
                <a:gd name="T90" fmla="*/ 1488 w 1946"/>
                <a:gd name="T91" fmla="*/ 346 h 1024"/>
                <a:gd name="T92" fmla="*/ 1568 w 1946"/>
                <a:gd name="T93" fmla="*/ 416 h 1024"/>
                <a:gd name="T94" fmla="*/ 1693 w 1946"/>
                <a:gd name="T95" fmla="*/ 437 h 1024"/>
                <a:gd name="T96" fmla="*/ 1733 w 1946"/>
                <a:gd name="T97" fmla="*/ 499 h 1024"/>
                <a:gd name="T98" fmla="*/ 1725 w 1946"/>
                <a:gd name="T99" fmla="*/ 543 h 1024"/>
                <a:gd name="T100" fmla="*/ 1819 w 1946"/>
                <a:gd name="T101" fmla="*/ 612 h 1024"/>
                <a:gd name="T102" fmla="*/ 1877 w 1946"/>
                <a:gd name="T103" fmla="*/ 630 h 1024"/>
                <a:gd name="T104" fmla="*/ 1868 w 1946"/>
                <a:gd name="T105" fmla="*/ 693 h 1024"/>
                <a:gd name="T106" fmla="*/ 1789 w 1946"/>
                <a:gd name="T107" fmla="*/ 746 h 1024"/>
                <a:gd name="T108" fmla="*/ 1799 w 1946"/>
                <a:gd name="T109" fmla="*/ 798 h 1024"/>
                <a:gd name="T110" fmla="*/ 1866 w 1946"/>
                <a:gd name="T111" fmla="*/ 839 h 1024"/>
                <a:gd name="T112" fmla="*/ 1883 w 1946"/>
                <a:gd name="T113" fmla="*/ 869 h 1024"/>
                <a:gd name="T114" fmla="*/ 1946 w 1946"/>
                <a:gd name="T115" fmla="*/ 91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6" h="1024">
                  <a:moveTo>
                    <a:pt x="1946" y="918"/>
                  </a:moveTo>
                  <a:lnTo>
                    <a:pt x="1898" y="958"/>
                  </a:lnTo>
                  <a:lnTo>
                    <a:pt x="1880" y="1024"/>
                  </a:lnTo>
                  <a:lnTo>
                    <a:pt x="1822" y="980"/>
                  </a:lnTo>
                  <a:lnTo>
                    <a:pt x="1733" y="954"/>
                  </a:lnTo>
                  <a:lnTo>
                    <a:pt x="1635" y="866"/>
                  </a:lnTo>
                  <a:lnTo>
                    <a:pt x="1573" y="912"/>
                  </a:lnTo>
                  <a:lnTo>
                    <a:pt x="1439" y="900"/>
                  </a:lnTo>
                  <a:lnTo>
                    <a:pt x="1283" y="856"/>
                  </a:lnTo>
                  <a:lnTo>
                    <a:pt x="1128" y="880"/>
                  </a:lnTo>
                  <a:lnTo>
                    <a:pt x="954" y="873"/>
                  </a:lnTo>
                  <a:lnTo>
                    <a:pt x="932" y="833"/>
                  </a:lnTo>
                  <a:lnTo>
                    <a:pt x="874" y="803"/>
                  </a:lnTo>
                  <a:lnTo>
                    <a:pt x="825" y="715"/>
                  </a:lnTo>
                  <a:lnTo>
                    <a:pt x="767" y="706"/>
                  </a:lnTo>
                  <a:lnTo>
                    <a:pt x="731" y="759"/>
                  </a:lnTo>
                  <a:lnTo>
                    <a:pt x="678" y="761"/>
                  </a:lnTo>
                  <a:lnTo>
                    <a:pt x="585" y="783"/>
                  </a:lnTo>
                  <a:lnTo>
                    <a:pt x="553" y="765"/>
                  </a:lnTo>
                  <a:lnTo>
                    <a:pt x="555" y="675"/>
                  </a:lnTo>
                  <a:lnTo>
                    <a:pt x="508" y="612"/>
                  </a:lnTo>
                  <a:lnTo>
                    <a:pt x="486" y="434"/>
                  </a:lnTo>
                  <a:lnTo>
                    <a:pt x="406" y="345"/>
                  </a:lnTo>
                  <a:lnTo>
                    <a:pt x="388" y="285"/>
                  </a:lnTo>
                  <a:lnTo>
                    <a:pt x="348" y="253"/>
                  </a:lnTo>
                  <a:lnTo>
                    <a:pt x="221" y="244"/>
                  </a:lnTo>
                  <a:lnTo>
                    <a:pt x="144" y="215"/>
                  </a:lnTo>
                  <a:lnTo>
                    <a:pt x="114" y="151"/>
                  </a:lnTo>
                  <a:lnTo>
                    <a:pt x="117" y="131"/>
                  </a:lnTo>
                  <a:lnTo>
                    <a:pt x="87" y="139"/>
                  </a:lnTo>
                  <a:lnTo>
                    <a:pt x="24" y="99"/>
                  </a:lnTo>
                  <a:lnTo>
                    <a:pt x="0" y="41"/>
                  </a:lnTo>
                  <a:lnTo>
                    <a:pt x="94" y="0"/>
                  </a:lnTo>
                  <a:lnTo>
                    <a:pt x="210" y="43"/>
                  </a:lnTo>
                  <a:lnTo>
                    <a:pt x="374" y="60"/>
                  </a:lnTo>
                  <a:lnTo>
                    <a:pt x="463" y="99"/>
                  </a:lnTo>
                  <a:lnTo>
                    <a:pt x="588" y="107"/>
                  </a:lnTo>
                  <a:lnTo>
                    <a:pt x="793" y="185"/>
                  </a:lnTo>
                  <a:lnTo>
                    <a:pt x="984" y="214"/>
                  </a:lnTo>
                  <a:lnTo>
                    <a:pt x="1078" y="253"/>
                  </a:lnTo>
                  <a:lnTo>
                    <a:pt x="1140" y="332"/>
                  </a:lnTo>
                  <a:lnTo>
                    <a:pt x="1235" y="366"/>
                  </a:lnTo>
                  <a:lnTo>
                    <a:pt x="1248" y="410"/>
                  </a:lnTo>
                  <a:lnTo>
                    <a:pt x="1302" y="419"/>
                  </a:lnTo>
                  <a:lnTo>
                    <a:pt x="1426" y="382"/>
                  </a:lnTo>
                  <a:lnTo>
                    <a:pt x="1488" y="346"/>
                  </a:lnTo>
                  <a:lnTo>
                    <a:pt x="1568" y="416"/>
                  </a:lnTo>
                  <a:lnTo>
                    <a:pt x="1693" y="437"/>
                  </a:lnTo>
                  <a:lnTo>
                    <a:pt x="1733" y="499"/>
                  </a:lnTo>
                  <a:lnTo>
                    <a:pt x="1725" y="543"/>
                  </a:lnTo>
                  <a:lnTo>
                    <a:pt x="1819" y="612"/>
                  </a:lnTo>
                  <a:lnTo>
                    <a:pt x="1877" y="630"/>
                  </a:lnTo>
                  <a:lnTo>
                    <a:pt x="1868" y="693"/>
                  </a:lnTo>
                  <a:lnTo>
                    <a:pt x="1789" y="746"/>
                  </a:lnTo>
                  <a:lnTo>
                    <a:pt x="1799" y="798"/>
                  </a:lnTo>
                  <a:lnTo>
                    <a:pt x="1866" y="839"/>
                  </a:lnTo>
                  <a:lnTo>
                    <a:pt x="1883" y="869"/>
                  </a:lnTo>
                  <a:lnTo>
                    <a:pt x="1946" y="918"/>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91" name="Freeform 324"/>
            <p:cNvSpPr>
              <a:spLocks/>
            </p:cNvSpPr>
            <p:nvPr/>
          </p:nvSpPr>
          <p:spPr bwMode="auto">
            <a:xfrm>
              <a:off x="6880225" y="5467350"/>
              <a:ext cx="374650" cy="315913"/>
            </a:xfrm>
            <a:custGeom>
              <a:avLst/>
              <a:gdLst>
                <a:gd name="T0" fmla="*/ 1149 w 1177"/>
                <a:gd name="T1" fmla="*/ 768 h 992"/>
                <a:gd name="T2" fmla="*/ 1096 w 1177"/>
                <a:gd name="T3" fmla="*/ 746 h 992"/>
                <a:gd name="T4" fmla="*/ 1109 w 1177"/>
                <a:gd name="T5" fmla="*/ 701 h 992"/>
                <a:gd name="T6" fmla="*/ 1087 w 1177"/>
                <a:gd name="T7" fmla="*/ 676 h 992"/>
                <a:gd name="T8" fmla="*/ 1029 w 1177"/>
                <a:gd name="T9" fmla="*/ 667 h 992"/>
                <a:gd name="T10" fmla="*/ 975 w 1177"/>
                <a:gd name="T11" fmla="*/ 610 h 992"/>
                <a:gd name="T12" fmla="*/ 965 w 1177"/>
                <a:gd name="T13" fmla="*/ 517 h 992"/>
                <a:gd name="T14" fmla="*/ 961 w 1177"/>
                <a:gd name="T15" fmla="*/ 473 h 992"/>
                <a:gd name="T16" fmla="*/ 781 w 1177"/>
                <a:gd name="T17" fmla="*/ 350 h 992"/>
                <a:gd name="T18" fmla="*/ 780 w 1177"/>
                <a:gd name="T19" fmla="*/ 271 h 992"/>
                <a:gd name="T20" fmla="*/ 740 w 1177"/>
                <a:gd name="T21" fmla="*/ 223 h 992"/>
                <a:gd name="T22" fmla="*/ 660 w 1177"/>
                <a:gd name="T23" fmla="*/ 223 h 992"/>
                <a:gd name="T24" fmla="*/ 663 w 1177"/>
                <a:gd name="T25" fmla="*/ 113 h 992"/>
                <a:gd name="T26" fmla="*/ 619 w 1177"/>
                <a:gd name="T27" fmla="*/ 104 h 992"/>
                <a:gd name="T28" fmla="*/ 619 w 1177"/>
                <a:gd name="T29" fmla="*/ 56 h 992"/>
                <a:gd name="T30" fmla="*/ 485 w 1177"/>
                <a:gd name="T31" fmla="*/ 44 h 992"/>
                <a:gd name="T32" fmla="*/ 329 w 1177"/>
                <a:gd name="T33" fmla="*/ 0 h 992"/>
                <a:gd name="T34" fmla="*/ 174 w 1177"/>
                <a:gd name="T35" fmla="*/ 24 h 992"/>
                <a:gd name="T36" fmla="*/ 0 w 1177"/>
                <a:gd name="T37" fmla="*/ 17 h 992"/>
                <a:gd name="T38" fmla="*/ 46 w 1177"/>
                <a:gd name="T39" fmla="*/ 69 h 992"/>
                <a:gd name="T40" fmla="*/ 144 w 1177"/>
                <a:gd name="T41" fmla="*/ 122 h 992"/>
                <a:gd name="T42" fmla="*/ 229 w 1177"/>
                <a:gd name="T43" fmla="*/ 183 h 992"/>
                <a:gd name="T44" fmla="*/ 239 w 1177"/>
                <a:gd name="T45" fmla="*/ 316 h 992"/>
                <a:gd name="T46" fmla="*/ 213 w 1177"/>
                <a:gd name="T47" fmla="*/ 396 h 992"/>
                <a:gd name="T48" fmla="*/ 254 w 1177"/>
                <a:gd name="T49" fmla="*/ 529 h 992"/>
                <a:gd name="T50" fmla="*/ 348 w 1177"/>
                <a:gd name="T51" fmla="*/ 554 h 992"/>
                <a:gd name="T52" fmla="*/ 431 w 1177"/>
                <a:gd name="T53" fmla="*/ 522 h 992"/>
                <a:gd name="T54" fmla="*/ 490 w 1177"/>
                <a:gd name="T55" fmla="*/ 637 h 992"/>
                <a:gd name="T56" fmla="*/ 557 w 1177"/>
                <a:gd name="T57" fmla="*/ 667 h 992"/>
                <a:gd name="T58" fmla="*/ 620 w 1177"/>
                <a:gd name="T59" fmla="*/ 631 h 992"/>
                <a:gd name="T60" fmla="*/ 704 w 1177"/>
                <a:gd name="T61" fmla="*/ 706 h 992"/>
                <a:gd name="T62" fmla="*/ 789 w 1177"/>
                <a:gd name="T63" fmla="*/ 678 h 992"/>
                <a:gd name="T64" fmla="*/ 883 w 1177"/>
                <a:gd name="T65" fmla="*/ 752 h 992"/>
                <a:gd name="T66" fmla="*/ 888 w 1177"/>
                <a:gd name="T67" fmla="*/ 824 h 992"/>
                <a:gd name="T68" fmla="*/ 928 w 1177"/>
                <a:gd name="T69" fmla="*/ 881 h 992"/>
                <a:gd name="T70" fmla="*/ 1026 w 1177"/>
                <a:gd name="T71" fmla="*/ 915 h 992"/>
                <a:gd name="T72" fmla="*/ 1043 w 1177"/>
                <a:gd name="T73" fmla="*/ 992 h 992"/>
                <a:gd name="T74" fmla="*/ 1093 w 1177"/>
                <a:gd name="T75" fmla="*/ 932 h 992"/>
                <a:gd name="T76" fmla="*/ 1177 w 1177"/>
                <a:gd name="T77" fmla="*/ 865 h 992"/>
                <a:gd name="T78" fmla="*/ 1123 w 1177"/>
                <a:gd name="T79" fmla="*/ 804 h 992"/>
                <a:gd name="T80" fmla="*/ 1149 w 1177"/>
                <a:gd name="T81" fmla="*/ 76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7" h="992">
                  <a:moveTo>
                    <a:pt x="1149" y="768"/>
                  </a:moveTo>
                  <a:lnTo>
                    <a:pt x="1096" y="746"/>
                  </a:lnTo>
                  <a:lnTo>
                    <a:pt x="1109" y="701"/>
                  </a:lnTo>
                  <a:lnTo>
                    <a:pt x="1087" y="676"/>
                  </a:lnTo>
                  <a:lnTo>
                    <a:pt x="1029" y="667"/>
                  </a:lnTo>
                  <a:lnTo>
                    <a:pt x="975" y="610"/>
                  </a:lnTo>
                  <a:lnTo>
                    <a:pt x="965" y="517"/>
                  </a:lnTo>
                  <a:lnTo>
                    <a:pt x="961" y="473"/>
                  </a:lnTo>
                  <a:lnTo>
                    <a:pt x="781" y="350"/>
                  </a:lnTo>
                  <a:lnTo>
                    <a:pt x="780" y="271"/>
                  </a:lnTo>
                  <a:lnTo>
                    <a:pt x="740" y="223"/>
                  </a:lnTo>
                  <a:lnTo>
                    <a:pt x="660" y="223"/>
                  </a:lnTo>
                  <a:lnTo>
                    <a:pt x="663" y="113"/>
                  </a:lnTo>
                  <a:lnTo>
                    <a:pt x="619" y="104"/>
                  </a:lnTo>
                  <a:lnTo>
                    <a:pt x="619" y="56"/>
                  </a:lnTo>
                  <a:lnTo>
                    <a:pt x="485" y="44"/>
                  </a:lnTo>
                  <a:lnTo>
                    <a:pt x="329" y="0"/>
                  </a:lnTo>
                  <a:lnTo>
                    <a:pt x="174" y="24"/>
                  </a:lnTo>
                  <a:lnTo>
                    <a:pt x="0" y="17"/>
                  </a:lnTo>
                  <a:lnTo>
                    <a:pt x="46" y="69"/>
                  </a:lnTo>
                  <a:lnTo>
                    <a:pt x="144" y="122"/>
                  </a:lnTo>
                  <a:lnTo>
                    <a:pt x="229" y="183"/>
                  </a:lnTo>
                  <a:lnTo>
                    <a:pt x="239" y="316"/>
                  </a:lnTo>
                  <a:lnTo>
                    <a:pt x="213" y="396"/>
                  </a:lnTo>
                  <a:lnTo>
                    <a:pt x="254" y="529"/>
                  </a:lnTo>
                  <a:lnTo>
                    <a:pt x="348" y="554"/>
                  </a:lnTo>
                  <a:lnTo>
                    <a:pt x="431" y="522"/>
                  </a:lnTo>
                  <a:lnTo>
                    <a:pt x="490" y="637"/>
                  </a:lnTo>
                  <a:lnTo>
                    <a:pt x="557" y="667"/>
                  </a:lnTo>
                  <a:lnTo>
                    <a:pt x="620" y="631"/>
                  </a:lnTo>
                  <a:lnTo>
                    <a:pt x="704" y="706"/>
                  </a:lnTo>
                  <a:lnTo>
                    <a:pt x="789" y="678"/>
                  </a:lnTo>
                  <a:lnTo>
                    <a:pt x="883" y="752"/>
                  </a:lnTo>
                  <a:lnTo>
                    <a:pt x="888" y="824"/>
                  </a:lnTo>
                  <a:lnTo>
                    <a:pt x="928" y="881"/>
                  </a:lnTo>
                  <a:lnTo>
                    <a:pt x="1026" y="915"/>
                  </a:lnTo>
                  <a:lnTo>
                    <a:pt x="1043" y="992"/>
                  </a:lnTo>
                  <a:lnTo>
                    <a:pt x="1093" y="932"/>
                  </a:lnTo>
                  <a:lnTo>
                    <a:pt x="1177" y="865"/>
                  </a:lnTo>
                  <a:lnTo>
                    <a:pt x="1123" y="804"/>
                  </a:lnTo>
                  <a:lnTo>
                    <a:pt x="1149" y="768"/>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92" name="Freeform 325"/>
            <p:cNvSpPr>
              <a:spLocks/>
            </p:cNvSpPr>
            <p:nvPr/>
          </p:nvSpPr>
          <p:spPr bwMode="auto">
            <a:xfrm>
              <a:off x="5864225" y="6178550"/>
              <a:ext cx="227013" cy="136525"/>
            </a:xfrm>
            <a:custGeom>
              <a:avLst/>
              <a:gdLst>
                <a:gd name="T0" fmla="*/ 701 w 714"/>
                <a:gd name="T1" fmla="*/ 30 h 432"/>
                <a:gd name="T2" fmla="*/ 657 w 714"/>
                <a:gd name="T3" fmla="*/ 43 h 432"/>
                <a:gd name="T4" fmla="*/ 660 w 714"/>
                <a:gd name="T5" fmla="*/ 70 h 432"/>
                <a:gd name="T6" fmla="*/ 611 w 714"/>
                <a:gd name="T7" fmla="*/ 103 h 432"/>
                <a:gd name="T8" fmla="*/ 578 w 714"/>
                <a:gd name="T9" fmla="*/ 123 h 432"/>
                <a:gd name="T10" fmla="*/ 545 w 714"/>
                <a:gd name="T11" fmla="*/ 163 h 432"/>
                <a:gd name="T12" fmla="*/ 499 w 714"/>
                <a:gd name="T13" fmla="*/ 201 h 432"/>
                <a:gd name="T14" fmla="*/ 500 w 714"/>
                <a:gd name="T15" fmla="*/ 205 h 432"/>
                <a:gd name="T16" fmla="*/ 509 w 714"/>
                <a:gd name="T17" fmla="*/ 234 h 432"/>
                <a:gd name="T18" fmla="*/ 519 w 714"/>
                <a:gd name="T19" fmla="*/ 246 h 432"/>
                <a:gd name="T20" fmla="*/ 539 w 714"/>
                <a:gd name="T21" fmla="*/ 270 h 432"/>
                <a:gd name="T22" fmla="*/ 546 w 714"/>
                <a:gd name="T23" fmla="*/ 300 h 432"/>
                <a:gd name="T24" fmla="*/ 523 w 714"/>
                <a:gd name="T25" fmla="*/ 304 h 432"/>
                <a:gd name="T26" fmla="*/ 516 w 714"/>
                <a:gd name="T27" fmla="*/ 284 h 432"/>
                <a:gd name="T28" fmla="*/ 489 w 714"/>
                <a:gd name="T29" fmla="*/ 284 h 432"/>
                <a:gd name="T30" fmla="*/ 467 w 714"/>
                <a:gd name="T31" fmla="*/ 290 h 432"/>
                <a:gd name="T32" fmla="*/ 447 w 714"/>
                <a:gd name="T33" fmla="*/ 310 h 432"/>
                <a:gd name="T34" fmla="*/ 413 w 714"/>
                <a:gd name="T35" fmla="*/ 347 h 432"/>
                <a:gd name="T36" fmla="*/ 347 w 714"/>
                <a:gd name="T37" fmla="*/ 385 h 432"/>
                <a:gd name="T38" fmla="*/ 284 w 714"/>
                <a:gd name="T39" fmla="*/ 392 h 432"/>
                <a:gd name="T40" fmla="*/ 234 w 714"/>
                <a:gd name="T41" fmla="*/ 386 h 432"/>
                <a:gd name="T42" fmla="*/ 207 w 714"/>
                <a:gd name="T43" fmla="*/ 410 h 432"/>
                <a:gd name="T44" fmla="*/ 214 w 714"/>
                <a:gd name="T45" fmla="*/ 432 h 432"/>
                <a:gd name="T46" fmla="*/ 190 w 714"/>
                <a:gd name="T47" fmla="*/ 426 h 432"/>
                <a:gd name="T48" fmla="*/ 143 w 714"/>
                <a:gd name="T49" fmla="*/ 416 h 432"/>
                <a:gd name="T50" fmla="*/ 64 w 714"/>
                <a:gd name="T51" fmla="*/ 411 h 432"/>
                <a:gd name="T52" fmla="*/ 50 w 714"/>
                <a:gd name="T53" fmla="*/ 384 h 432"/>
                <a:gd name="T54" fmla="*/ 40 w 714"/>
                <a:gd name="T55" fmla="*/ 354 h 432"/>
                <a:gd name="T56" fmla="*/ 10 w 714"/>
                <a:gd name="T57" fmla="*/ 328 h 432"/>
                <a:gd name="T58" fmla="*/ 6 w 714"/>
                <a:gd name="T59" fmla="*/ 295 h 432"/>
                <a:gd name="T60" fmla="*/ 0 w 714"/>
                <a:gd name="T61" fmla="*/ 268 h 432"/>
                <a:gd name="T62" fmla="*/ 36 w 714"/>
                <a:gd name="T63" fmla="*/ 275 h 432"/>
                <a:gd name="T64" fmla="*/ 57 w 714"/>
                <a:gd name="T65" fmla="*/ 285 h 432"/>
                <a:gd name="T66" fmla="*/ 89 w 714"/>
                <a:gd name="T67" fmla="*/ 231 h 432"/>
                <a:gd name="T68" fmla="*/ 113 w 714"/>
                <a:gd name="T69" fmla="*/ 221 h 432"/>
                <a:gd name="T70" fmla="*/ 142 w 714"/>
                <a:gd name="T71" fmla="*/ 210 h 432"/>
                <a:gd name="T72" fmla="*/ 206 w 714"/>
                <a:gd name="T73" fmla="*/ 217 h 432"/>
                <a:gd name="T74" fmla="*/ 208 w 714"/>
                <a:gd name="T75" fmla="*/ 193 h 432"/>
                <a:gd name="T76" fmla="*/ 208 w 714"/>
                <a:gd name="T77" fmla="*/ 187 h 432"/>
                <a:gd name="T78" fmla="*/ 205 w 714"/>
                <a:gd name="T79" fmla="*/ 150 h 432"/>
                <a:gd name="T80" fmla="*/ 241 w 714"/>
                <a:gd name="T81" fmla="*/ 153 h 432"/>
                <a:gd name="T82" fmla="*/ 265 w 714"/>
                <a:gd name="T83" fmla="*/ 173 h 432"/>
                <a:gd name="T84" fmla="*/ 325 w 714"/>
                <a:gd name="T85" fmla="*/ 179 h 432"/>
                <a:gd name="T86" fmla="*/ 382 w 714"/>
                <a:gd name="T87" fmla="*/ 156 h 432"/>
                <a:gd name="T88" fmla="*/ 484 w 714"/>
                <a:gd name="T89" fmla="*/ 121 h 432"/>
                <a:gd name="T90" fmla="*/ 561 w 714"/>
                <a:gd name="T91" fmla="*/ 91 h 432"/>
                <a:gd name="T92" fmla="*/ 617 w 714"/>
                <a:gd name="T93" fmla="*/ 44 h 432"/>
                <a:gd name="T94" fmla="*/ 660 w 714"/>
                <a:gd name="T95" fmla="*/ 30 h 432"/>
                <a:gd name="T96" fmla="*/ 687 w 714"/>
                <a:gd name="T97" fmla="*/ 0 h 432"/>
                <a:gd name="T98" fmla="*/ 714 w 714"/>
                <a:gd name="T99" fmla="*/ 0 h 432"/>
                <a:gd name="T100" fmla="*/ 701 w 714"/>
                <a:gd name="T101" fmla="*/ 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4" h="432">
                  <a:moveTo>
                    <a:pt x="701" y="30"/>
                  </a:moveTo>
                  <a:lnTo>
                    <a:pt x="657" y="43"/>
                  </a:lnTo>
                  <a:lnTo>
                    <a:pt x="660" y="70"/>
                  </a:lnTo>
                  <a:lnTo>
                    <a:pt x="611" y="103"/>
                  </a:lnTo>
                  <a:lnTo>
                    <a:pt x="578" y="123"/>
                  </a:lnTo>
                  <a:lnTo>
                    <a:pt x="545" y="163"/>
                  </a:lnTo>
                  <a:lnTo>
                    <a:pt x="499" y="201"/>
                  </a:lnTo>
                  <a:lnTo>
                    <a:pt x="500" y="205"/>
                  </a:lnTo>
                  <a:lnTo>
                    <a:pt x="509" y="234"/>
                  </a:lnTo>
                  <a:lnTo>
                    <a:pt x="519" y="246"/>
                  </a:lnTo>
                  <a:lnTo>
                    <a:pt x="539" y="270"/>
                  </a:lnTo>
                  <a:lnTo>
                    <a:pt x="546" y="300"/>
                  </a:lnTo>
                  <a:lnTo>
                    <a:pt x="523" y="304"/>
                  </a:lnTo>
                  <a:lnTo>
                    <a:pt x="516" y="284"/>
                  </a:lnTo>
                  <a:lnTo>
                    <a:pt x="489" y="284"/>
                  </a:lnTo>
                  <a:lnTo>
                    <a:pt x="467" y="290"/>
                  </a:lnTo>
                  <a:lnTo>
                    <a:pt x="447" y="310"/>
                  </a:lnTo>
                  <a:lnTo>
                    <a:pt x="413" y="347"/>
                  </a:lnTo>
                  <a:lnTo>
                    <a:pt x="347" y="385"/>
                  </a:lnTo>
                  <a:lnTo>
                    <a:pt x="284" y="392"/>
                  </a:lnTo>
                  <a:lnTo>
                    <a:pt x="234" y="386"/>
                  </a:lnTo>
                  <a:lnTo>
                    <a:pt x="207" y="410"/>
                  </a:lnTo>
                  <a:lnTo>
                    <a:pt x="214" y="432"/>
                  </a:lnTo>
                  <a:lnTo>
                    <a:pt x="190" y="426"/>
                  </a:lnTo>
                  <a:lnTo>
                    <a:pt x="143" y="416"/>
                  </a:lnTo>
                  <a:lnTo>
                    <a:pt x="64" y="411"/>
                  </a:lnTo>
                  <a:lnTo>
                    <a:pt x="50" y="384"/>
                  </a:lnTo>
                  <a:lnTo>
                    <a:pt x="40" y="354"/>
                  </a:lnTo>
                  <a:lnTo>
                    <a:pt x="10" y="328"/>
                  </a:lnTo>
                  <a:lnTo>
                    <a:pt x="6" y="295"/>
                  </a:lnTo>
                  <a:lnTo>
                    <a:pt x="0" y="268"/>
                  </a:lnTo>
                  <a:lnTo>
                    <a:pt x="36" y="275"/>
                  </a:lnTo>
                  <a:lnTo>
                    <a:pt x="57" y="285"/>
                  </a:lnTo>
                  <a:lnTo>
                    <a:pt x="89" y="231"/>
                  </a:lnTo>
                  <a:lnTo>
                    <a:pt x="113" y="221"/>
                  </a:lnTo>
                  <a:lnTo>
                    <a:pt x="142" y="210"/>
                  </a:lnTo>
                  <a:lnTo>
                    <a:pt x="206" y="217"/>
                  </a:lnTo>
                  <a:lnTo>
                    <a:pt x="208" y="193"/>
                  </a:lnTo>
                  <a:lnTo>
                    <a:pt x="208" y="187"/>
                  </a:lnTo>
                  <a:lnTo>
                    <a:pt x="205" y="150"/>
                  </a:lnTo>
                  <a:lnTo>
                    <a:pt x="241" y="153"/>
                  </a:lnTo>
                  <a:lnTo>
                    <a:pt x="265" y="173"/>
                  </a:lnTo>
                  <a:lnTo>
                    <a:pt x="325" y="179"/>
                  </a:lnTo>
                  <a:lnTo>
                    <a:pt x="382" y="156"/>
                  </a:lnTo>
                  <a:lnTo>
                    <a:pt x="484" y="121"/>
                  </a:lnTo>
                  <a:lnTo>
                    <a:pt x="561" y="91"/>
                  </a:lnTo>
                  <a:lnTo>
                    <a:pt x="617" y="44"/>
                  </a:lnTo>
                  <a:lnTo>
                    <a:pt x="660" y="30"/>
                  </a:lnTo>
                  <a:lnTo>
                    <a:pt x="687" y="0"/>
                  </a:lnTo>
                  <a:lnTo>
                    <a:pt x="714" y="0"/>
                  </a:lnTo>
                  <a:lnTo>
                    <a:pt x="701" y="30"/>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sp>
          <p:nvSpPr>
            <p:cNvPr id="93" name="Freeform 326"/>
            <p:cNvSpPr>
              <a:spLocks/>
            </p:cNvSpPr>
            <p:nvPr/>
          </p:nvSpPr>
          <p:spPr bwMode="auto">
            <a:xfrm>
              <a:off x="7212013" y="3554413"/>
              <a:ext cx="1922463" cy="2001838"/>
            </a:xfrm>
            <a:custGeom>
              <a:avLst/>
              <a:gdLst>
                <a:gd name="T0" fmla="*/ 4431 w 6054"/>
                <a:gd name="T1" fmla="*/ 586 h 6306"/>
                <a:gd name="T2" fmla="*/ 4311 w 6054"/>
                <a:gd name="T3" fmla="*/ 1680 h 6306"/>
                <a:gd name="T4" fmla="*/ 3549 w 6054"/>
                <a:gd name="T5" fmla="*/ 1859 h 6306"/>
                <a:gd name="T6" fmla="*/ 2750 w 6054"/>
                <a:gd name="T7" fmla="*/ 2066 h 6306"/>
                <a:gd name="T8" fmla="*/ 1898 w 6054"/>
                <a:gd name="T9" fmla="*/ 1618 h 6306"/>
                <a:gd name="T10" fmla="*/ 1139 w 6054"/>
                <a:gd name="T11" fmla="*/ 1673 h 6306"/>
                <a:gd name="T12" fmla="*/ 171 w 6054"/>
                <a:gd name="T13" fmla="*/ 2288 h 6306"/>
                <a:gd name="T14" fmla="*/ 382 w 6054"/>
                <a:gd name="T15" fmla="*/ 3481 h 6306"/>
                <a:gd name="T16" fmla="*/ 797 w 6054"/>
                <a:gd name="T17" fmla="*/ 3933 h 6306"/>
                <a:gd name="T18" fmla="*/ 1123 w 6054"/>
                <a:gd name="T19" fmla="*/ 3835 h 6306"/>
                <a:gd name="T20" fmla="*/ 1620 w 6054"/>
                <a:gd name="T21" fmla="*/ 3698 h 6306"/>
                <a:gd name="T22" fmla="*/ 2121 w 6054"/>
                <a:gd name="T23" fmla="*/ 3940 h 6306"/>
                <a:gd name="T24" fmla="*/ 1998 w 6054"/>
                <a:gd name="T25" fmla="*/ 4402 h 6306"/>
                <a:gd name="T26" fmla="*/ 1954 w 6054"/>
                <a:gd name="T27" fmla="*/ 4431 h 6306"/>
                <a:gd name="T28" fmla="*/ 1684 w 6054"/>
                <a:gd name="T29" fmla="*/ 4447 h 6306"/>
                <a:gd name="T30" fmla="*/ 1449 w 6054"/>
                <a:gd name="T31" fmla="*/ 4510 h 6306"/>
                <a:gd name="T32" fmla="*/ 1470 w 6054"/>
                <a:gd name="T33" fmla="*/ 4714 h 6306"/>
                <a:gd name="T34" fmla="*/ 1190 w 6054"/>
                <a:gd name="T35" fmla="*/ 4845 h 6306"/>
                <a:gd name="T36" fmla="*/ 1423 w 6054"/>
                <a:gd name="T37" fmla="*/ 5370 h 6306"/>
                <a:gd name="T38" fmla="*/ 1878 w 6054"/>
                <a:gd name="T39" fmla="*/ 5574 h 6306"/>
                <a:gd name="T40" fmla="*/ 1785 w 6054"/>
                <a:gd name="T41" fmla="*/ 5950 h 6306"/>
                <a:gd name="T42" fmla="*/ 1868 w 6054"/>
                <a:gd name="T43" fmla="*/ 5864 h 6306"/>
                <a:gd name="T44" fmla="*/ 1909 w 6054"/>
                <a:gd name="T45" fmla="*/ 5820 h 6306"/>
                <a:gd name="T46" fmla="*/ 2128 w 6054"/>
                <a:gd name="T47" fmla="*/ 5799 h 6306"/>
                <a:gd name="T48" fmla="*/ 2254 w 6054"/>
                <a:gd name="T49" fmla="*/ 5769 h 6306"/>
                <a:gd name="T50" fmla="*/ 2315 w 6054"/>
                <a:gd name="T51" fmla="*/ 5830 h 6306"/>
                <a:gd name="T52" fmla="*/ 2502 w 6054"/>
                <a:gd name="T53" fmla="*/ 5929 h 6306"/>
                <a:gd name="T54" fmla="*/ 2502 w 6054"/>
                <a:gd name="T55" fmla="*/ 6002 h 6306"/>
                <a:gd name="T56" fmla="*/ 2590 w 6054"/>
                <a:gd name="T57" fmla="*/ 6078 h 6306"/>
                <a:gd name="T58" fmla="*/ 2644 w 6054"/>
                <a:gd name="T59" fmla="*/ 6224 h 6306"/>
                <a:gd name="T60" fmla="*/ 2726 w 6054"/>
                <a:gd name="T61" fmla="*/ 6288 h 6306"/>
                <a:gd name="T62" fmla="*/ 2801 w 6054"/>
                <a:gd name="T63" fmla="*/ 6296 h 6306"/>
                <a:gd name="T64" fmla="*/ 2882 w 6054"/>
                <a:gd name="T65" fmla="*/ 6276 h 6306"/>
                <a:gd name="T66" fmla="*/ 2885 w 6054"/>
                <a:gd name="T67" fmla="*/ 6170 h 6306"/>
                <a:gd name="T68" fmla="*/ 2891 w 6054"/>
                <a:gd name="T69" fmla="*/ 5513 h 6306"/>
                <a:gd name="T70" fmla="*/ 2922 w 6054"/>
                <a:gd name="T71" fmla="*/ 5163 h 6306"/>
                <a:gd name="T72" fmla="*/ 2908 w 6054"/>
                <a:gd name="T73" fmla="*/ 4927 h 6306"/>
                <a:gd name="T74" fmla="*/ 2888 w 6054"/>
                <a:gd name="T75" fmla="*/ 4635 h 6306"/>
                <a:gd name="T76" fmla="*/ 2943 w 6054"/>
                <a:gd name="T77" fmla="*/ 4600 h 6306"/>
                <a:gd name="T78" fmla="*/ 3288 w 6054"/>
                <a:gd name="T79" fmla="*/ 4492 h 6306"/>
                <a:gd name="T80" fmla="*/ 3677 w 6054"/>
                <a:gd name="T81" fmla="*/ 4342 h 6306"/>
                <a:gd name="T82" fmla="*/ 3741 w 6054"/>
                <a:gd name="T83" fmla="*/ 4342 h 6306"/>
                <a:gd name="T84" fmla="*/ 3810 w 6054"/>
                <a:gd name="T85" fmla="*/ 4394 h 6306"/>
                <a:gd name="T86" fmla="*/ 3905 w 6054"/>
                <a:gd name="T87" fmla="*/ 4435 h 6306"/>
                <a:gd name="T88" fmla="*/ 3963 w 6054"/>
                <a:gd name="T89" fmla="*/ 4463 h 6306"/>
                <a:gd name="T90" fmla="*/ 4139 w 6054"/>
                <a:gd name="T91" fmla="*/ 4630 h 6306"/>
                <a:gd name="T92" fmla="*/ 4227 w 6054"/>
                <a:gd name="T93" fmla="*/ 4643 h 6306"/>
                <a:gd name="T94" fmla="*/ 4473 w 6054"/>
                <a:gd name="T95" fmla="*/ 4780 h 6306"/>
                <a:gd name="T96" fmla="*/ 4587 w 6054"/>
                <a:gd name="T97" fmla="*/ 4861 h 6306"/>
                <a:gd name="T98" fmla="*/ 4618 w 6054"/>
                <a:gd name="T99" fmla="*/ 4922 h 6306"/>
                <a:gd name="T100" fmla="*/ 4675 w 6054"/>
                <a:gd name="T101" fmla="*/ 4986 h 6306"/>
                <a:gd name="T102" fmla="*/ 4837 w 6054"/>
                <a:gd name="T103" fmla="*/ 5122 h 6306"/>
                <a:gd name="T104" fmla="*/ 4904 w 6054"/>
                <a:gd name="T105" fmla="*/ 5201 h 6306"/>
                <a:gd name="T106" fmla="*/ 5039 w 6054"/>
                <a:gd name="T107" fmla="*/ 5213 h 6306"/>
                <a:gd name="T108" fmla="*/ 5078 w 6054"/>
                <a:gd name="T109" fmla="*/ 5171 h 6306"/>
                <a:gd name="T110" fmla="*/ 5147 w 6054"/>
                <a:gd name="T111" fmla="*/ 5164 h 6306"/>
                <a:gd name="T112" fmla="*/ 5331 w 6054"/>
                <a:gd name="T113" fmla="*/ 5108 h 6306"/>
                <a:gd name="T114" fmla="*/ 5801 w 6054"/>
                <a:gd name="T115" fmla="*/ 5072 h 6306"/>
                <a:gd name="T116" fmla="*/ 5963 w 6054"/>
                <a:gd name="T117" fmla="*/ 5092 h 6306"/>
                <a:gd name="T118" fmla="*/ 6014 w 6054"/>
                <a:gd name="T119" fmla="*/ 5153 h 6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4" h="6306">
                  <a:moveTo>
                    <a:pt x="5853" y="26"/>
                  </a:moveTo>
                  <a:lnTo>
                    <a:pt x="5604" y="159"/>
                  </a:lnTo>
                  <a:lnTo>
                    <a:pt x="4828" y="339"/>
                  </a:lnTo>
                  <a:lnTo>
                    <a:pt x="4534" y="293"/>
                  </a:lnTo>
                  <a:lnTo>
                    <a:pt x="4463" y="232"/>
                  </a:lnTo>
                  <a:lnTo>
                    <a:pt x="4427" y="312"/>
                  </a:lnTo>
                  <a:lnTo>
                    <a:pt x="4468" y="360"/>
                  </a:lnTo>
                  <a:lnTo>
                    <a:pt x="4406" y="427"/>
                  </a:lnTo>
                  <a:lnTo>
                    <a:pt x="4452" y="501"/>
                  </a:lnTo>
                  <a:lnTo>
                    <a:pt x="4447" y="559"/>
                  </a:lnTo>
                  <a:lnTo>
                    <a:pt x="4431" y="586"/>
                  </a:lnTo>
                  <a:lnTo>
                    <a:pt x="4418" y="687"/>
                  </a:lnTo>
                  <a:lnTo>
                    <a:pt x="4570" y="783"/>
                  </a:lnTo>
                  <a:lnTo>
                    <a:pt x="4544" y="846"/>
                  </a:lnTo>
                  <a:lnTo>
                    <a:pt x="4330" y="879"/>
                  </a:lnTo>
                  <a:lnTo>
                    <a:pt x="4261" y="1004"/>
                  </a:lnTo>
                  <a:lnTo>
                    <a:pt x="4316" y="1238"/>
                  </a:lnTo>
                  <a:lnTo>
                    <a:pt x="4119" y="1478"/>
                  </a:lnTo>
                  <a:lnTo>
                    <a:pt x="4088" y="1611"/>
                  </a:lnTo>
                  <a:lnTo>
                    <a:pt x="4129" y="1654"/>
                  </a:lnTo>
                  <a:lnTo>
                    <a:pt x="4267" y="1649"/>
                  </a:lnTo>
                  <a:lnTo>
                    <a:pt x="4311" y="1680"/>
                  </a:lnTo>
                  <a:lnTo>
                    <a:pt x="4432" y="1697"/>
                  </a:lnTo>
                  <a:lnTo>
                    <a:pt x="4481" y="1700"/>
                  </a:lnTo>
                  <a:lnTo>
                    <a:pt x="4498" y="1754"/>
                  </a:lnTo>
                  <a:lnTo>
                    <a:pt x="4467" y="1789"/>
                  </a:lnTo>
                  <a:lnTo>
                    <a:pt x="4425" y="2011"/>
                  </a:lnTo>
                  <a:lnTo>
                    <a:pt x="4350" y="2056"/>
                  </a:lnTo>
                  <a:lnTo>
                    <a:pt x="4075" y="2134"/>
                  </a:lnTo>
                  <a:lnTo>
                    <a:pt x="4004" y="2046"/>
                  </a:lnTo>
                  <a:lnTo>
                    <a:pt x="3885" y="2153"/>
                  </a:lnTo>
                  <a:lnTo>
                    <a:pt x="3616" y="1988"/>
                  </a:lnTo>
                  <a:lnTo>
                    <a:pt x="3549" y="1859"/>
                  </a:lnTo>
                  <a:lnTo>
                    <a:pt x="3456" y="1856"/>
                  </a:lnTo>
                  <a:lnTo>
                    <a:pt x="3394" y="1941"/>
                  </a:lnTo>
                  <a:lnTo>
                    <a:pt x="3323" y="1945"/>
                  </a:lnTo>
                  <a:lnTo>
                    <a:pt x="3122" y="1898"/>
                  </a:lnTo>
                  <a:lnTo>
                    <a:pt x="3047" y="1851"/>
                  </a:lnTo>
                  <a:lnTo>
                    <a:pt x="3015" y="1873"/>
                  </a:lnTo>
                  <a:lnTo>
                    <a:pt x="2953" y="1883"/>
                  </a:lnTo>
                  <a:lnTo>
                    <a:pt x="2896" y="1936"/>
                  </a:lnTo>
                  <a:lnTo>
                    <a:pt x="2874" y="1927"/>
                  </a:lnTo>
                  <a:lnTo>
                    <a:pt x="2799" y="2066"/>
                  </a:lnTo>
                  <a:lnTo>
                    <a:pt x="2750" y="2066"/>
                  </a:lnTo>
                  <a:lnTo>
                    <a:pt x="2608" y="1988"/>
                  </a:lnTo>
                  <a:lnTo>
                    <a:pt x="2553" y="1886"/>
                  </a:lnTo>
                  <a:lnTo>
                    <a:pt x="2452" y="1887"/>
                  </a:lnTo>
                  <a:lnTo>
                    <a:pt x="2395" y="2007"/>
                  </a:lnTo>
                  <a:lnTo>
                    <a:pt x="2404" y="2064"/>
                  </a:lnTo>
                  <a:lnTo>
                    <a:pt x="2355" y="2051"/>
                  </a:lnTo>
                  <a:lnTo>
                    <a:pt x="2328" y="1994"/>
                  </a:lnTo>
                  <a:lnTo>
                    <a:pt x="2336" y="1835"/>
                  </a:lnTo>
                  <a:lnTo>
                    <a:pt x="2156" y="1703"/>
                  </a:lnTo>
                  <a:lnTo>
                    <a:pt x="2054" y="1603"/>
                  </a:lnTo>
                  <a:lnTo>
                    <a:pt x="1898" y="1618"/>
                  </a:lnTo>
                  <a:lnTo>
                    <a:pt x="1782" y="1588"/>
                  </a:lnTo>
                  <a:lnTo>
                    <a:pt x="1712" y="1641"/>
                  </a:lnTo>
                  <a:lnTo>
                    <a:pt x="1587" y="1568"/>
                  </a:lnTo>
                  <a:lnTo>
                    <a:pt x="1467" y="1595"/>
                  </a:lnTo>
                  <a:lnTo>
                    <a:pt x="1414" y="1692"/>
                  </a:lnTo>
                  <a:lnTo>
                    <a:pt x="1254" y="1601"/>
                  </a:lnTo>
                  <a:lnTo>
                    <a:pt x="1235" y="1562"/>
                  </a:lnTo>
                  <a:lnTo>
                    <a:pt x="1165" y="1553"/>
                  </a:lnTo>
                  <a:lnTo>
                    <a:pt x="1169" y="1615"/>
                  </a:lnTo>
                  <a:lnTo>
                    <a:pt x="1138" y="1607"/>
                  </a:lnTo>
                  <a:lnTo>
                    <a:pt x="1139" y="1673"/>
                  </a:lnTo>
                  <a:lnTo>
                    <a:pt x="1050" y="1714"/>
                  </a:lnTo>
                  <a:lnTo>
                    <a:pt x="846" y="1795"/>
                  </a:lnTo>
                  <a:lnTo>
                    <a:pt x="631" y="2037"/>
                  </a:lnTo>
                  <a:lnTo>
                    <a:pt x="577" y="2032"/>
                  </a:lnTo>
                  <a:lnTo>
                    <a:pt x="516" y="2081"/>
                  </a:lnTo>
                  <a:lnTo>
                    <a:pt x="480" y="2082"/>
                  </a:lnTo>
                  <a:lnTo>
                    <a:pt x="651" y="2306"/>
                  </a:lnTo>
                  <a:lnTo>
                    <a:pt x="550" y="2400"/>
                  </a:lnTo>
                  <a:lnTo>
                    <a:pt x="478" y="2392"/>
                  </a:lnTo>
                  <a:lnTo>
                    <a:pt x="228" y="2181"/>
                  </a:lnTo>
                  <a:lnTo>
                    <a:pt x="171" y="2288"/>
                  </a:lnTo>
                  <a:lnTo>
                    <a:pt x="185" y="2354"/>
                  </a:lnTo>
                  <a:lnTo>
                    <a:pt x="106" y="2479"/>
                  </a:lnTo>
                  <a:lnTo>
                    <a:pt x="116" y="2563"/>
                  </a:lnTo>
                  <a:lnTo>
                    <a:pt x="104" y="2661"/>
                  </a:lnTo>
                  <a:lnTo>
                    <a:pt x="140" y="2726"/>
                  </a:lnTo>
                  <a:lnTo>
                    <a:pt x="78" y="2793"/>
                  </a:lnTo>
                  <a:lnTo>
                    <a:pt x="0" y="3042"/>
                  </a:lnTo>
                  <a:lnTo>
                    <a:pt x="165" y="3151"/>
                  </a:lnTo>
                  <a:lnTo>
                    <a:pt x="193" y="3274"/>
                  </a:lnTo>
                  <a:lnTo>
                    <a:pt x="194" y="3346"/>
                  </a:lnTo>
                  <a:lnTo>
                    <a:pt x="382" y="3481"/>
                  </a:lnTo>
                  <a:lnTo>
                    <a:pt x="472" y="3521"/>
                  </a:lnTo>
                  <a:lnTo>
                    <a:pt x="736" y="3836"/>
                  </a:lnTo>
                  <a:lnTo>
                    <a:pt x="728" y="3849"/>
                  </a:lnTo>
                  <a:lnTo>
                    <a:pt x="608" y="3864"/>
                  </a:lnTo>
                  <a:lnTo>
                    <a:pt x="604" y="3922"/>
                  </a:lnTo>
                  <a:lnTo>
                    <a:pt x="756" y="4004"/>
                  </a:lnTo>
                  <a:lnTo>
                    <a:pt x="753" y="3964"/>
                  </a:lnTo>
                  <a:lnTo>
                    <a:pt x="737" y="3931"/>
                  </a:lnTo>
                  <a:lnTo>
                    <a:pt x="753" y="3932"/>
                  </a:lnTo>
                  <a:lnTo>
                    <a:pt x="787" y="3959"/>
                  </a:lnTo>
                  <a:lnTo>
                    <a:pt x="797" y="3933"/>
                  </a:lnTo>
                  <a:lnTo>
                    <a:pt x="755" y="3902"/>
                  </a:lnTo>
                  <a:lnTo>
                    <a:pt x="788" y="3883"/>
                  </a:lnTo>
                  <a:lnTo>
                    <a:pt x="805" y="3893"/>
                  </a:lnTo>
                  <a:lnTo>
                    <a:pt x="863" y="3852"/>
                  </a:lnTo>
                  <a:lnTo>
                    <a:pt x="913" y="3836"/>
                  </a:lnTo>
                  <a:lnTo>
                    <a:pt x="936" y="3846"/>
                  </a:lnTo>
                  <a:lnTo>
                    <a:pt x="1013" y="3828"/>
                  </a:lnTo>
                  <a:lnTo>
                    <a:pt x="1040" y="3836"/>
                  </a:lnTo>
                  <a:lnTo>
                    <a:pt x="1070" y="3824"/>
                  </a:lnTo>
                  <a:lnTo>
                    <a:pt x="1103" y="3825"/>
                  </a:lnTo>
                  <a:lnTo>
                    <a:pt x="1123" y="3835"/>
                  </a:lnTo>
                  <a:lnTo>
                    <a:pt x="1177" y="3803"/>
                  </a:lnTo>
                  <a:lnTo>
                    <a:pt x="1178" y="3764"/>
                  </a:lnTo>
                  <a:lnTo>
                    <a:pt x="1236" y="3715"/>
                  </a:lnTo>
                  <a:lnTo>
                    <a:pt x="1318" y="3648"/>
                  </a:lnTo>
                  <a:lnTo>
                    <a:pt x="1362" y="3622"/>
                  </a:lnTo>
                  <a:lnTo>
                    <a:pt x="1429" y="3633"/>
                  </a:lnTo>
                  <a:lnTo>
                    <a:pt x="1526" y="3629"/>
                  </a:lnTo>
                  <a:lnTo>
                    <a:pt x="1571" y="3634"/>
                  </a:lnTo>
                  <a:lnTo>
                    <a:pt x="1595" y="3648"/>
                  </a:lnTo>
                  <a:lnTo>
                    <a:pt x="1587" y="3694"/>
                  </a:lnTo>
                  <a:lnTo>
                    <a:pt x="1620" y="3698"/>
                  </a:lnTo>
                  <a:lnTo>
                    <a:pt x="1643" y="3716"/>
                  </a:lnTo>
                  <a:lnTo>
                    <a:pt x="1681" y="3700"/>
                  </a:lnTo>
                  <a:lnTo>
                    <a:pt x="1741" y="3668"/>
                  </a:lnTo>
                  <a:lnTo>
                    <a:pt x="1789" y="3640"/>
                  </a:lnTo>
                  <a:lnTo>
                    <a:pt x="1871" y="3654"/>
                  </a:lnTo>
                  <a:lnTo>
                    <a:pt x="1873" y="3698"/>
                  </a:lnTo>
                  <a:lnTo>
                    <a:pt x="1913" y="3709"/>
                  </a:lnTo>
                  <a:lnTo>
                    <a:pt x="1967" y="3690"/>
                  </a:lnTo>
                  <a:lnTo>
                    <a:pt x="2042" y="3772"/>
                  </a:lnTo>
                  <a:lnTo>
                    <a:pt x="2061" y="3826"/>
                  </a:lnTo>
                  <a:lnTo>
                    <a:pt x="2121" y="3940"/>
                  </a:lnTo>
                  <a:lnTo>
                    <a:pt x="2123" y="3970"/>
                  </a:lnTo>
                  <a:lnTo>
                    <a:pt x="2106" y="3963"/>
                  </a:lnTo>
                  <a:lnTo>
                    <a:pt x="2096" y="3993"/>
                  </a:lnTo>
                  <a:lnTo>
                    <a:pt x="2112" y="4026"/>
                  </a:lnTo>
                  <a:lnTo>
                    <a:pt x="2073" y="4111"/>
                  </a:lnTo>
                  <a:lnTo>
                    <a:pt x="2034" y="4184"/>
                  </a:lnTo>
                  <a:lnTo>
                    <a:pt x="1995" y="4282"/>
                  </a:lnTo>
                  <a:lnTo>
                    <a:pt x="1965" y="4302"/>
                  </a:lnTo>
                  <a:lnTo>
                    <a:pt x="1954" y="4334"/>
                  </a:lnTo>
                  <a:lnTo>
                    <a:pt x="1972" y="4377"/>
                  </a:lnTo>
                  <a:lnTo>
                    <a:pt x="1998" y="4402"/>
                  </a:lnTo>
                  <a:lnTo>
                    <a:pt x="1995" y="4429"/>
                  </a:lnTo>
                  <a:lnTo>
                    <a:pt x="2024" y="4455"/>
                  </a:lnTo>
                  <a:lnTo>
                    <a:pt x="2006" y="4504"/>
                  </a:lnTo>
                  <a:lnTo>
                    <a:pt x="1984" y="4468"/>
                  </a:lnTo>
                  <a:lnTo>
                    <a:pt x="1978" y="4434"/>
                  </a:lnTo>
                  <a:lnTo>
                    <a:pt x="1978" y="4434"/>
                  </a:lnTo>
                  <a:lnTo>
                    <a:pt x="1975" y="4435"/>
                  </a:lnTo>
                  <a:lnTo>
                    <a:pt x="1967" y="4435"/>
                  </a:lnTo>
                  <a:lnTo>
                    <a:pt x="1962" y="4435"/>
                  </a:lnTo>
                  <a:lnTo>
                    <a:pt x="1958" y="4434"/>
                  </a:lnTo>
                  <a:lnTo>
                    <a:pt x="1954" y="4431"/>
                  </a:lnTo>
                  <a:lnTo>
                    <a:pt x="1951" y="4428"/>
                  </a:lnTo>
                  <a:lnTo>
                    <a:pt x="1951" y="4428"/>
                  </a:lnTo>
                  <a:lnTo>
                    <a:pt x="1938" y="4400"/>
                  </a:lnTo>
                  <a:lnTo>
                    <a:pt x="1929" y="4383"/>
                  </a:lnTo>
                  <a:lnTo>
                    <a:pt x="1889" y="4369"/>
                  </a:lnTo>
                  <a:lnTo>
                    <a:pt x="1845" y="4374"/>
                  </a:lnTo>
                  <a:lnTo>
                    <a:pt x="1792" y="4396"/>
                  </a:lnTo>
                  <a:lnTo>
                    <a:pt x="1743" y="4375"/>
                  </a:lnTo>
                  <a:lnTo>
                    <a:pt x="1708" y="4391"/>
                  </a:lnTo>
                  <a:lnTo>
                    <a:pt x="1701" y="4434"/>
                  </a:lnTo>
                  <a:lnTo>
                    <a:pt x="1684" y="4447"/>
                  </a:lnTo>
                  <a:lnTo>
                    <a:pt x="1665" y="4423"/>
                  </a:lnTo>
                  <a:lnTo>
                    <a:pt x="1665" y="4390"/>
                  </a:lnTo>
                  <a:lnTo>
                    <a:pt x="1632" y="4392"/>
                  </a:lnTo>
                  <a:lnTo>
                    <a:pt x="1617" y="4435"/>
                  </a:lnTo>
                  <a:lnTo>
                    <a:pt x="1617" y="4474"/>
                  </a:lnTo>
                  <a:lnTo>
                    <a:pt x="1593" y="4504"/>
                  </a:lnTo>
                  <a:lnTo>
                    <a:pt x="1556" y="4490"/>
                  </a:lnTo>
                  <a:lnTo>
                    <a:pt x="1543" y="4470"/>
                  </a:lnTo>
                  <a:lnTo>
                    <a:pt x="1550" y="4453"/>
                  </a:lnTo>
                  <a:lnTo>
                    <a:pt x="1493" y="4465"/>
                  </a:lnTo>
                  <a:lnTo>
                    <a:pt x="1449" y="4510"/>
                  </a:lnTo>
                  <a:lnTo>
                    <a:pt x="1444" y="4547"/>
                  </a:lnTo>
                  <a:lnTo>
                    <a:pt x="1464" y="4570"/>
                  </a:lnTo>
                  <a:lnTo>
                    <a:pt x="1452" y="4627"/>
                  </a:lnTo>
                  <a:lnTo>
                    <a:pt x="1435" y="4646"/>
                  </a:lnTo>
                  <a:lnTo>
                    <a:pt x="1434" y="4679"/>
                  </a:lnTo>
                  <a:lnTo>
                    <a:pt x="1451" y="4693"/>
                  </a:lnTo>
                  <a:lnTo>
                    <a:pt x="1474" y="4697"/>
                  </a:lnTo>
                  <a:lnTo>
                    <a:pt x="1503" y="4717"/>
                  </a:lnTo>
                  <a:lnTo>
                    <a:pt x="1510" y="4741"/>
                  </a:lnTo>
                  <a:lnTo>
                    <a:pt x="1492" y="4747"/>
                  </a:lnTo>
                  <a:lnTo>
                    <a:pt x="1470" y="4714"/>
                  </a:lnTo>
                  <a:lnTo>
                    <a:pt x="1447" y="4743"/>
                  </a:lnTo>
                  <a:lnTo>
                    <a:pt x="1412" y="4758"/>
                  </a:lnTo>
                  <a:lnTo>
                    <a:pt x="1360" y="4747"/>
                  </a:lnTo>
                  <a:lnTo>
                    <a:pt x="1313" y="4740"/>
                  </a:lnTo>
                  <a:lnTo>
                    <a:pt x="1289" y="4725"/>
                  </a:lnTo>
                  <a:lnTo>
                    <a:pt x="1253" y="4734"/>
                  </a:lnTo>
                  <a:lnTo>
                    <a:pt x="1217" y="4707"/>
                  </a:lnTo>
                  <a:lnTo>
                    <a:pt x="1184" y="4733"/>
                  </a:lnTo>
                  <a:lnTo>
                    <a:pt x="1149" y="4745"/>
                  </a:lnTo>
                  <a:lnTo>
                    <a:pt x="1141" y="4804"/>
                  </a:lnTo>
                  <a:lnTo>
                    <a:pt x="1190" y="4845"/>
                  </a:lnTo>
                  <a:lnTo>
                    <a:pt x="1193" y="4879"/>
                  </a:lnTo>
                  <a:lnTo>
                    <a:pt x="1219" y="4890"/>
                  </a:lnTo>
                  <a:lnTo>
                    <a:pt x="1246" y="4873"/>
                  </a:lnTo>
                  <a:lnTo>
                    <a:pt x="1279" y="4881"/>
                  </a:lnTo>
                  <a:lnTo>
                    <a:pt x="1311" y="4968"/>
                  </a:lnTo>
                  <a:lnTo>
                    <a:pt x="1365" y="5023"/>
                  </a:lnTo>
                  <a:lnTo>
                    <a:pt x="1391" y="5089"/>
                  </a:lnTo>
                  <a:lnTo>
                    <a:pt x="1471" y="5215"/>
                  </a:lnTo>
                  <a:lnTo>
                    <a:pt x="1465" y="5271"/>
                  </a:lnTo>
                  <a:lnTo>
                    <a:pt x="1421" y="5337"/>
                  </a:lnTo>
                  <a:lnTo>
                    <a:pt x="1423" y="5370"/>
                  </a:lnTo>
                  <a:lnTo>
                    <a:pt x="1490" y="5358"/>
                  </a:lnTo>
                  <a:lnTo>
                    <a:pt x="1521" y="5326"/>
                  </a:lnTo>
                  <a:lnTo>
                    <a:pt x="1547" y="5347"/>
                  </a:lnTo>
                  <a:lnTo>
                    <a:pt x="1559" y="5406"/>
                  </a:lnTo>
                  <a:lnTo>
                    <a:pt x="1568" y="5446"/>
                  </a:lnTo>
                  <a:lnTo>
                    <a:pt x="1630" y="5502"/>
                  </a:lnTo>
                  <a:lnTo>
                    <a:pt x="1677" y="5496"/>
                  </a:lnTo>
                  <a:lnTo>
                    <a:pt x="1717" y="5490"/>
                  </a:lnTo>
                  <a:lnTo>
                    <a:pt x="1803" y="5493"/>
                  </a:lnTo>
                  <a:lnTo>
                    <a:pt x="1860" y="5521"/>
                  </a:lnTo>
                  <a:lnTo>
                    <a:pt x="1878" y="5574"/>
                  </a:lnTo>
                  <a:lnTo>
                    <a:pt x="1878" y="5604"/>
                  </a:lnTo>
                  <a:lnTo>
                    <a:pt x="1858" y="5566"/>
                  </a:lnTo>
                  <a:lnTo>
                    <a:pt x="1851" y="5593"/>
                  </a:lnTo>
                  <a:lnTo>
                    <a:pt x="1863" y="5636"/>
                  </a:lnTo>
                  <a:lnTo>
                    <a:pt x="1799" y="5688"/>
                  </a:lnTo>
                  <a:lnTo>
                    <a:pt x="1736" y="5750"/>
                  </a:lnTo>
                  <a:lnTo>
                    <a:pt x="1753" y="5780"/>
                  </a:lnTo>
                  <a:lnTo>
                    <a:pt x="1799" y="5821"/>
                  </a:lnTo>
                  <a:lnTo>
                    <a:pt x="1801" y="5850"/>
                  </a:lnTo>
                  <a:lnTo>
                    <a:pt x="1786" y="5907"/>
                  </a:lnTo>
                  <a:lnTo>
                    <a:pt x="1785" y="5950"/>
                  </a:lnTo>
                  <a:lnTo>
                    <a:pt x="1785" y="5950"/>
                  </a:lnTo>
                  <a:lnTo>
                    <a:pt x="1786" y="5935"/>
                  </a:lnTo>
                  <a:lnTo>
                    <a:pt x="1788" y="5921"/>
                  </a:lnTo>
                  <a:lnTo>
                    <a:pt x="1791" y="5908"/>
                  </a:lnTo>
                  <a:lnTo>
                    <a:pt x="1793" y="5898"/>
                  </a:lnTo>
                  <a:lnTo>
                    <a:pt x="1799" y="5884"/>
                  </a:lnTo>
                  <a:lnTo>
                    <a:pt x="1801" y="5879"/>
                  </a:lnTo>
                  <a:lnTo>
                    <a:pt x="1870" y="5879"/>
                  </a:lnTo>
                  <a:lnTo>
                    <a:pt x="1870" y="5879"/>
                  </a:lnTo>
                  <a:lnTo>
                    <a:pt x="1868" y="5872"/>
                  </a:lnTo>
                  <a:lnTo>
                    <a:pt x="1868" y="5864"/>
                  </a:lnTo>
                  <a:lnTo>
                    <a:pt x="1868" y="5855"/>
                  </a:lnTo>
                  <a:lnTo>
                    <a:pt x="1869" y="5850"/>
                  </a:lnTo>
                  <a:lnTo>
                    <a:pt x="1870" y="5845"/>
                  </a:lnTo>
                  <a:lnTo>
                    <a:pt x="1873" y="5840"/>
                  </a:lnTo>
                  <a:lnTo>
                    <a:pt x="1877" y="5836"/>
                  </a:lnTo>
                  <a:lnTo>
                    <a:pt x="1880" y="5831"/>
                  </a:lnTo>
                  <a:lnTo>
                    <a:pt x="1886" y="5828"/>
                  </a:lnTo>
                  <a:lnTo>
                    <a:pt x="1892" y="5825"/>
                  </a:lnTo>
                  <a:lnTo>
                    <a:pt x="1900" y="5821"/>
                  </a:lnTo>
                  <a:lnTo>
                    <a:pt x="1900" y="5821"/>
                  </a:lnTo>
                  <a:lnTo>
                    <a:pt x="1909" y="5820"/>
                  </a:lnTo>
                  <a:lnTo>
                    <a:pt x="1918" y="5819"/>
                  </a:lnTo>
                  <a:lnTo>
                    <a:pt x="1927" y="5819"/>
                  </a:lnTo>
                  <a:lnTo>
                    <a:pt x="1936" y="5820"/>
                  </a:lnTo>
                  <a:lnTo>
                    <a:pt x="1954" y="5825"/>
                  </a:lnTo>
                  <a:lnTo>
                    <a:pt x="1970" y="5829"/>
                  </a:lnTo>
                  <a:lnTo>
                    <a:pt x="1984" y="5835"/>
                  </a:lnTo>
                  <a:lnTo>
                    <a:pt x="1995" y="5840"/>
                  </a:lnTo>
                  <a:lnTo>
                    <a:pt x="2005" y="5846"/>
                  </a:lnTo>
                  <a:lnTo>
                    <a:pt x="2052" y="5800"/>
                  </a:lnTo>
                  <a:lnTo>
                    <a:pt x="2127" y="5800"/>
                  </a:lnTo>
                  <a:lnTo>
                    <a:pt x="2128" y="5799"/>
                  </a:lnTo>
                  <a:lnTo>
                    <a:pt x="2130" y="5800"/>
                  </a:lnTo>
                  <a:lnTo>
                    <a:pt x="2167" y="5800"/>
                  </a:lnTo>
                  <a:lnTo>
                    <a:pt x="2167" y="5800"/>
                  </a:lnTo>
                  <a:lnTo>
                    <a:pt x="2178" y="5795"/>
                  </a:lnTo>
                  <a:lnTo>
                    <a:pt x="2201" y="5782"/>
                  </a:lnTo>
                  <a:lnTo>
                    <a:pt x="2229" y="5771"/>
                  </a:lnTo>
                  <a:lnTo>
                    <a:pt x="2240" y="5767"/>
                  </a:lnTo>
                  <a:lnTo>
                    <a:pt x="2248" y="5766"/>
                  </a:lnTo>
                  <a:lnTo>
                    <a:pt x="2248" y="5766"/>
                  </a:lnTo>
                  <a:lnTo>
                    <a:pt x="2251" y="5767"/>
                  </a:lnTo>
                  <a:lnTo>
                    <a:pt x="2254" y="5769"/>
                  </a:lnTo>
                  <a:lnTo>
                    <a:pt x="2258" y="5772"/>
                  </a:lnTo>
                  <a:lnTo>
                    <a:pt x="2261" y="5777"/>
                  </a:lnTo>
                  <a:lnTo>
                    <a:pt x="2267" y="5787"/>
                  </a:lnTo>
                  <a:lnTo>
                    <a:pt x="2272" y="5799"/>
                  </a:lnTo>
                  <a:lnTo>
                    <a:pt x="2280" y="5823"/>
                  </a:lnTo>
                  <a:lnTo>
                    <a:pt x="2282" y="5834"/>
                  </a:lnTo>
                  <a:lnTo>
                    <a:pt x="2282" y="5834"/>
                  </a:lnTo>
                  <a:lnTo>
                    <a:pt x="2287" y="5833"/>
                  </a:lnTo>
                  <a:lnTo>
                    <a:pt x="2298" y="5830"/>
                  </a:lnTo>
                  <a:lnTo>
                    <a:pt x="2306" y="5830"/>
                  </a:lnTo>
                  <a:lnTo>
                    <a:pt x="2315" y="5830"/>
                  </a:lnTo>
                  <a:lnTo>
                    <a:pt x="2325" y="5831"/>
                  </a:lnTo>
                  <a:lnTo>
                    <a:pt x="2335" y="5834"/>
                  </a:lnTo>
                  <a:lnTo>
                    <a:pt x="2335" y="5834"/>
                  </a:lnTo>
                  <a:lnTo>
                    <a:pt x="2340" y="5835"/>
                  </a:lnTo>
                  <a:lnTo>
                    <a:pt x="2346" y="5838"/>
                  </a:lnTo>
                  <a:lnTo>
                    <a:pt x="2357" y="5845"/>
                  </a:lnTo>
                  <a:lnTo>
                    <a:pt x="2367" y="5854"/>
                  </a:lnTo>
                  <a:lnTo>
                    <a:pt x="2377" y="5863"/>
                  </a:lnTo>
                  <a:lnTo>
                    <a:pt x="2393" y="5879"/>
                  </a:lnTo>
                  <a:lnTo>
                    <a:pt x="2398" y="5887"/>
                  </a:lnTo>
                  <a:lnTo>
                    <a:pt x="2502" y="5929"/>
                  </a:lnTo>
                  <a:lnTo>
                    <a:pt x="2502" y="5929"/>
                  </a:lnTo>
                  <a:lnTo>
                    <a:pt x="2498" y="5938"/>
                  </a:lnTo>
                  <a:lnTo>
                    <a:pt x="2496" y="5947"/>
                  </a:lnTo>
                  <a:lnTo>
                    <a:pt x="2493" y="5960"/>
                  </a:lnTo>
                  <a:lnTo>
                    <a:pt x="2492" y="5972"/>
                  </a:lnTo>
                  <a:lnTo>
                    <a:pt x="2492" y="5983"/>
                  </a:lnTo>
                  <a:lnTo>
                    <a:pt x="2493" y="5989"/>
                  </a:lnTo>
                  <a:lnTo>
                    <a:pt x="2495" y="5994"/>
                  </a:lnTo>
                  <a:lnTo>
                    <a:pt x="2498" y="5999"/>
                  </a:lnTo>
                  <a:lnTo>
                    <a:pt x="2502" y="6002"/>
                  </a:lnTo>
                  <a:lnTo>
                    <a:pt x="2502" y="6002"/>
                  </a:lnTo>
                  <a:lnTo>
                    <a:pt x="2512" y="6009"/>
                  </a:lnTo>
                  <a:lnTo>
                    <a:pt x="2525" y="6015"/>
                  </a:lnTo>
                  <a:lnTo>
                    <a:pt x="2554" y="6030"/>
                  </a:lnTo>
                  <a:lnTo>
                    <a:pt x="2567" y="6038"/>
                  </a:lnTo>
                  <a:lnTo>
                    <a:pt x="2578" y="6045"/>
                  </a:lnTo>
                  <a:lnTo>
                    <a:pt x="2582" y="6051"/>
                  </a:lnTo>
                  <a:lnTo>
                    <a:pt x="2585" y="6055"/>
                  </a:lnTo>
                  <a:lnTo>
                    <a:pt x="2588" y="6060"/>
                  </a:lnTo>
                  <a:lnTo>
                    <a:pt x="2589" y="6065"/>
                  </a:lnTo>
                  <a:lnTo>
                    <a:pt x="2589" y="6065"/>
                  </a:lnTo>
                  <a:lnTo>
                    <a:pt x="2590" y="6078"/>
                  </a:lnTo>
                  <a:lnTo>
                    <a:pt x="2593" y="6092"/>
                  </a:lnTo>
                  <a:lnTo>
                    <a:pt x="2599" y="6108"/>
                  </a:lnTo>
                  <a:lnTo>
                    <a:pt x="2605" y="6122"/>
                  </a:lnTo>
                  <a:lnTo>
                    <a:pt x="2618" y="6148"/>
                  </a:lnTo>
                  <a:lnTo>
                    <a:pt x="2623" y="6158"/>
                  </a:lnTo>
                  <a:lnTo>
                    <a:pt x="2623" y="6158"/>
                  </a:lnTo>
                  <a:lnTo>
                    <a:pt x="2625" y="6169"/>
                  </a:lnTo>
                  <a:lnTo>
                    <a:pt x="2628" y="6181"/>
                  </a:lnTo>
                  <a:lnTo>
                    <a:pt x="2632" y="6196"/>
                  </a:lnTo>
                  <a:lnTo>
                    <a:pt x="2638" y="6210"/>
                  </a:lnTo>
                  <a:lnTo>
                    <a:pt x="2644" y="6224"/>
                  </a:lnTo>
                  <a:lnTo>
                    <a:pt x="2649" y="6229"/>
                  </a:lnTo>
                  <a:lnTo>
                    <a:pt x="2653" y="6234"/>
                  </a:lnTo>
                  <a:lnTo>
                    <a:pt x="2658" y="6237"/>
                  </a:lnTo>
                  <a:lnTo>
                    <a:pt x="2663" y="6238"/>
                  </a:lnTo>
                  <a:lnTo>
                    <a:pt x="2663" y="6238"/>
                  </a:lnTo>
                  <a:lnTo>
                    <a:pt x="2669" y="6240"/>
                  </a:lnTo>
                  <a:lnTo>
                    <a:pt x="2674" y="6243"/>
                  </a:lnTo>
                  <a:lnTo>
                    <a:pt x="2686" y="6250"/>
                  </a:lnTo>
                  <a:lnTo>
                    <a:pt x="2698" y="6259"/>
                  </a:lnTo>
                  <a:lnTo>
                    <a:pt x="2709" y="6269"/>
                  </a:lnTo>
                  <a:lnTo>
                    <a:pt x="2726" y="6288"/>
                  </a:lnTo>
                  <a:lnTo>
                    <a:pt x="2732" y="6296"/>
                  </a:lnTo>
                  <a:lnTo>
                    <a:pt x="2732" y="6296"/>
                  </a:lnTo>
                  <a:lnTo>
                    <a:pt x="2739" y="6299"/>
                  </a:lnTo>
                  <a:lnTo>
                    <a:pt x="2747" y="6302"/>
                  </a:lnTo>
                  <a:lnTo>
                    <a:pt x="2756" y="6305"/>
                  </a:lnTo>
                  <a:lnTo>
                    <a:pt x="2767" y="6306"/>
                  </a:lnTo>
                  <a:lnTo>
                    <a:pt x="2778" y="6306"/>
                  </a:lnTo>
                  <a:lnTo>
                    <a:pt x="2785" y="6305"/>
                  </a:lnTo>
                  <a:lnTo>
                    <a:pt x="2790" y="6303"/>
                  </a:lnTo>
                  <a:lnTo>
                    <a:pt x="2796" y="6299"/>
                  </a:lnTo>
                  <a:lnTo>
                    <a:pt x="2801" y="6296"/>
                  </a:lnTo>
                  <a:lnTo>
                    <a:pt x="2801" y="6296"/>
                  </a:lnTo>
                  <a:lnTo>
                    <a:pt x="2813" y="6288"/>
                  </a:lnTo>
                  <a:lnTo>
                    <a:pt x="2823" y="6284"/>
                  </a:lnTo>
                  <a:lnTo>
                    <a:pt x="2834" y="6280"/>
                  </a:lnTo>
                  <a:lnTo>
                    <a:pt x="2844" y="6279"/>
                  </a:lnTo>
                  <a:lnTo>
                    <a:pt x="2853" y="6278"/>
                  </a:lnTo>
                  <a:lnTo>
                    <a:pt x="2862" y="6278"/>
                  </a:lnTo>
                  <a:lnTo>
                    <a:pt x="2876" y="6279"/>
                  </a:lnTo>
                  <a:lnTo>
                    <a:pt x="2876" y="6279"/>
                  </a:lnTo>
                  <a:lnTo>
                    <a:pt x="2879" y="6278"/>
                  </a:lnTo>
                  <a:lnTo>
                    <a:pt x="2882" y="6276"/>
                  </a:lnTo>
                  <a:lnTo>
                    <a:pt x="2883" y="6272"/>
                  </a:lnTo>
                  <a:lnTo>
                    <a:pt x="2883" y="6267"/>
                  </a:lnTo>
                  <a:lnTo>
                    <a:pt x="2883" y="6254"/>
                  </a:lnTo>
                  <a:lnTo>
                    <a:pt x="2881" y="6239"/>
                  </a:lnTo>
                  <a:lnTo>
                    <a:pt x="2876" y="6210"/>
                  </a:lnTo>
                  <a:lnTo>
                    <a:pt x="2875" y="6200"/>
                  </a:lnTo>
                  <a:lnTo>
                    <a:pt x="2876" y="6196"/>
                  </a:lnTo>
                  <a:lnTo>
                    <a:pt x="2876" y="6194"/>
                  </a:lnTo>
                  <a:lnTo>
                    <a:pt x="2876" y="6194"/>
                  </a:lnTo>
                  <a:lnTo>
                    <a:pt x="2879" y="6186"/>
                  </a:lnTo>
                  <a:lnTo>
                    <a:pt x="2885" y="6170"/>
                  </a:lnTo>
                  <a:lnTo>
                    <a:pt x="2898" y="6124"/>
                  </a:lnTo>
                  <a:lnTo>
                    <a:pt x="2917" y="6060"/>
                  </a:lnTo>
                  <a:lnTo>
                    <a:pt x="2876" y="5869"/>
                  </a:lnTo>
                  <a:lnTo>
                    <a:pt x="2876" y="5869"/>
                  </a:lnTo>
                  <a:lnTo>
                    <a:pt x="2877" y="5733"/>
                  </a:lnTo>
                  <a:lnTo>
                    <a:pt x="2878" y="5629"/>
                  </a:lnTo>
                  <a:lnTo>
                    <a:pt x="2881" y="5586"/>
                  </a:lnTo>
                  <a:lnTo>
                    <a:pt x="2882" y="5558"/>
                  </a:lnTo>
                  <a:lnTo>
                    <a:pt x="2882" y="5558"/>
                  </a:lnTo>
                  <a:lnTo>
                    <a:pt x="2885" y="5537"/>
                  </a:lnTo>
                  <a:lnTo>
                    <a:pt x="2891" y="5513"/>
                  </a:lnTo>
                  <a:lnTo>
                    <a:pt x="2904" y="5459"/>
                  </a:lnTo>
                  <a:lnTo>
                    <a:pt x="2910" y="5430"/>
                  </a:lnTo>
                  <a:lnTo>
                    <a:pt x="2915" y="5402"/>
                  </a:lnTo>
                  <a:lnTo>
                    <a:pt x="2917" y="5376"/>
                  </a:lnTo>
                  <a:lnTo>
                    <a:pt x="2917" y="5363"/>
                  </a:lnTo>
                  <a:lnTo>
                    <a:pt x="2917" y="5351"/>
                  </a:lnTo>
                  <a:lnTo>
                    <a:pt x="2917" y="5351"/>
                  </a:lnTo>
                  <a:lnTo>
                    <a:pt x="2916" y="5337"/>
                  </a:lnTo>
                  <a:lnTo>
                    <a:pt x="2916" y="5319"/>
                  </a:lnTo>
                  <a:lnTo>
                    <a:pt x="2917" y="5273"/>
                  </a:lnTo>
                  <a:lnTo>
                    <a:pt x="2922" y="5163"/>
                  </a:lnTo>
                  <a:lnTo>
                    <a:pt x="2924" y="5106"/>
                  </a:lnTo>
                  <a:lnTo>
                    <a:pt x="2924" y="5055"/>
                  </a:lnTo>
                  <a:lnTo>
                    <a:pt x="2924" y="5033"/>
                  </a:lnTo>
                  <a:lnTo>
                    <a:pt x="2922" y="5014"/>
                  </a:lnTo>
                  <a:lnTo>
                    <a:pt x="2921" y="4999"/>
                  </a:lnTo>
                  <a:lnTo>
                    <a:pt x="2917" y="4988"/>
                  </a:lnTo>
                  <a:lnTo>
                    <a:pt x="2917" y="4988"/>
                  </a:lnTo>
                  <a:lnTo>
                    <a:pt x="2914" y="4977"/>
                  </a:lnTo>
                  <a:lnTo>
                    <a:pt x="2912" y="4963"/>
                  </a:lnTo>
                  <a:lnTo>
                    <a:pt x="2911" y="4947"/>
                  </a:lnTo>
                  <a:lnTo>
                    <a:pt x="2908" y="4927"/>
                  </a:lnTo>
                  <a:lnTo>
                    <a:pt x="2907" y="4883"/>
                  </a:lnTo>
                  <a:lnTo>
                    <a:pt x="2906" y="4836"/>
                  </a:lnTo>
                  <a:lnTo>
                    <a:pt x="2905" y="4747"/>
                  </a:lnTo>
                  <a:lnTo>
                    <a:pt x="2903" y="4714"/>
                  </a:lnTo>
                  <a:lnTo>
                    <a:pt x="2902" y="4702"/>
                  </a:lnTo>
                  <a:lnTo>
                    <a:pt x="2900" y="4694"/>
                  </a:lnTo>
                  <a:lnTo>
                    <a:pt x="2900" y="4694"/>
                  </a:lnTo>
                  <a:lnTo>
                    <a:pt x="2895" y="4679"/>
                  </a:lnTo>
                  <a:lnTo>
                    <a:pt x="2892" y="4665"/>
                  </a:lnTo>
                  <a:lnTo>
                    <a:pt x="2890" y="4649"/>
                  </a:lnTo>
                  <a:lnTo>
                    <a:pt x="2888" y="4635"/>
                  </a:lnTo>
                  <a:lnTo>
                    <a:pt x="2890" y="4628"/>
                  </a:lnTo>
                  <a:lnTo>
                    <a:pt x="2892" y="4621"/>
                  </a:lnTo>
                  <a:lnTo>
                    <a:pt x="2894" y="4616"/>
                  </a:lnTo>
                  <a:lnTo>
                    <a:pt x="2897" y="4611"/>
                  </a:lnTo>
                  <a:lnTo>
                    <a:pt x="2902" y="4607"/>
                  </a:lnTo>
                  <a:lnTo>
                    <a:pt x="2908" y="4604"/>
                  </a:lnTo>
                  <a:lnTo>
                    <a:pt x="2915" y="4603"/>
                  </a:lnTo>
                  <a:lnTo>
                    <a:pt x="2924" y="4601"/>
                  </a:lnTo>
                  <a:lnTo>
                    <a:pt x="2924" y="4601"/>
                  </a:lnTo>
                  <a:lnTo>
                    <a:pt x="2934" y="4601"/>
                  </a:lnTo>
                  <a:lnTo>
                    <a:pt x="2943" y="4600"/>
                  </a:lnTo>
                  <a:lnTo>
                    <a:pt x="2952" y="4598"/>
                  </a:lnTo>
                  <a:lnTo>
                    <a:pt x="2961" y="4595"/>
                  </a:lnTo>
                  <a:lnTo>
                    <a:pt x="2976" y="4589"/>
                  </a:lnTo>
                  <a:lnTo>
                    <a:pt x="2991" y="4581"/>
                  </a:lnTo>
                  <a:lnTo>
                    <a:pt x="3003" y="4574"/>
                  </a:lnTo>
                  <a:lnTo>
                    <a:pt x="3012" y="4568"/>
                  </a:lnTo>
                  <a:lnTo>
                    <a:pt x="3021" y="4561"/>
                  </a:lnTo>
                  <a:lnTo>
                    <a:pt x="3078" y="4561"/>
                  </a:lnTo>
                  <a:lnTo>
                    <a:pt x="3078" y="4561"/>
                  </a:lnTo>
                  <a:lnTo>
                    <a:pt x="3144" y="4540"/>
                  </a:lnTo>
                  <a:lnTo>
                    <a:pt x="3288" y="4492"/>
                  </a:lnTo>
                  <a:lnTo>
                    <a:pt x="3368" y="4467"/>
                  </a:lnTo>
                  <a:lnTo>
                    <a:pt x="3438" y="4442"/>
                  </a:lnTo>
                  <a:lnTo>
                    <a:pt x="3491" y="4423"/>
                  </a:lnTo>
                  <a:lnTo>
                    <a:pt x="3508" y="4415"/>
                  </a:lnTo>
                  <a:lnTo>
                    <a:pt x="3517" y="4411"/>
                  </a:lnTo>
                  <a:lnTo>
                    <a:pt x="3517" y="4411"/>
                  </a:lnTo>
                  <a:lnTo>
                    <a:pt x="3530" y="4403"/>
                  </a:lnTo>
                  <a:lnTo>
                    <a:pt x="3551" y="4393"/>
                  </a:lnTo>
                  <a:lnTo>
                    <a:pt x="3606" y="4370"/>
                  </a:lnTo>
                  <a:lnTo>
                    <a:pt x="3656" y="4351"/>
                  </a:lnTo>
                  <a:lnTo>
                    <a:pt x="3677" y="4342"/>
                  </a:lnTo>
                  <a:lnTo>
                    <a:pt x="3677" y="4342"/>
                  </a:lnTo>
                  <a:lnTo>
                    <a:pt x="3686" y="4337"/>
                  </a:lnTo>
                  <a:lnTo>
                    <a:pt x="3695" y="4333"/>
                  </a:lnTo>
                  <a:lnTo>
                    <a:pt x="3705" y="4330"/>
                  </a:lnTo>
                  <a:lnTo>
                    <a:pt x="3716" y="4327"/>
                  </a:lnTo>
                  <a:lnTo>
                    <a:pt x="3722" y="4327"/>
                  </a:lnTo>
                  <a:lnTo>
                    <a:pt x="3726" y="4327"/>
                  </a:lnTo>
                  <a:lnTo>
                    <a:pt x="3731" y="4330"/>
                  </a:lnTo>
                  <a:lnTo>
                    <a:pt x="3735" y="4332"/>
                  </a:lnTo>
                  <a:lnTo>
                    <a:pt x="3739" y="4336"/>
                  </a:lnTo>
                  <a:lnTo>
                    <a:pt x="3741" y="4342"/>
                  </a:lnTo>
                  <a:lnTo>
                    <a:pt x="3741" y="4342"/>
                  </a:lnTo>
                  <a:lnTo>
                    <a:pt x="3744" y="4348"/>
                  </a:lnTo>
                  <a:lnTo>
                    <a:pt x="3747" y="4354"/>
                  </a:lnTo>
                  <a:lnTo>
                    <a:pt x="3752" y="4360"/>
                  </a:lnTo>
                  <a:lnTo>
                    <a:pt x="3756" y="4365"/>
                  </a:lnTo>
                  <a:lnTo>
                    <a:pt x="3768" y="4374"/>
                  </a:lnTo>
                  <a:lnTo>
                    <a:pt x="3780" y="4381"/>
                  </a:lnTo>
                  <a:lnTo>
                    <a:pt x="3791" y="4386"/>
                  </a:lnTo>
                  <a:lnTo>
                    <a:pt x="3801" y="4391"/>
                  </a:lnTo>
                  <a:lnTo>
                    <a:pt x="3810" y="4394"/>
                  </a:lnTo>
                  <a:lnTo>
                    <a:pt x="3810" y="4394"/>
                  </a:lnTo>
                  <a:lnTo>
                    <a:pt x="3819" y="4392"/>
                  </a:lnTo>
                  <a:lnTo>
                    <a:pt x="3839" y="4391"/>
                  </a:lnTo>
                  <a:lnTo>
                    <a:pt x="3850" y="4391"/>
                  </a:lnTo>
                  <a:lnTo>
                    <a:pt x="3861" y="4392"/>
                  </a:lnTo>
                  <a:lnTo>
                    <a:pt x="3871" y="4394"/>
                  </a:lnTo>
                  <a:lnTo>
                    <a:pt x="3876" y="4396"/>
                  </a:lnTo>
                  <a:lnTo>
                    <a:pt x="3879" y="4400"/>
                  </a:lnTo>
                  <a:lnTo>
                    <a:pt x="3879" y="4400"/>
                  </a:lnTo>
                  <a:lnTo>
                    <a:pt x="3886" y="4408"/>
                  </a:lnTo>
                  <a:lnTo>
                    <a:pt x="3892" y="4416"/>
                  </a:lnTo>
                  <a:lnTo>
                    <a:pt x="3905" y="4435"/>
                  </a:lnTo>
                  <a:lnTo>
                    <a:pt x="3912" y="4443"/>
                  </a:lnTo>
                  <a:lnTo>
                    <a:pt x="3921" y="4451"/>
                  </a:lnTo>
                  <a:lnTo>
                    <a:pt x="3926" y="4453"/>
                  </a:lnTo>
                  <a:lnTo>
                    <a:pt x="3931" y="4455"/>
                  </a:lnTo>
                  <a:lnTo>
                    <a:pt x="3937" y="4457"/>
                  </a:lnTo>
                  <a:lnTo>
                    <a:pt x="3942" y="4458"/>
                  </a:lnTo>
                  <a:lnTo>
                    <a:pt x="3942" y="4458"/>
                  </a:lnTo>
                  <a:lnTo>
                    <a:pt x="3949" y="4458"/>
                  </a:lnTo>
                  <a:lnTo>
                    <a:pt x="3954" y="4459"/>
                  </a:lnTo>
                  <a:lnTo>
                    <a:pt x="3958" y="4461"/>
                  </a:lnTo>
                  <a:lnTo>
                    <a:pt x="3963" y="4463"/>
                  </a:lnTo>
                  <a:lnTo>
                    <a:pt x="3968" y="4469"/>
                  </a:lnTo>
                  <a:lnTo>
                    <a:pt x="3974" y="4477"/>
                  </a:lnTo>
                  <a:lnTo>
                    <a:pt x="3981" y="4491"/>
                  </a:lnTo>
                  <a:lnTo>
                    <a:pt x="3987" y="4498"/>
                  </a:lnTo>
                  <a:lnTo>
                    <a:pt x="3990" y="4501"/>
                  </a:lnTo>
                  <a:lnTo>
                    <a:pt x="3995" y="4503"/>
                  </a:lnTo>
                  <a:lnTo>
                    <a:pt x="3995" y="4503"/>
                  </a:lnTo>
                  <a:lnTo>
                    <a:pt x="4019" y="4514"/>
                  </a:lnTo>
                  <a:lnTo>
                    <a:pt x="4049" y="4528"/>
                  </a:lnTo>
                  <a:lnTo>
                    <a:pt x="4087" y="4543"/>
                  </a:lnTo>
                  <a:lnTo>
                    <a:pt x="4139" y="4630"/>
                  </a:lnTo>
                  <a:lnTo>
                    <a:pt x="4139" y="4630"/>
                  </a:lnTo>
                  <a:lnTo>
                    <a:pt x="4155" y="4625"/>
                  </a:lnTo>
                  <a:lnTo>
                    <a:pt x="4171" y="4620"/>
                  </a:lnTo>
                  <a:lnTo>
                    <a:pt x="4178" y="4619"/>
                  </a:lnTo>
                  <a:lnTo>
                    <a:pt x="4185" y="4619"/>
                  </a:lnTo>
                  <a:lnTo>
                    <a:pt x="4185" y="4619"/>
                  </a:lnTo>
                  <a:lnTo>
                    <a:pt x="4192" y="4620"/>
                  </a:lnTo>
                  <a:lnTo>
                    <a:pt x="4200" y="4624"/>
                  </a:lnTo>
                  <a:lnTo>
                    <a:pt x="4208" y="4628"/>
                  </a:lnTo>
                  <a:lnTo>
                    <a:pt x="4214" y="4634"/>
                  </a:lnTo>
                  <a:lnTo>
                    <a:pt x="4227" y="4643"/>
                  </a:lnTo>
                  <a:lnTo>
                    <a:pt x="4231" y="4647"/>
                  </a:lnTo>
                  <a:lnTo>
                    <a:pt x="4231" y="4647"/>
                  </a:lnTo>
                  <a:lnTo>
                    <a:pt x="4251" y="4659"/>
                  </a:lnTo>
                  <a:lnTo>
                    <a:pt x="4270" y="4669"/>
                  </a:lnTo>
                  <a:lnTo>
                    <a:pt x="4280" y="4674"/>
                  </a:lnTo>
                  <a:lnTo>
                    <a:pt x="4289" y="4676"/>
                  </a:lnTo>
                  <a:lnTo>
                    <a:pt x="4289" y="4676"/>
                  </a:lnTo>
                  <a:lnTo>
                    <a:pt x="4364" y="4694"/>
                  </a:lnTo>
                  <a:lnTo>
                    <a:pt x="4409" y="4740"/>
                  </a:lnTo>
                  <a:lnTo>
                    <a:pt x="4473" y="4745"/>
                  </a:lnTo>
                  <a:lnTo>
                    <a:pt x="4473" y="4780"/>
                  </a:lnTo>
                  <a:lnTo>
                    <a:pt x="4473" y="4780"/>
                  </a:lnTo>
                  <a:lnTo>
                    <a:pt x="4494" y="4787"/>
                  </a:lnTo>
                  <a:lnTo>
                    <a:pt x="4512" y="4793"/>
                  </a:lnTo>
                  <a:lnTo>
                    <a:pt x="4526" y="4797"/>
                  </a:lnTo>
                  <a:lnTo>
                    <a:pt x="4526" y="4797"/>
                  </a:lnTo>
                  <a:lnTo>
                    <a:pt x="4535" y="4808"/>
                  </a:lnTo>
                  <a:lnTo>
                    <a:pt x="4546" y="4820"/>
                  </a:lnTo>
                  <a:lnTo>
                    <a:pt x="4560" y="4834"/>
                  </a:lnTo>
                  <a:lnTo>
                    <a:pt x="4560" y="4834"/>
                  </a:lnTo>
                  <a:lnTo>
                    <a:pt x="4587" y="4861"/>
                  </a:lnTo>
                  <a:lnTo>
                    <a:pt x="4587" y="4861"/>
                  </a:lnTo>
                  <a:lnTo>
                    <a:pt x="4590" y="4865"/>
                  </a:lnTo>
                  <a:lnTo>
                    <a:pt x="4592" y="4870"/>
                  </a:lnTo>
                  <a:lnTo>
                    <a:pt x="4592" y="4875"/>
                  </a:lnTo>
                  <a:lnTo>
                    <a:pt x="4591" y="4880"/>
                  </a:lnTo>
                  <a:lnTo>
                    <a:pt x="4589" y="4889"/>
                  </a:lnTo>
                  <a:lnTo>
                    <a:pt x="4587" y="4891"/>
                  </a:lnTo>
                  <a:lnTo>
                    <a:pt x="4592" y="4911"/>
                  </a:lnTo>
                  <a:lnTo>
                    <a:pt x="4592" y="4911"/>
                  </a:lnTo>
                  <a:lnTo>
                    <a:pt x="4601" y="4913"/>
                  </a:lnTo>
                  <a:lnTo>
                    <a:pt x="4609" y="4917"/>
                  </a:lnTo>
                  <a:lnTo>
                    <a:pt x="4618" y="4922"/>
                  </a:lnTo>
                  <a:lnTo>
                    <a:pt x="4618" y="4922"/>
                  </a:lnTo>
                  <a:lnTo>
                    <a:pt x="4622" y="4926"/>
                  </a:lnTo>
                  <a:lnTo>
                    <a:pt x="4627" y="4931"/>
                  </a:lnTo>
                  <a:lnTo>
                    <a:pt x="4637" y="4945"/>
                  </a:lnTo>
                  <a:lnTo>
                    <a:pt x="4646" y="4959"/>
                  </a:lnTo>
                  <a:lnTo>
                    <a:pt x="4652" y="4972"/>
                  </a:lnTo>
                  <a:lnTo>
                    <a:pt x="4652" y="4972"/>
                  </a:lnTo>
                  <a:lnTo>
                    <a:pt x="4654" y="4975"/>
                  </a:lnTo>
                  <a:lnTo>
                    <a:pt x="4657" y="4978"/>
                  </a:lnTo>
                  <a:lnTo>
                    <a:pt x="4666" y="4982"/>
                  </a:lnTo>
                  <a:lnTo>
                    <a:pt x="4675" y="4986"/>
                  </a:lnTo>
                  <a:lnTo>
                    <a:pt x="4686" y="4989"/>
                  </a:lnTo>
                  <a:lnTo>
                    <a:pt x="4706" y="4994"/>
                  </a:lnTo>
                  <a:lnTo>
                    <a:pt x="4714" y="4996"/>
                  </a:lnTo>
                  <a:lnTo>
                    <a:pt x="4714" y="5023"/>
                  </a:lnTo>
                  <a:lnTo>
                    <a:pt x="4764" y="5068"/>
                  </a:lnTo>
                  <a:lnTo>
                    <a:pt x="4764" y="5068"/>
                  </a:lnTo>
                  <a:lnTo>
                    <a:pt x="4796" y="5094"/>
                  </a:lnTo>
                  <a:lnTo>
                    <a:pt x="4821" y="5112"/>
                  </a:lnTo>
                  <a:lnTo>
                    <a:pt x="4831" y="5118"/>
                  </a:lnTo>
                  <a:lnTo>
                    <a:pt x="4837" y="5122"/>
                  </a:lnTo>
                  <a:lnTo>
                    <a:pt x="4837" y="5122"/>
                  </a:lnTo>
                  <a:lnTo>
                    <a:pt x="4842" y="5125"/>
                  </a:lnTo>
                  <a:lnTo>
                    <a:pt x="4847" y="5132"/>
                  </a:lnTo>
                  <a:lnTo>
                    <a:pt x="4861" y="5147"/>
                  </a:lnTo>
                  <a:lnTo>
                    <a:pt x="4871" y="5163"/>
                  </a:lnTo>
                  <a:lnTo>
                    <a:pt x="4875" y="5170"/>
                  </a:lnTo>
                  <a:lnTo>
                    <a:pt x="4875" y="5170"/>
                  </a:lnTo>
                  <a:lnTo>
                    <a:pt x="4878" y="5175"/>
                  </a:lnTo>
                  <a:lnTo>
                    <a:pt x="4886" y="5186"/>
                  </a:lnTo>
                  <a:lnTo>
                    <a:pt x="4892" y="5192"/>
                  </a:lnTo>
                  <a:lnTo>
                    <a:pt x="4897" y="5197"/>
                  </a:lnTo>
                  <a:lnTo>
                    <a:pt x="4904" y="5201"/>
                  </a:lnTo>
                  <a:lnTo>
                    <a:pt x="4910" y="5202"/>
                  </a:lnTo>
                  <a:lnTo>
                    <a:pt x="4910" y="5202"/>
                  </a:lnTo>
                  <a:lnTo>
                    <a:pt x="4968" y="5202"/>
                  </a:lnTo>
                  <a:lnTo>
                    <a:pt x="4968" y="5202"/>
                  </a:lnTo>
                  <a:lnTo>
                    <a:pt x="4980" y="5206"/>
                  </a:lnTo>
                  <a:lnTo>
                    <a:pt x="4992" y="5211"/>
                  </a:lnTo>
                  <a:lnTo>
                    <a:pt x="5007" y="5214"/>
                  </a:lnTo>
                  <a:lnTo>
                    <a:pt x="5021" y="5215"/>
                  </a:lnTo>
                  <a:lnTo>
                    <a:pt x="5028" y="5215"/>
                  </a:lnTo>
                  <a:lnTo>
                    <a:pt x="5033" y="5215"/>
                  </a:lnTo>
                  <a:lnTo>
                    <a:pt x="5039" y="5213"/>
                  </a:lnTo>
                  <a:lnTo>
                    <a:pt x="5043" y="5211"/>
                  </a:lnTo>
                  <a:lnTo>
                    <a:pt x="5047" y="5207"/>
                  </a:lnTo>
                  <a:lnTo>
                    <a:pt x="5048" y="5202"/>
                  </a:lnTo>
                  <a:lnTo>
                    <a:pt x="5048" y="5202"/>
                  </a:lnTo>
                  <a:lnTo>
                    <a:pt x="5049" y="5197"/>
                  </a:lnTo>
                  <a:lnTo>
                    <a:pt x="5051" y="5192"/>
                  </a:lnTo>
                  <a:lnTo>
                    <a:pt x="5056" y="5184"/>
                  </a:lnTo>
                  <a:lnTo>
                    <a:pt x="5061" y="5179"/>
                  </a:lnTo>
                  <a:lnTo>
                    <a:pt x="5067" y="5175"/>
                  </a:lnTo>
                  <a:lnTo>
                    <a:pt x="5072" y="5172"/>
                  </a:lnTo>
                  <a:lnTo>
                    <a:pt x="5078" y="5171"/>
                  </a:lnTo>
                  <a:lnTo>
                    <a:pt x="5082" y="5170"/>
                  </a:lnTo>
                  <a:lnTo>
                    <a:pt x="5082" y="5170"/>
                  </a:lnTo>
                  <a:lnTo>
                    <a:pt x="5085" y="5173"/>
                  </a:lnTo>
                  <a:lnTo>
                    <a:pt x="5088" y="5175"/>
                  </a:lnTo>
                  <a:lnTo>
                    <a:pt x="5094" y="5176"/>
                  </a:lnTo>
                  <a:lnTo>
                    <a:pt x="5100" y="5177"/>
                  </a:lnTo>
                  <a:lnTo>
                    <a:pt x="5109" y="5177"/>
                  </a:lnTo>
                  <a:lnTo>
                    <a:pt x="5119" y="5175"/>
                  </a:lnTo>
                  <a:lnTo>
                    <a:pt x="5133" y="5170"/>
                  </a:lnTo>
                  <a:lnTo>
                    <a:pt x="5133" y="5170"/>
                  </a:lnTo>
                  <a:lnTo>
                    <a:pt x="5147" y="5164"/>
                  </a:lnTo>
                  <a:lnTo>
                    <a:pt x="5163" y="5160"/>
                  </a:lnTo>
                  <a:lnTo>
                    <a:pt x="5176" y="5157"/>
                  </a:lnTo>
                  <a:lnTo>
                    <a:pt x="5189" y="5155"/>
                  </a:lnTo>
                  <a:lnTo>
                    <a:pt x="5209" y="5153"/>
                  </a:lnTo>
                  <a:lnTo>
                    <a:pt x="5217" y="5153"/>
                  </a:lnTo>
                  <a:lnTo>
                    <a:pt x="5263" y="5114"/>
                  </a:lnTo>
                  <a:lnTo>
                    <a:pt x="5263" y="5114"/>
                  </a:lnTo>
                  <a:lnTo>
                    <a:pt x="5286" y="5113"/>
                  </a:lnTo>
                  <a:lnTo>
                    <a:pt x="5317" y="5111"/>
                  </a:lnTo>
                  <a:lnTo>
                    <a:pt x="5317" y="5111"/>
                  </a:lnTo>
                  <a:lnTo>
                    <a:pt x="5331" y="5108"/>
                  </a:lnTo>
                  <a:lnTo>
                    <a:pt x="5349" y="5105"/>
                  </a:lnTo>
                  <a:lnTo>
                    <a:pt x="5371" y="5099"/>
                  </a:lnTo>
                  <a:lnTo>
                    <a:pt x="5371" y="5126"/>
                  </a:lnTo>
                  <a:lnTo>
                    <a:pt x="5451" y="5118"/>
                  </a:lnTo>
                  <a:lnTo>
                    <a:pt x="5514" y="5103"/>
                  </a:lnTo>
                  <a:lnTo>
                    <a:pt x="5514" y="5126"/>
                  </a:lnTo>
                  <a:lnTo>
                    <a:pt x="5597" y="5118"/>
                  </a:lnTo>
                  <a:lnTo>
                    <a:pt x="5652" y="5130"/>
                  </a:lnTo>
                  <a:lnTo>
                    <a:pt x="5709" y="5122"/>
                  </a:lnTo>
                  <a:lnTo>
                    <a:pt x="5763" y="5107"/>
                  </a:lnTo>
                  <a:lnTo>
                    <a:pt x="5801" y="5072"/>
                  </a:lnTo>
                  <a:lnTo>
                    <a:pt x="5851" y="5057"/>
                  </a:lnTo>
                  <a:lnTo>
                    <a:pt x="5866" y="5036"/>
                  </a:lnTo>
                  <a:lnTo>
                    <a:pt x="5875" y="5023"/>
                  </a:lnTo>
                  <a:lnTo>
                    <a:pt x="5917" y="5060"/>
                  </a:lnTo>
                  <a:lnTo>
                    <a:pt x="5917" y="5060"/>
                  </a:lnTo>
                  <a:lnTo>
                    <a:pt x="5920" y="5064"/>
                  </a:lnTo>
                  <a:lnTo>
                    <a:pt x="5929" y="5073"/>
                  </a:lnTo>
                  <a:lnTo>
                    <a:pt x="5936" y="5078"/>
                  </a:lnTo>
                  <a:lnTo>
                    <a:pt x="5944" y="5084"/>
                  </a:lnTo>
                  <a:lnTo>
                    <a:pt x="5953" y="5088"/>
                  </a:lnTo>
                  <a:lnTo>
                    <a:pt x="5963" y="5092"/>
                  </a:lnTo>
                  <a:lnTo>
                    <a:pt x="5963" y="5092"/>
                  </a:lnTo>
                  <a:lnTo>
                    <a:pt x="5968" y="5093"/>
                  </a:lnTo>
                  <a:lnTo>
                    <a:pt x="5973" y="5096"/>
                  </a:lnTo>
                  <a:lnTo>
                    <a:pt x="5982" y="5104"/>
                  </a:lnTo>
                  <a:lnTo>
                    <a:pt x="5989" y="5113"/>
                  </a:lnTo>
                  <a:lnTo>
                    <a:pt x="5996" y="5123"/>
                  </a:lnTo>
                  <a:lnTo>
                    <a:pt x="6002" y="5133"/>
                  </a:lnTo>
                  <a:lnTo>
                    <a:pt x="6005" y="5141"/>
                  </a:lnTo>
                  <a:lnTo>
                    <a:pt x="6009" y="5148"/>
                  </a:lnTo>
                  <a:lnTo>
                    <a:pt x="6009" y="5148"/>
                  </a:lnTo>
                  <a:lnTo>
                    <a:pt x="6014" y="5153"/>
                  </a:lnTo>
                  <a:lnTo>
                    <a:pt x="6025" y="5162"/>
                  </a:lnTo>
                  <a:lnTo>
                    <a:pt x="6032" y="5166"/>
                  </a:lnTo>
                  <a:lnTo>
                    <a:pt x="6040" y="5170"/>
                  </a:lnTo>
                  <a:lnTo>
                    <a:pt x="6047" y="5171"/>
                  </a:lnTo>
                  <a:lnTo>
                    <a:pt x="6051" y="5171"/>
                  </a:lnTo>
                  <a:lnTo>
                    <a:pt x="6054" y="5170"/>
                  </a:lnTo>
                  <a:lnTo>
                    <a:pt x="6054" y="5170"/>
                  </a:lnTo>
                  <a:lnTo>
                    <a:pt x="6054" y="0"/>
                  </a:lnTo>
                  <a:lnTo>
                    <a:pt x="6017" y="10"/>
                  </a:lnTo>
                  <a:lnTo>
                    <a:pt x="5853" y="26"/>
                  </a:lnTo>
                  <a:close/>
                </a:path>
              </a:pathLst>
            </a:custGeom>
            <a:solidFill>
              <a:schemeClr val="bg1">
                <a:lumMod val="75000"/>
              </a:schemeClr>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717171"/>
                </a:solidFill>
              </a:endParaRPr>
            </a:p>
          </p:txBody>
        </p:sp>
        <p:grpSp>
          <p:nvGrpSpPr>
            <p:cNvPr id="94" name="Group 93"/>
            <p:cNvGrpSpPr/>
            <p:nvPr/>
          </p:nvGrpSpPr>
          <p:grpSpPr>
            <a:xfrm>
              <a:off x="1062203" y="1510122"/>
              <a:ext cx="3844276" cy="4484278"/>
              <a:chOff x="1062203" y="1510122"/>
              <a:chExt cx="3844276" cy="4484278"/>
            </a:xfrm>
          </p:grpSpPr>
          <p:sp>
            <p:nvSpPr>
              <p:cNvPr id="95" name="Rectangle 94"/>
              <p:cNvSpPr/>
              <p:nvPr/>
            </p:nvSpPr>
            <p:spPr>
              <a:xfrm>
                <a:off x="2467375" y="4387835"/>
                <a:ext cx="1070541" cy="501015"/>
              </a:xfrm>
              <a:prstGeom prst="rect">
                <a:avLst/>
              </a:prstGeom>
            </p:spPr>
            <p:txBody>
              <a:bodyPr wrap="none" anchor="ctr">
                <a:spAutoFit/>
              </a:bodyPr>
              <a:lstStyle/>
              <a:p>
                <a:pPr algn="ctr"/>
                <a:r>
                  <a:rPr lang="en-US" sz="1100" dirty="0" err="1" smtClean="0">
                    <a:solidFill>
                      <a:srgbClr val="FFFF00"/>
                    </a:solidFill>
                  </a:rPr>
                  <a:t>Francia</a:t>
                </a:r>
                <a:endParaRPr lang="en-US" sz="1600" dirty="0">
                  <a:solidFill>
                    <a:srgbClr val="FFFF00"/>
                  </a:solidFill>
                </a:endParaRPr>
              </a:p>
            </p:txBody>
          </p:sp>
          <p:sp>
            <p:nvSpPr>
              <p:cNvPr id="96" name="Rectangle 95"/>
              <p:cNvSpPr/>
              <p:nvPr/>
            </p:nvSpPr>
            <p:spPr>
              <a:xfrm>
                <a:off x="2471749" y="2956902"/>
                <a:ext cx="1255712" cy="825201"/>
              </a:xfrm>
              <a:prstGeom prst="rect">
                <a:avLst/>
              </a:prstGeom>
            </p:spPr>
            <p:txBody>
              <a:bodyPr wrap="square" anchor="ctr">
                <a:spAutoFit/>
              </a:bodyPr>
              <a:lstStyle/>
              <a:p>
                <a:r>
                  <a:rPr lang="en-US" sz="1100" dirty="0" err="1" smtClean="0">
                    <a:solidFill>
                      <a:srgbClr val="717171">
                        <a:lumMod val="75000"/>
                      </a:srgbClr>
                    </a:solidFill>
                  </a:rPr>
                  <a:t>Reino</a:t>
                </a:r>
                <a:r>
                  <a:rPr lang="en-US" sz="1100" dirty="0" smtClean="0">
                    <a:solidFill>
                      <a:srgbClr val="717171">
                        <a:lumMod val="75000"/>
                      </a:srgbClr>
                    </a:solidFill>
                  </a:rPr>
                  <a:t> </a:t>
                </a:r>
                <a:r>
                  <a:rPr lang="en-US" sz="1100" dirty="0" err="1" smtClean="0">
                    <a:solidFill>
                      <a:srgbClr val="717171">
                        <a:lumMod val="75000"/>
                      </a:srgbClr>
                    </a:solidFill>
                  </a:rPr>
                  <a:t>Unido</a:t>
                </a:r>
                <a:endParaRPr lang="en-US" sz="1100" dirty="0">
                  <a:solidFill>
                    <a:srgbClr val="717171">
                      <a:lumMod val="75000"/>
                    </a:srgbClr>
                  </a:solidFill>
                </a:endParaRPr>
              </a:p>
            </p:txBody>
          </p:sp>
          <p:sp>
            <p:nvSpPr>
              <p:cNvPr id="97" name="Rectangle 96"/>
              <p:cNvSpPr/>
              <p:nvPr/>
            </p:nvSpPr>
            <p:spPr>
              <a:xfrm>
                <a:off x="3898726" y="1510122"/>
                <a:ext cx="1007753" cy="501015"/>
              </a:xfrm>
              <a:prstGeom prst="rect">
                <a:avLst/>
              </a:prstGeom>
            </p:spPr>
            <p:txBody>
              <a:bodyPr wrap="none" anchor="ctr">
                <a:spAutoFit/>
              </a:bodyPr>
              <a:lstStyle/>
              <a:p>
                <a:pPr algn="ctr"/>
                <a:r>
                  <a:rPr lang="en-US" sz="1100" dirty="0" err="1" smtClean="0">
                    <a:solidFill>
                      <a:srgbClr val="FFFF00"/>
                    </a:solidFill>
                  </a:rPr>
                  <a:t>Suecia</a:t>
                </a:r>
                <a:endParaRPr lang="en-US" sz="1600" dirty="0">
                  <a:solidFill>
                    <a:srgbClr val="FFFF00"/>
                  </a:solidFill>
                </a:endParaRPr>
              </a:p>
            </p:txBody>
          </p:sp>
          <p:sp>
            <p:nvSpPr>
              <p:cNvPr id="98" name="Rectangle 97"/>
              <p:cNvSpPr/>
              <p:nvPr/>
            </p:nvSpPr>
            <p:spPr>
              <a:xfrm>
                <a:off x="1852519" y="5337213"/>
                <a:ext cx="1159491" cy="501015"/>
              </a:xfrm>
              <a:prstGeom prst="rect">
                <a:avLst/>
              </a:prstGeom>
            </p:spPr>
            <p:txBody>
              <a:bodyPr wrap="none" anchor="ctr">
                <a:spAutoFit/>
              </a:bodyPr>
              <a:lstStyle/>
              <a:p>
                <a:pPr algn="ctr"/>
                <a:r>
                  <a:rPr lang="en-US" sz="1100" dirty="0" smtClean="0">
                    <a:solidFill>
                      <a:srgbClr val="FFFF00"/>
                    </a:solidFill>
                  </a:rPr>
                  <a:t>·</a:t>
                </a:r>
                <a:r>
                  <a:rPr lang="en-US" sz="1100" dirty="0" err="1" smtClean="0">
                    <a:solidFill>
                      <a:srgbClr val="FFFF00"/>
                    </a:solidFill>
                  </a:rPr>
                  <a:t>España</a:t>
                </a:r>
                <a:endParaRPr lang="en-US" sz="1600" dirty="0">
                  <a:solidFill>
                    <a:srgbClr val="FFFF00"/>
                  </a:solidFill>
                </a:endParaRPr>
              </a:p>
            </p:txBody>
          </p:sp>
          <p:sp>
            <p:nvSpPr>
              <p:cNvPr id="99" name="Rectangle 98"/>
              <p:cNvSpPr/>
              <p:nvPr/>
            </p:nvSpPr>
            <p:spPr>
              <a:xfrm>
                <a:off x="1062203" y="5444722"/>
                <a:ext cx="1159490" cy="501015"/>
              </a:xfrm>
              <a:prstGeom prst="rect">
                <a:avLst/>
              </a:prstGeom>
            </p:spPr>
            <p:txBody>
              <a:bodyPr wrap="none" anchor="ctr">
                <a:spAutoFit/>
              </a:bodyPr>
              <a:lstStyle/>
              <a:p>
                <a:pPr algn="ctr"/>
                <a:r>
                  <a:rPr lang="en-US" sz="1100" dirty="0" smtClean="0">
                    <a:solidFill>
                      <a:srgbClr val="717171">
                        <a:lumMod val="75000"/>
                      </a:srgbClr>
                    </a:solidFill>
                  </a:rPr>
                  <a:t>Portugal</a:t>
                </a:r>
                <a:endParaRPr lang="en-US" sz="1600" dirty="0">
                  <a:solidFill>
                    <a:srgbClr val="717171">
                      <a:lumMod val="75000"/>
                    </a:srgbClr>
                  </a:solidFill>
                </a:endParaRPr>
              </a:p>
            </p:txBody>
          </p:sp>
          <p:sp>
            <p:nvSpPr>
              <p:cNvPr id="100" name="Rectangle 99"/>
              <p:cNvSpPr/>
              <p:nvPr/>
            </p:nvSpPr>
            <p:spPr>
              <a:xfrm>
                <a:off x="3119195" y="3803966"/>
                <a:ext cx="1264136" cy="501015"/>
              </a:xfrm>
              <a:prstGeom prst="rect">
                <a:avLst/>
              </a:prstGeom>
            </p:spPr>
            <p:txBody>
              <a:bodyPr wrap="none" anchor="ctr">
                <a:spAutoFit/>
              </a:bodyPr>
              <a:lstStyle/>
              <a:p>
                <a:pPr algn="ctr"/>
                <a:r>
                  <a:rPr lang="en-US" sz="1100" dirty="0" err="1" smtClean="0">
                    <a:solidFill>
                      <a:srgbClr val="FFFF00"/>
                    </a:solidFill>
                  </a:rPr>
                  <a:t>Alemania</a:t>
                </a:r>
                <a:endParaRPr lang="en-US" sz="1600" dirty="0">
                  <a:solidFill>
                    <a:srgbClr val="FFFF00"/>
                  </a:solidFill>
                </a:endParaRPr>
              </a:p>
            </p:txBody>
          </p:sp>
          <p:sp>
            <p:nvSpPr>
              <p:cNvPr id="101" name="Rectangle 100"/>
              <p:cNvSpPr/>
              <p:nvPr/>
            </p:nvSpPr>
            <p:spPr>
              <a:xfrm>
                <a:off x="3614080" y="5493385"/>
                <a:ext cx="787993" cy="501015"/>
              </a:xfrm>
              <a:prstGeom prst="rect">
                <a:avLst/>
              </a:prstGeom>
            </p:spPr>
            <p:txBody>
              <a:bodyPr wrap="none" anchor="ctr">
                <a:spAutoFit/>
              </a:bodyPr>
              <a:lstStyle/>
              <a:p>
                <a:pPr algn="ctr"/>
                <a:r>
                  <a:rPr lang="en-US" sz="1100" dirty="0" smtClean="0">
                    <a:solidFill>
                      <a:srgbClr val="717171">
                        <a:lumMod val="50000"/>
                      </a:srgbClr>
                    </a:solidFill>
                  </a:rPr>
                  <a:t>Italia</a:t>
                </a:r>
                <a:endParaRPr lang="en-US" sz="1600" dirty="0">
                  <a:solidFill>
                    <a:srgbClr val="717171">
                      <a:lumMod val="50000"/>
                    </a:srgbClr>
                  </a:solidFill>
                </a:endParaRPr>
              </a:p>
            </p:txBody>
          </p:sp>
        </p:grpSp>
      </p:grpSp>
      <p:sp>
        <p:nvSpPr>
          <p:cNvPr id="2" name="Title 1"/>
          <p:cNvSpPr>
            <a:spLocks noGrp="1"/>
          </p:cNvSpPr>
          <p:nvPr>
            <p:ph type="title"/>
          </p:nvPr>
        </p:nvSpPr>
        <p:spPr/>
        <p:txBody>
          <a:bodyPr/>
          <a:lstStyle/>
          <a:p>
            <a:r>
              <a:rPr lang="es-ES" noProof="0" smtClean="0"/>
              <a:t>Metodología del estudio</a:t>
            </a:r>
            <a:endParaRPr lang="es-ES" noProof="0"/>
          </a:p>
        </p:txBody>
      </p:sp>
      <p:sp>
        <p:nvSpPr>
          <p:cNvPr id="4"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a:t>
            </a:fld>
            <a:endParaRPr lang="en-GB" dirty="0">
              <a:solidFill>
                <a:srgbClr val="717171"/>
              </a:solidFill>
            </a:endParaRPr>
          </a:p>
        </p:txBody>
      </p:sp>
      <p:grpSp>
        <p:nvGrpSpPr>
          <p:cNvPr id="46" name="Group 45"/>
          <p:cNvGrpSpPr/>
          <p:nvPr/>
        </p:nvGrpSpPr>
        <p:grpSpPr>
          <a:xfrm>
            <a:off x="74612" y="1371600"/>
            <a:ext cx="2261614" cy="2807511"/>
            <a:chOff x="2035231" y="1564842"/>
            <a:chExt cx="1223655" cy="1825473"/>
          </a:xfrm>
          <a:solidFill>
            <a:srgbClr val="0070C0"/>
          </a:solidFill>
        </p:grpSpPr>
        <p:sp>
          <p:nvSpPr>
            <p:cNvPr id="34" name="Freeform 33"/>
            <p:cNvSpPr>
              <a:spLocks/>
            </p:cNvSpPr>
            <p:nvPr/>
          </p:nvSpPr>
          <p:spPr bwMode="auto">
            <a:xfrm>
              <a:off x="2035231" y="1564842"/>
              <a:ext cx="1223655" cy="1825473"/>
            </a:xfrm>
            <a:custGeom>
              <a:avLst/>
              <a:gdLst/>
              <a:ahLst/>
              <a:cxnLst>
                <a:cxn ang="0">
                  <a:pos x="208" y="0"/>
                </a:cxn>
                <a:cxn ang="0">
                  <a:pos x="208" y="0"/>
                </a:cxn>
                <a:cxn ang="0">
                  <a:pos x="410" y="158"/>
                </a:cxn>
                <a:cxn ang="0">
                  <a:pos x="416" y="208"/>
                </a:cxn>
                <a:cxn ang="0">
                  <a:pos x="277" y="477"/>
                </a:cxn>
                <a:cxn ang="0">
                  <a:pos x="211" y="620"/>
                </a:cxn>
                <a:cxn ang="0">
                  <a:pos x="208" y="621"/>
                </a:cxn>
                <a:cxn ang="0">
                  <a:pos x="206" y="620"/>
                </a:cxn>
                <a:cxn ang="0">
                  <a:pos x="140" y="477"/>
                </a:cxn>
                <a:cxn ang="0">
                  <a:pos x="0" y="208"/>
                </a:cxn>
                <a:cxn ang="0">
                  <a:pos x="7" y="158"/>
                </a:cxn>
                <a:cxn ang="0">
                  <a:pos x="208" y="0"/>
                </a:cxn>
              </a:cxnLst>
              <a:rect l="0" t="0" r="r" b="b"/>
              <a:pathLst>
                <a:path w="416" h="621">
                  <a:moveTo>
                    <a:pt x="208" y="0"/>
                  </a:moveTo>
                  <a:cubicBezTo>
                    <a:pt x="208" y="0"/>
                    <a:pt x="208" y="0"/>
                    <a:pt x="208" y="0"/>
                  </a:cubicBezTo>
                  <a:cubicBezTo>
                    <a:pt x="306" y="0"/>
                    <a:pt x="387" y="67"/>
                    <a:pt x="410" y="158"/>
                  </a:cubicBezTo>
                  <a:cubicBezTo>
                    <a:pt x="414" y="174"/>
                    <a:pt x="416" y="191"/>
                    <a:pt x="416" y="208"/>
                  </a:cubicBezTo>
                  <a:cubicBezTo>
                    <a:pt x="416" y="289"/>
                    <a:pt x="346" y="352"/>
                    <a:pt x="277" y="477"/>
                  </a:cubicBezTo>
                  <a:cubicBezTo>
                    <a:pt x="231" y="562"/>
                    <a:pt x="218" y="613"/>
                    <a:pt x="211" y="620"/>
                  </a:cubicBezTo>
                  <a:cubicBezTo>
                    <a:pt x="211" y="620"/>
                    <a:pt x="210" y="621"/>
                    <a:pt x="208" y="621"/>
                  </a:cubicBezTo>
                  <a:cubicBezTo>
                    <a:pt x="207" y="621"/>
                    <a:pt x="206" y="620"/>
                    <a:pt x="206" y="620"/>
                  </a:cubicBezTo>
                  <a:cubicBezTo>
                    <a:pt x="198" y="613"/>
                    <a:pt x="186" y="562"/>
                    <a:pt x="140" y="477"/>
                  </a:cubicBezTo>
                  <a:cubicBezTo>
                    <a:pt x="71" y="352"/>
                    <a:pt x="0" y="289"/>
                    <a:pt x="0" y="208"/>
                  </a:cubicBezTo>
                  <a:cubicBezTo>
                    <a:pt x="0" y="191"/>
                    <a:pt x="3" y="174"/>
                    <a:pt x="7" y="158"/>
                  </a:cubicBezTo>
                  <a:cubicBezTo>
                    <a:pt x="29" y="67"/>
                    <a:pt x="111" y="0"/>
                    <a:pt x="208" y="0"/>
                  </a:cubicBezTo>
                  <a:close/>
                </a:path>
              </a:pathLst>
            </a:custGeom>
            <a:grpFill/>
            <a:ln w="9525" cap="flat" cmpd="sng" algn="ctr">
              <a:noFill/>
              <a:prstDash val="solid"/>
              <a:round/>
              <a:headEnd type="none" w="med" len="med"/>
              <a:tailEnd type="none" w="med" len="med"/>
            </a:ln>
            <a:effectLst/>
          </p:spPr>
          <p:txBody>
            <a:bodyPr lIns="109397" tIns="54697" rIns="109397" bIns="54697"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1084846">
                <a:lnSpc>
                  <a:spcPct val="90000"/>
                </a:lnSpc>
                <a:defRPr/>
              </a:pPr>
              <a:endParaRPr lang="es-ES" sz="3197">
                <a:solidFill>
                  <a:srgbClr val="FFFFFF"/>
                </a:solidFill>
                <a:latin typeface="Arial" charset="0"/>
              </a:endParaRPr>
            </a:p>
          </p:txBody>
        </p:sp>
        <p:sp>
          <p:nvSpPr>
            <p:cNvPr id="37" name="Oval 27"/>
            <p:cNvSpPr>
              <a:spLocks noChangeArrowheads="1"/>
            </p:cNvSpPr>
            <p:nvPr/>
          </p:nvSpPr>
          <p:spPr bwMode="auto">
            <a:xfrm>
              <a:off x="2037732" y="1584770"/>
              <a:ext cx="1221154" cy="1117488"/>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FFFF"/>
                  </a:solidFill>
                  <a:latin typeface="Arial"/>
                  <a:cs typeface="Arial"/>
                </a:rPr>
                <a:t>Se analizaron 7 países de Europa Occidental </a:t>
              </a:r>
              <a:endParaRPr lang="es-ES" sz="1800" dirty="0">
                <a:solidFill>
                  <a:srgbClr val="FFFFFF"/>
                </a:solidFill>
                <a:latin typeface="Arial"/>
                <a:cs typeface="Arial"/>
              </a:endParaRPr>
            </a:p>
          </p:txBody>
        </p:sp>
      </p:grpSp>
      <p:grpSp>
        <p:nvGrpSpPr>
          <p:cNvPr id="45" name="Group 44"/>
          <p:cNvGrpSpPr/>
          <p:nvPr/>
        </p:nvGrpSpPr>
        <p:grpSpPr>
          <a:xfrm>
            <a:off x="2404705" y="1371600"/>
            <a:ext cx="2470507" cy="2807511"/>
            <a:chOff x="3504117" y="1564842"/>
            <a:chExt cx="1223655" cy="1825473"/>
          </a:xfrm>
          <a:solidFill>
            <a:srgbClr val="0070C0"/>
          </a:solidFill>
        </p:grpSpPr>
        <p:sp>
          <p:nvSpPr>
            <p:cNvPr id="35" name="Freeform 34"/>
            <p:cNvSpPr>
              <a:spLocks/>
            </p:cNvSpPr>
            <p:nvPr/>
          </p:nvSpPr>
          <p:spPr bwMode="auto">
            <a:xfrm>
              <a:off x="3504117" y="1564842"/>
              <a:ext cx="1223655" cy="1825473"/>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40" y="477"/>
                </a:cxn>
                <a:cxn ang="0">
                  <a:pos x="0" y="208"/>
                </a:cxn>
                <a:cxn ang="0">
                  <a:pos x="7" y="158"/>
                </a:cxn>
                <a:cxn ang="0">
                  <a:pos x="208" y="0"/>
                </a:cxn>
              </a:cxnLst>
              <a:rect l="0" t="0" r="r" b="b"/>
              <a:pathLst>
                <a:path w="416" h="621">
                  <a:moveTo>
                    <a:pt x="208" y="0"/>
                  </a:moveTo>
                  <a:cubicBezTo>
                    <a:pt x="208" y="0"/>
                    <a:pt x="208" y="0"/>
                    <a:pt x="208" y="0"/>
                  </a:cubicBezTo>
                  <a:cubicBezTo>
                    <a:pt x="306" y="0"/>
                    <a:pt x="387" y="67"/>
                    <a:pt x="410" y="158"/>
                  </a:cubicBezTo>
                  <a:cubicBezTo>
                    <a:pt x="414" y="174"/>
                    <a:pt x="416" y="191"/>
                    <a:pt x="416" y="208"/>
                  </a:cubicBezTo>
                  <a:cubicBezTo>
                    <a:pt x="416" y="289"/>
                    <a:pt x="346" y="352"/>
                    <a:pt x="277" y="477"/>
                  </a:cubicBezTo>
                  <a:cubicBezTo>
                    <a:pt x="231" y="562"/>
                    <a:pt x="218" y="613"/>
                    <a:pt x="211" y="620"/>
                  </a:cubicBezTo>
                  <a:cubicBezTo>
                    <a:pt x="211" y="620"/>
                    <a:pt x="210" y="621"/>
                    <a:pt x="208" y="621"/>
                  </a:cubicBezTo>
                  <a:cubicBezTo>
                    <a:pt x="207" y="621"/>
                    <a:pt x="205" y="620"/>
                    <a:pt x="205" y="620"/>
                  </a:cubicBezTo>
                  <a:cubicBezTo>
                    <a:pt x="198" y="613"/>
                    <a:pt x="186" y="562"/>
                    <a:pt x="140" y="477"/>
                  </a:cubicBezTo>
                  <a:cubicBezTo>
                    <a:pt x="71" y="352"/>
                    <a:pt x="0" y="289"/>
                    <a:pt x="0" y="208"/>
                  </a:cubicBezTo>
                  <a:cubicBezTo>
                    <a:pt x="0" y="191"/>
                    <a:pt x="2" y="174"/>
                    <a:pt x="7" y="158"/>
                  </a:cubicBezTo>
                  <a:cubicBezTo>
                    <a:pt x="29" y="67"/>
                    <a:pt x="111" y="0"/>
                    <a:pt x="208" y="0"/>
                  </a:cubicBezTo>
                  <a:close/>
                </a:path>
              </a:pathLst>
            </a:custGeom>
            <a:grpFill/>
            <a:ln w="9525" cap="flat" cmpd="sng" algn="ctr">
              <a:noFill/>
              <a:prstDash val="solid"/>
              <a:round/>
              <a:headEnd type="none" w="med" len="med"/>
              <a:tailEnd type="none" w="med" len="med"/>
            </a:ln>
            <a:effectLst/>
          </p:spPr>
          <p:txBody>
            <a:bodyPr lIns="109397" tIns="54697" rIns="109397" bIns="54697"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1084846">
                <a:lnSpc>
                  <a:spcPct val="90000"/>
                </a:lnSpc>
                <a:defRPr/>
              </a:pPr>
              <a:endParaRPr lang="es-ES" sz="3197">
                <a:solidFill>
                  <a:srgbClr val="FFFFFF"/>
                </a:solidFill>
                <a:latin typeface="Arial" charset="0"/>
              </a:endParaRPr>
            </a:p>
          </p:txBody>
        </p:sp>
        <p:sp>
          <p:nvSpPr>
            <p:cNvPr id="38" name="Oval 27"/>
            <p:cNvSpPr>
              <a:spLocks noChangeArrowheads="1"/>
            </p:cNvSpPr>
            <p:nvPr/>
          </p:nvSpPr>
          <p:spPr bwMode="auto">
            <a:xfrm>
              <a:off x="3506618" y="1584770"/>
              <a:ext cx="1221154" cy="1117488"/>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FFFF"/>
                  </a:solidFill>
                  <a:latin typeface="Arial"/>
                  <a:cs typeface="Arial"/>
                </a:rPr>
                <a:t>Se llevó a cabo en una muestra representativa nacional</a:t>
              </a:r>
              <a:endParaRPr lang="es-ES" sz="1800" dirty="0">
                <a:solidFill>
                  <a:srgbClr val="FFFFFF"/>
                </a:solidFill>
                <a:latin typeface="Arial"/>
                <a:cs typeface="Arial"/>
              </a:endParaRPr>
            </a:p>
          </p:txBody>
        </p:sp>
      </p:grpSp>
      <p:grpSp>
        <p:nvGrpSpPr>
          <p:cNvPr id="44" name="Group 43"/>
          <p:cNvGrpSpPr/>
          <p:nvPr/>
        </p:nvGrpSpPr>
        <p:grpSpPr>
          <a:xfrm>
            <a:off x="4961831" y="1371600"/>
            <a:ext cx="2351781" cy="2807511"/>
            <a:chOff x="4973004" y="1564842"/>
            <a:chExt cx="1223655" cy="1825473"/>
          </a:xfrm>
          <a:solidFill>
            <a:srgbClr val="0070C0"/>
          </a:solidFill>
        </p:grpSpPr>
        <p:sp>
          <p:nvSpPr>
            <p:cNvPr id="36" name="Freeform 35"/>
            <p:cNvSpPr>
              <a:spLocks/>
            </p:cNvSpPr>
            <p:nvPr/>
          </p:nvSpPr>
          <p:spPr bwMode="auto">
            <a:xfrm>
              <a:off x="4973004" y="1564842"/>
              <a:ext cx="1223655" cy="1825473"/>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6" y="0"/>
                    <a:pt x="387" y="67"/>
                    <a:pt x="410" y="158"/>
                  </a:cubicBezTo>
                  <a:cubicBezTo>
                    <a:pt x="414" y="174"/>
                    <a:pt x="416" y="191"/>
                    <a:pt x="416" y="208"/>
                  </a:cubicBezTo>
                  <a:cubicBezTo>
                    <a:pt x="416" y="289"/>
                    <a:pt x="345" y="352"/>
                    <a:pt x="277" y="477"/>
                  </a:cubicBezTo>
                  <a:cubicBezTo>
                    <a:pt x="231" y="562"/>
                    <a:pt x="218" y="613"/>
                    <a:pt x="211" y="620"/>
                  </a:cubicBezTo>
                  <a:cubicBezTo>
                    <a:pt x="211" y="620"/>
                    <a:pt x="210" y="621"/>
                    <a:pt x="208" y="621"/>
                  </a:cubicBezTo>
                  <a:cubicBezTo>
                    <a:pt x="207" y="621"/>
                    <a:pt x="205" y="620"/>
                    <a:pt x="205" y="620"/>
                  </a:cubicBezTo>
                  <a:cubicBezTo>
                    <a:pt x="198" y="613"/>
                    <a:pt x="186" y="562"/>
                    <a:pt x="139" y="477"/>
                  </a:cubicBezTo>
                  <a:cubicBezTo>
                    <a:pt x="71" y="352"/>
                    <a:pt x="0" y="289"/>
                    <a:pt x="0" y="208"/>
                  </a:cubicBezTo>
                  <a:cubicBezTo>
                    <a:pt x="0" y="191"/>
                    <a:pt x="2" y="174"/>
                    <a:pt x="6" y="158"/>
                  </a:cubicBezTo>
                  <a:cubicBezTo>
                    <a:pt x="29" y="67"/>
                    <a:pt x="111" y="0"/>
                    <a:pt x="208" y="0"/>
                  </a:cubicBezTo>
                  <a:close/>
                </a:path>
              </a:pathLst>
            </a:custGeom>
            <a:grpFill/>
            <a:ln>
              <a:noFill/>
            </a:ln>
            <a:effec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fontAlgn="auto" hangingPunct="1">
                <a:spcBef>
                  <a:spcPts val="0"/>
                </a:spcBef>
                <a:spcAft>
                  <a:spcPts val="0"/>
                </a:spcAft>
                <a:defRPr/>
              </a:pPr>
              <a:endParaRPr lang="es-ES" sz="2398">
                <a:solidFill>
                  <a:srgbClr val="FFFFFF"/>
                </a:solidFill>
                <a:latin typeface="Arial"/>
              </a:endParaRPr>
            </a:p>
          </p:txBody>
        </p:sp>
        <p:sp>
          <p:nvSpPr>
            <p:cNvPr id="39" name="Oval 27"/>
            <p:cNvSpPr>
              <a:spLocks noChangeArrowheads="1"/>
            </p:cNvSpPr>
            <p:nvPr/>
          </p:nvSpPr>
          <p:spPr bwMode="auto">
            <a:xfrm>
              <a:off x="4975505" y="1584770"/>
              <a:ext cx="1221154" cy="1117488"/>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FFFF"/>
                  </a:solidFill>
                  <a:latin typeface="Arial"/>
                  <a:cs typeface="Arial"/>
                </a:rPr>
                <a:t>Se utilizó un  cuestionario estandarizado</a:t>
              </a:r>
              <a:endParaRPr lang="es-ES" sz="1800" dirty="0">
                <a:solidFill>
                  <a:srgbClr val="FFFFFF"/>
                </a:solidFill>
                <a:latin typeface="Arial"/>
                <a:cs typeface="Arial"/>
              </a:endParaRPr>
            </a:p>
          </p:txBody>
        </p:sp>
      </p:grpSp>
      <p:grpSp>
        <p:nvGrpSpPr>
          <p:cNvPr id="43" name="Group 42"/>
          <p:cNvGrpSpPr/>
          <p:nvPr/>
        </p:nvGrpSpPr>
        <p:grpSpPr>
          <a:xfrm>
            <a:off x="7542212" y="1371601"/>
            <a:ext cx="2365150" cy="2807510"/>
            <a:chOff x="6420142" y="1564842"/>
            <a:chExt cx="1223655" cy="1825473"/>
          </a:xfrm>
          <a:solidFill>
            <a:srgbClr val="0070C0"/>
          </a:solidFill>
        </p:grpSpPr>
        <p:sp>
          <p:nvSpPr>
            <p:cNvPr id="41" name="Freeform 40"/>
            <p:cNvSpPr>
              <a:spLocks/>
            </p:cNvSpPr>
            <p:nvPr/>
          </p:nvSpPr>
          <p:spPr bwMode="auto">
            <a:xfrm>
              <a:off x="6420142" y="1564842"/>
              <a:ext cx="1223655" cy="1825473"/>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6" y="0"/>
                    <a:pt x="387" y="67"/>
                    <a:pt x="410" y="158"/>
                  </a:cubicBezTo>
                  <a:cubicBezTo>
                    <a:pt x="414" y="174"/>
                    <a:pt x="416" y="191"/>
                    <a:pt x="416" y="208"/>
                  </a:cubicBezTo>
                  <a:cubicBezTo>
                    <a:pt x="416" y="289"/>
                    <a:pt x="345" y="352"/>
                    <a:pt x="277" y="477"/>
                  </a:cubicBezTo>
                  <a:cubicBezTo>
                    <a:pt x="231" y="562"/>
                    <a:pt x="218" y="613"/>
                    <a:pt x="211" y="620"/>
                  </a:cubicBezTo>
                  <a:cubicBezTo>
                    <a:pt x="211" y="620"/>
                    <a:pt x="210" y="621"/>
                    <a:pt x="208" y="621"/>
                  </a:cubicBezTo>
                  <a:cubicBezTo>
                    <a:pt x="207" y="621"/>
                    <a:pt x="205" y="620"/>
                    <a:pt x="205" y="620"/>
                  </a:cubicBezTo>
                  <a:cubicBezTo>
                    <a:pt x="198" y="613"/>
                    <a:pt x="186" y="562"/>
                    <a:pt x="139" y="477"/>
                  </a:cubicBezTo>
                  <a:cubicBezTo>
                    <a:pt x="71" y="352"/>
                    <a:pt x="0" y="289"/>
                    <a:pt x="0" y="208"/>
                  </a:cubicBezTo>
                  <a:cubicBezTo>
                    <a:pt x="0" y="191"/>
                    <a:pt x="2" y="174"/>
                    <a:pt x="6" y="158"/>
                  </a:cubicBezTo>
                  <a:cubicBezTo>
                    <a:pt x="29" y="67"/>
                    <a:pt x="111" y="0"/>
                    <a:pt x="208" y="0"/>
                  </a:cubicBezTo>
                  <a:close/>
                </a:path>
              </a:pathLst>
            </a:custGeom>
            <a:grpFill/>
            <a:ln>
              <a:noFill/>
            </a:ln>
            <a:effec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fontAlgn="auto" hangingPunct="1">
                <a:spcBef>
                  <a:spcPts val="0"/>
                </a:spcBef>
                <a:spcAft>
                  <a:spcPts val="0"/>
                </a:spcAft>
                <a:defRPr/>
              </a:pPr>
              <a:endParaRPr lang="es-ES" sz="3200">
                <a:solidFill>
                  <a:srgbClr val="FFFFFF"/>
                </a:solidFill>
                <a:latin typeface="Arial"/>
              </a:endParaRPr>
            </a:p>
          </p:txBody>
        </p:sp>
        <p:sp>
          <p:nvSpPr>
            <p:cNvPr id="42" name="Oval 27"/>
            <p:cNvSpPr>
              <a:spLocks noChangeArrowheads="1"/>
            </p:cNvSpPr>
            <p:nvPr/>
          </p:nvSpPr>
          <p:spPr bwMode="auto">
            <a:xfrm>
              <a:off x="6422643" y="1584770"/>
              <a:ext cx="1221154" cy="1117488"/>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FFFF"/>
                  </a:solidFill>
                  <a:latin typeface="Arial"/>
                  <a:cs typeface="Arial"/>
                </a:rPr>
                <a:t>Extensión de los cuestionarios: 20 min de duración.</a:t>
              </a:r>
              <a:endParaRPr lang="es-ES" sz="1800" dirty="0">
                <a:solidFill>
                  <a:srgbClr val="FFFFFF"/>
                </a:solidFill>
                <a:latin typeface="Arial"/>
                <a:cs typeface="Arial"/>
              </a:endParaRPr>
            </a:p>
          </p:txBody>
        </p:sp>
      </p:grpSp>
      <p:grpSp>
        <p:nvGrpSpPr>
          <p:cNvPr id="19" name="Group 18"/>
          <p:cNvGrpSpPr/>
          <p:nvPr/>
        </p:nvGrpSpPr>
        <p:grpSpPr>
          <a:xfrm>
            <a:off x="9965234" y="1371600"/>
            <a:ext cx="2211370" cy="3078365"/>
            <a:chOff x="6420142" y="1564842"/>
            <a:chExt cx="1223655" cy="2001586"/>
          </a:xfrm>
          <a:solidFill>
            <a:srgbClr val="0070C0"/>
          </a:solidFill>
        </p:grpSpPr>
        <p:sp>
          <p:nvSpPr>
            <p:cNvPr id="20" name="Freeform 19"/>
            <p:cNvSpPr>
              <a:spLocks/>
            </p:cNvSpPr>
            <p:nvPr/>
          </p:nvSpPr>
          <p:spPr bwMode="auto">
            <a:xfrm>
              <a:off x="6420142" y="1564842"/>
              <a:ext cx="1223655" cy="1825473"/>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6" y="0"/>
                    <a:pt x="387" y="67"/>
                    <a:pt x="410" y="158"/>
                  </a:cubicBezTo>
                  <a:cubicBezTo>
                    <a:pt x="414" y="174"/>
                    <a:pt x="416" y="191"/>
                    <a:pt x="416" y="208"/>
                  </a:cubicBezTo>
                  <a:cubicBezTo>
                    <a:pt x="416" y="289"/>
                    <a:pt x="345" y="352"/>
                    <a:pt x="277" y="477"/>
                  </a:cubicBezTo>
                  <a:cubicBezTo>
                    <a:pt x="231" y="562"/>
                    <a:pt x="218" y="613"/>
                    <a:pt x="211" y="620"/>
                  </a:cubicBezTo>
                  <a:cubicBezTo>
                    <a:pt x="211" y="620"/>
                    <a:pt x="210" y="621"/>
                    <a:pt x="208" y="621"/>
                  </a:cubicBezTo>
                  <a:cubicBezTo>
                    <a:pt x="207" y="621"/>
                    <a:pt x="205" y="620"/>
                    <a:pt x="205" y="620"/>
                  </a:cubicBezTo>
                  <a:cubicBezTo>
                    <a:pt x="198" y="613"/>
                    <a:pt x="186" y="562"/>
                    <a:pt x="139" y="477"/>
                  </a:cubicBezTo>
                  <a:cubicBezTo>
                    <a:pt x="71" y="352"/>
                    <a:pt x="0" y="289"/>
                    <a:pt x="0" y="208"/>
                  </a:cubicBezTo>
                  <a:cubicBezTo>
                    <a:pt x="0" y="191"/>
                    <a:pt x="2" y="174"/>
                    <a:pt x="6" y="158"/>
                  </a:cubicBezTo>
                  <a:cubicBezTo>
                    <a:pt x="29" y="67"/>
                    <a:pt x="111" y="0"/>
                    <a:pt x="208" y="0"/>
                  </a:cubicBezTo>
                  <a:close/>
                </a:path>
              </a:pathLst>
            </a:custGeom>
            <a:grpFill/>
            <a:ln>
              <a:noFill/>
            </a:ln>
            <a:effec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fontAlgn="auto" hangingPunct="1">
                <a:spcBef>
                  <a:spcPts val="0"/>
                </a:spcBef>
                <a:spcAft>
                  <a:spcPts val="0"/>
                </a:spcAft>
                <a:defRPr/>
              </a:pPr>
              <a:endParaRPr lang="es-ES" sz="2398">
                <a:solidFill>
                  <a:srgbClr val="FFFFFF"/>
                </a:solidFill>
                <a:latin typeface="Arial"/>
              </a:endParaRPr>
            </a:p>
          </p:txBody>
        </p:sp>
        <p:sp>
          <p:nvSpPr>
            <p:cNvPr id="21" name="Oval 27"/>
            <p:cNvSpPr>
              <a:spLocks noChangeArrowheads="1"/>
            </p:cNvSpPr>
            <p:nvPr/>
          </p:nvSpPr>
          <p:spPr bwMode="auto">
            <a:xfrm>
              <a:off x="6421765" y="2448940"/>
              <a:ext cx="1221154" cy="1117488"/>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FFFF"/>
                  </a:solidFill>
                  <a:latin typeface="Arial"/>
                  <a:cs typeface="Arial"/>
                </a:rPr>
                <a:t>Segmento estudiado: </a:t>
              </a:r>
              <a:br>
                <a:rPr lang="es-ES" sz="1800" dirty="0" smtClean="0">
                  <a:solidFill>
                    <a:srgbClr val="FFFFFF"/>
                  </a:solidFill>
                  <a:latin typeface="Arial"/>
                  <a:cs typeface="Arial"/>
                </a:rPr>
              </a:br>
              <a:r>
                <a:rPr lang="es-ES" sz="1800" dirty="0" smtClean="0">
                  <a:solidFill>
                    <a:srgbClr val="FFFFFF"/>
                  </a:solidFill>
                  <a:latin typeface="Arial"/>
                  <a:cs typeface="Arial"/>
                </a:rPr>
                <a:t>mujeres de 16-59 años</a:t>
              </a:r>
            </a:p>
            <a:p>
              <a:pPr algn="ctr" eaLnBrk="1" fontAlgn="auto" hangingPunct="1">
                <a:spcBef>
                  <a:spcPts val="0"/>
                </a:spcBef>
                <a:spcAft>
                  <a:spcPts val="0"/>
                </a:spcAft>
                <a:defRPr/>
              </a:pPr>
              <a:endParaRPr lang="es-ES" sz="1600" dirty="0" smtClean="0">
                <a:solidFill>
                  <a:srgbClr val="FFFFFF"/>
                </a:solidFill>
                <a:latin typeface="Arial"/>
                <a:cs typeface="Arial"/>
              </a:endParaRPr>
            </a:p>
            <a:p>
              <a:pPr algn="ctr" eaLnBrk="1" fontAlgn="auto" hangingPunct="1">
                <a:spcBef>
                  <a:spcPts val="0"/>
                </a:spcBef>
                <a:spcAft>
                  <a:spcPts val="0"/>
                </a:spcAft>
                <a:defRPr/>
              </a:pPr>
              <a:endParaRPr lang="es-ES" sz="1600" dirty="0" smtClean="0">
                <a:solidFill>
                  <a:srgbClr val="FFFFFF"/>
                </a:solidFill>
                <a:latin typeface="Arial"/>
                <a:cs typeface="Arial"/>
              </a:endParaRPr>
            </a:p>
            <a:p>
              <a:pPr algn="ctr" eaLnBrk="1" fontAlgn="auto" hangingPunct="1">
                <a:spcBef>
                  <a:spcPts val="0"/>
                </a:spcBef>
                <a:spcAft>
                  <a:spcPts val="0"/>
                </a:spcAft>
                <a:defRPr/>
              </a:pPr>
              <a:endParaRPr lang="es-ES" sz="1600" dirty="0" smtClean="0">
                <a:solidFill>
                  <a:srgbClr val="FFFFFF"/>
                </a:solidFill>
                <a:latin typeface="Arial"/>
                <a:cs typeface="Arial"/>
              </a:endParaRPr>
            </a:p>
            <a:p>
              <a:pPr algn="ctr" eaLnBrk="1" fontAlgn="auto" hangingPunct="1">
                <a:spcBef>
                  <a:spcPts val="0"/>
                </a:spcBef>
                <a:spcAft>
                  <a:spcPts val="0"/>
                </a:spcAft>
                <a:defRPr/>
              </a:pPr>
              <a:endParaRPr lang="es-ES" sz="1600" dirty="0" smtClean="0">
                <a:solidFill>
                  <a:srgbClr val="FFFFFF"/>
                </a:solidFill>
                <a:latin typeface="Arial"/>
                <a:cs typeface="Arial"/>
              </a:endParaRPr>
            </a:p>
            <a:p>
              <a:pPr algn="ctr" eaLnBrk="1" fontAlgn="auto" hangingPunct="1">
                <a:spcBef>
                  <a:spcPts val="0"/>
                </a:spcBef>
                <a:spcAft>
                  <a:spcPts val="0"/>
                </a:spcAft>
                <a:defRPr/>
              </a:pPr>
              <a:endParaRPr lang="es-ES" sz="1600" dirty="0">
                <a:solidFill>
                  <a:srgbClr val="FFFFFF"/>
                </a:solidFill>
                <a:latin typeface="Arial"/>
                <a:cs typeface="Arial"/>
              </a:endParaRPr>
            </a:p>
            <a:p>
              <a:pPr algn="ctr" eaLnBrk="1" fontAlgn="auto" hangingPunct="1">
                <a:spcBef>
                  <a:spcPts val="0"/>
                </a:spcBef>
                <a:spcAft>
                  <a:spcPts val="0"/>
                </a:spcAft>
                <a:defRPr/>
              </a:pPr>
              <a:endParaRPr lang="es-ES" sz="1600" dirty="0" smtClean="0">
                <a:solidFill>
                  <a:srgbClr val="FFFFFF"/>
                </a:solidFill>
                <a:latin typeface="Arial"/>
                <a:cs typeface="Arial"/>
              </a:endParaRPr>
            </a:p>
            <a:p>
              <a:pPr algn="ctr" eaLnBrk="1" fontAlgn="auto" hangingPunct="1">
                <a:spcBef>
                  <a:spcPts val="0"/>
                </a:spcBef>
                <a:spcAft>
                  <a:spcPts val="0"/>
                </a:spcAft>
                <a:defRPr/>
              </a:pPr>
              <a:r>
                <a:rPr lang="es-ES" sz="1600" dirty="0" smtClean="0">
                  <a:solidFill>
                    <a:srgbClr val="717171">
                      <a:lumMod val="50000"/>
                    </a:srgbClr>
                  </a:solidFill>
                </a:rPr>
                <a:t>Segmentos edad:</a:t>
              </a:r>
            </a:p>
            <a:p>
              <a:pPr algn="ctr" eaLnBrk="1" fontAlgn="auto" hangingPunct="1">
                <a:spcBef>
                  <a:spcPts val="0"/>
                </a:spcBef>
                <a:spcAft>
                  <a:spcPts val="0"/>
                </a:spcAft>
                <a:defRPr/>
              </a:pPr>
              <a:r>
                <a:rPr lang="es-ES" sz="1600" dirty="0" smtClean="0">
                  <a:solidFill>
                    <a:srgbClr val="717171">
                      <a:lumMod val="50000"/>
                    </a:srgbClr>
                  </a:solidFill>
                </a:rPr>
                <a:t>16-20 años, 21-28 años, 29-45 años y 46-59 años. </a:t>
              </a:r>
              <a:endParaRPr lang="es-ES" sz="1600" dirty="0">
                <a:solidFill>
                  <a:srgbClr val="FFFFFF"/>
                </a:solidFill>
                <a:latin typeface="Arial"/>
                <a:cs typeface="Arial"/>
              </a:endParaRPr>
            </a:p>
          </p:txBody>
        </p:sp>
      </p:grpSp>
      <p:sp>
        <p:nvSpPr>
          <p:cNvPr id="381" name="Oval 27"/>
          <p:cNvSpPr>
            <a:spLocks noChangeArrowheads="1"/>
          </p:cNvSpPr>
          <p:nvPr/>
        </p:nvSpPr>
        <p:spPr bwMode="auto">
          <a:xfrm>
            <a:off x="5484812" y="5486400"/>
            <a:ext cx="5943600" cy="533400"/>
          </a:xfrm>
          <a:prstGeom prst="rect">
            <a:avLst/>
          </a:prstGeom>
          <a:noFill/>
          <a:effec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fontAlgn="auto" hangingPunct="1">
              <a:spcBef>
                <a:spcPts val="0"/>
              </a:spcBef>
              <a:spcAft>
                <a:spcPts val="0"/>
              </a:spcAft>
              <a:defRPr/>
            </a:pPr>
            <a:r>
              <a:rPr lang="es-ES" sz="1800" dirty="0" smtClean="0">
                <a:solidFill>
                  <a:srgbClr val="FF0000"/>
                </a:solidFill>
                <a:latin typeface="Arial"/>
                <a:cs typeface="Arial"/>
              </a:rPr>
              <a:t>Participación de 7.000 mujeres en total </a:t>
            </a:r>
            <a:endParaRPr lang="es-ES" sz="1800" dirty="0">
              <a:solidFill>
                <a:srgbClr val="FF0000"/>
              </a:solidFill>
              <a:latin typeface="Arial"/>
              <a:cs typeface="Arial"/>
            </a:endParaRPr>
          </a:p>
        </p:txBody>
      </p:sp>
    </p:spTree>
    <p:extLst>
      <p:ext uri="{BB962C8B-B14F-4D97-AF65-F5344CB8AC3E}">
        <p14:creationId xmlns:p14="http://schemas.microsoft.com/office/powerpoint/2010/main" val="39472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¿Cuáles son las implicaciones emocionales de la infertilidad?</a:t>
            </a:r>
            <a:endParaRPr lang="es-ES" noProof="0" dirty="0"/>
          </a:p>
        </p:txBody>
      </p:sp>
      <p:sp>
        <p:nvSpPr>
          <p:cNvPr id="3" name="Text Placeholder 2"/>
          <p:cNvSpPr>
            <a:spLocks noGrp="1"/>
          </p:cNvSpPr>
          <p:nvPr>
            <p:ph type="body" sz="quarter" idx="16"/>
          </p:nvPr>
        </p:nvSpPr>
        <p:spPr/>
        <p:txBody>
          <a:bodyPr/>
          <a:lstStyle/>
          <a:p>
            <a:r>
              <a:rPr lang="es-ES" noProof="0" dirty="0" smtClean="0"/>
              <a:t>La principal preocupación sobre la infertilidad en España es la carga económica que conlleva el tratamiento. Lo que menos preocupa es cómo repercute en mi rendimiento laboral y la vida sexual.</a:t>
            </a:r>
            <a:endParaRPr lang="es-ES" noProof="0" dirty="0"/>
          </a:p>
        </p:txBody>
      </p:sp>
      <p:sp>
        <p:nvSpPr>
          <p:cNvPr id="4" name="Text Placeholder 3"/>
          <p:cNvSpPr>
            <a:spLocks noGrp="1"/>
          </p:cNvSpPr>
          <p:nvPr>
            <p:ph type="body" sz="quarter" idx="15"/>
          </p:nvPr>
        </p:nvSpPr>
        <p:spPr/>
        <p:txBody>
          <a:bodyPr/>
          <a:lstStyle/>
          <a:p>
            <a:r>
              <a:rPr lang="es-ES" noProof="0" smtClean="0"/>
              <a:t>B2_D3_2. ¿El problema de la fertilidad / infertilidad trae preocupaciones a su vida? ¿Le preocupa alguno de los siguientes? ¿Cuánto? ¿Podría expresarlo en esta escala?</a:t>
            </a:r>
            <a:endParaRPr lang="es-ES" noProof="0"/>
          </a:p>
        </p:txBody>
      </p:sp>
      <p:graphicFrame>
        <p:nvGraphicFramePr>
          <p:cNvPr id="9" name="Content Placeholder 24"/>
          <p:cNvGraphicFramePr>
            <a:graphicFrameLocks/>
          </p:cNvGraphicFramePr>
          <p:nvPr>
            <p:extLst>
              <p:ext uri="{D42A27DB-BD31-4B8C-83A1-F6EECF244321}">
                <p14:modId xmlns:p14="http://schemas.microsoft.com/office/powerpoint/2010/main" val="3656761107"/>
              </p:ext>
            </p:extLst>
          </p:nvPr>
        </p:nvGraphicFramePr>
        <p:xfrm>
          <a:off x="5942012" y="1524000"/>
          <a:ext cx="2514600" cy="438149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53498" y="1652886"/>
            <a:ext cx="3600450" cy="461665"/>
          </a:xfrm>
          <a:prstGeom prst="rect">
            <a:avLst/>
          </a:prstGeom>
          <a:noFill/>
        </p:spPr>
        <p:txBody>
          <a:bodyPr wrap="square" lIns="0" tIns="0" rIns="0" bIns="0" rtlCol="0">
            <a:spAutoFit/>
          </a:bodyPr>
          <a:lstStyle/>
          <a:p>
            <a:r>
              <a:rPr lang="es-ES_tradnl" sz="1000" smtClean="0">
                <a:solidFill>
                  <a:srgbClr val="717171"/>
                </a:solidFill>
              </a:rPr>
              <a:t>Datos en %</a:t>
            </a:r>
          </a:p>
          <a:p>
            <a:r>
              <a:rPr lang="es-ES_tradnl" sz="1000" smtClean="0">
                <a:solidFill>
                  <a:srgbClr val="717171"/>
                </a:solidFill>
              </a:rPr>
              <a:t>Top 2  % escala 1 = no me preocupa en absoluto</a:t>
            </a:r>
          </a:p>
          <a:p>
            <a:r>
              <a:rPr lang="es-ES_tradnl" sz="1000" smtClean="0">
                <a:solidFill>
                  <a:srgbClr val="717171"/>
                </a:solidFill>
              </a:rPr>
              <a:t>5 = me preocupa profundamente</a:t>
            </a:r>
            <a:endParaRPr lang="es-ES_tradnl" sz="1000">
              <a:solidFill>
                <a:srgbClr val="717171"/>
              </a:solidFill>
            </a:endParaRPr>
          </a:p>
        </p:txBody>
      </p:sp>
      <p:sp>
        <p:nvSpPr>
          <p:cNvPr id="15" name="TextBox 14"/>
          <p:cNvSpPr txBox="1"/>
          <p:nvPr/>
        </p:nvSpPr>
        <p:spPr>
          <a:xfrm>
            <a:off x="379412" y="5867400"/>
            <a:ext cx="35814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de 29 a 45 </a:t>
            </a:r>
            <a:r>
              <a:rPr lang="hu-HU" sz="1100" i="1" dirty="0" err="1">
                <a:solidFill>
                  <a:srgbClr val="717171"/>
                </a:solidFill>
              </a:rPr>
              <a:t>años</a:t>
            </a:r>
            <a:r>
              <a:rPr lang="hu-HU" sz="1100" i="1" dirty="0">
                <a:solidFill>
                  <a:srgbClr val="717171"/>
                </a:solidFill>
              </a:rPr>
              <a:t> </a:t>
            </a:r>
            <a:r>
              <a:rPr lang="hu-HU" sz="1100" i="1" dirty="0" err="1">
                <a:solidFill>
                  <a:srgbClr val="717171"/>
                </a:solidFill>
              </a:rPr>
              <a:t>preocupado</a:t>
            </a:r>
            <a:r>
              <a:rPr lang="hu-HU" sz="1100" i="1" dirty="0">
                <a:solidFill>
                  <a:srgbClr val="717171"/>
                </a:solidFill>
              </a:rPr>
              <a:t> por la </a:t>
            </a:r>
            <a:r>
              <a:rPr lang="hu-HU" sz="1100" i="1" dirty="0" err="1">
                <a:solidFill>
                  <a:srgbClr val="717171"/>
                </a:solidFill>
              </a:rPr>
              <a:t>infertilidad</a:t>
            </a:r>
            <a:r>
              <a:rPr lang="hu-HU" sz="1100" i="1" dirty="0">
                <a:solidFill>
                  <a:srgbClr val="717171"/>
                </a:solidFill>
              </a:rPr>
              <a:t> (96)</a:t>
            </a:r>
            <a:endParaRPr lang="en-US" sz="1100" i="1" dirty="0">
              <a:solidFill>
                <a:srgbClr val="717171"/>
              </a:solidFill>
            </a:endParaRPr>
          </a:p>
        </p:txBody>
      </p:sp>
      <p:sp>
        <p:nvSpPr>
          <p:cNvPr id="17"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18" name="TextBox 17"/>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19"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graphicFrame>
        <p:nvGraphicFramePr>
          <p:cNvPr id="20" name="Content Placeholder 24"/>
          <p:cNvGraphicFramePr>
            <a:graphicFrameLocks/>
          </p:cNvGraphicFramePr>
          <p:nvPr>
            <p:extLst>
              <p:ext uri="{D42A27DB-BD31-4B8C-83A1-F6EECF244321}">
                <p14:modId xmlns:p14="http://schemas.microsoft.com/office/powerpoint/2010/main" val="3558110275"/>
              </p:ext>
            </p:extLst>
          </p:nvPr>
        </p:nvGraphicFramePr>
        <p:xfrm>
          <a:off x="8753172" y="1524000"/>
          <a:ext cx="2980039" cy="438149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 xmlns:a16="http://schemas.microsoft.com/office/drawing/2014/main" id="{81B962DD-5DDE-4C9E-9E9B-143DEEA243D7}"/>
              </a:ext>
            </a:extLst>
          </p:cNvPr>
          <p:cNvCxnSpPr/>
          <p:nvPr/>
        </p:nvCxnSpPr>
        <p:spPr>
          <a:xfrm>
            <a:off x="646113" y="2819400"/>
            <a:ext cx="10896600" cy="0"/>
          </a:xfrm>
          <a:prstGeom prst="line">
            <a:avLst/>
          </a:prstGeom>
          <a:ln w="28575">
            <a:solidFill>
              <a:srgbClr val="D5B000"/>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69024326-F60B-4290-8571-4DDB0C413020}"/>
              </a:ext>
            </a:extLst>
          </p:cNvPr>
          <p:cNvSpPr txBox="1"/>
          <p:nvPr/>
        </p:nvSpPr>
        <p:spPr>
          <a:xfrm>
            <a:off x="7618412" y="2601912"/>
            <a:ext cx="1199046" cy="153888"/>
          </a:xfrm>
          <a:prstGeom prst="rect">
            <a:avLst/>
          </a:prstGeom>
          <a:noFill/>
        </p:spPr>
        <p:txBody>
          <a:bodyPr wrap="none" lIns="0" tIns="0" rIns="0" bIns="0" rtlCol="0">
            <a:spAutoFit/>
          </a:bodyPr>
          <a:lstStyle/>
          <a:p>
            <a:r>
              <a:rPr lang="es-ES_tradnl" sz="1000" i="1" dirty="0" smtClean="0">
                <a:solidFill>
                  <a:srgbClr val="717171"/>
                </a:solidFill>
              </a:rPr>
              <a:t>Encima del </a:t>
            </a:r>
            <a:r>
              <a:rPr lang="hu-HU" sz="1000" i="1" dirty="0" smtClean="0">
                <a:solidFill>
                  <a:srgbClr val="717171"/>
                </a:solidFill>
              </a:rPr>
              <a:t>promedio</a:t>
            </a:r>
            <a:endParaRPr lang="en-US" sz="1000" i="1" dirty="0" err="1">
              <a:solidFill>
                <a:srgbClr val="717171"/>
              </a:solidFill>
            </a:endParaRPr>
          </a:p>
        </p:txBody>
      </p:sp>
      <p:sp>
        <p:nvSpPr>
          <p:cNvPr id="23" name="Slide Number Placeholder 3"/>
          <p:cNvSpPr>
            <a:spLocks noGrp="1"/>
          </p:cNvSpPr>
          <p:nvPr>
            <p:ph type="sldNum" sz="quarter" idx="4"/>
          </p:nvPr>
        </p:nvSpPr>
        <p:spPr>
          <a:xfrm>
            <a:off x="10854086" y="6394276"/>
            <a:ext cx="969710" cy="196851"/>
          </a:xfrm>
        </p:spPr>
        <p:txBody>
          <a:bodyPr/>
          <a:lstStyle/>
          <a:p>
            <a:fld id="{19AB4E72-7858-48F1-A40D-12FF09E4BFB8}" type="slidenum">
              <a:rPr lang="en-GB" smtClean="0">
                <a:solidFill>
                  <a:srgbClr val="717171"/>
                </a:solidFill>
              </a:rPr>
              <a:pPr/>
              <a:t>50</a:t>
            </a:fld>
            <a:endParaRPr lang="en-GB">
              <a:solidFill>
                <a:srgbClr val="717171"/>
              </a:solidFill>
            </a:endParaRPr>
          </a:p>
        </p:txBody>
      </p:sp>
      <p:sp>
        <p:nvSpPr>
          <p:cNvPr id="24" name="TextBox 23"/>
          <p:cNvSpPr txBox="1"/>
          <p:nvPr/>
        </p:nvSpPr>
        <p:spPr>
          <a:xfrm>
            <a:off x="8685212" y="5907161"/>
            <a:ext cx="1219200" cy="169277"/>
          </a:xfrm>
          <a:prstGeom prst="rect">
            <a:avLst/>
          </a:prstGeom>
          <a:noFill/>
        </p:spPr>
        <p:txBody>
          <a:bodyPr wrap="square" lIns="0" tIns="0" rIns="0" bIns="0" rtlCol="0">
            <a:spAutoFit/>
          </a:bodyPr>
          <a:lstStyle/>
          <a:p>
            <a:pPr algn="ctr"/>
            <a:r>
              <a:rPr lang="hu-HU" sz="1100" i="1" dirty="0">
                <a:solidFill>
                  <a:srgbClr val="717171"/>
                </a:solidFill>
              </a:rPr>
              <a:t>(549)</a:t>
            </a:r>
            <a:endParaRPr lang="en-US" sz="1100" i="1" dirty="0">
              <a:solidFill>
                <a:srgbClr val="717171"/>
              </a:solidFill>
            </a:endParaRPr>
          </a:p>
        </p:txBody>
      </p:sp>
      <p:sp>
        <p:nvSpPr>
          <p:cNvPr id="26" name="RedDown"/>
          <p:cNvSpPr>
            <a:spLocks noChangeShapeType="1"/>
          </p:cNvSpPr>
          <p:nvPr/>
        </p:nvSpPr>
        <p:spPr bwMode="auto">
          <a:xfrm rot="10800000">
            <a:off x="7694612" y="22860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graphicFrame>
        <p:nvGraphicFramePr>
          <p:cNvPr id="21" name="Table 6">
            <a:extLst>
              <a:ext uri="{FF2B5EF4-FFF2-40B4-BE49-F238E27FC236}">
                <a16:creationId xmlns="" xmlns:a16="http://schemas.microsoft.com/office/drawing/2014/main" id="{1561C266-101F-1D46-A8A5-3F99CF53FDF1}"/>
              </a:ext>
            </a:extLst>
          </p:cNvPr>
          <p:cNvGraphicFramePr>
            <a:graphicFrameLocks noGrp="1"/>
          </p:cNvGraphicFramePr>
          <p:nvPr>
            <p:extLst>
              <p:ext uri="{D42A27DB-BD31-4B8C-83A1-F6EECF244321}">
                <p14:modId xmlns:p14="http://schemas.microsoft.com/office/powerpoint/2010/main" val="353872489"/>
              </p:ext>
            </p:extLst>
          </p:nvPr>
        </p:nvGraphicFramePr>
        <p:xfrm>
          <a:off x="74612" y="2171700"/>
          <a:ext cx="5856605" cy="3631105"/>
        </p:xfrm>
        <a:graphic>
          <a:graphicData uri="http://schemas.openxmlformats.org/drawingml/2006/table">
            <a:tbl>
              <a:tblPr firstRow="1" firstCol="1" bandRow="1">
                <a:tableStyleId>{5C22544A-7EE6-4342-B048-85BDC9FD1C3A}</a:tableStyleId>
              </a:tblPr>
              <a:tblGrid>
                <a:gridCol w="5856605">
                  <a:extLst>
                    <a:ext uri="{9D8B030D-6E8A-4147-A177-3AD203B41FA5}">
                      <a16:colId xmlns="" xmlns:a16="http://schemas.microsoft.com/office/drawing/2014/main" val="20000"/>
                    </a:ext>
                  </a:extLst>
                </a:gridCol>
              </a:tblGrid>
              <a:tr h="325582">
                <a:tc>
                  <a:txBody>
                    <a:bodyPr/>
                    <a:lstStyle/>
                    <a:p>
                      <a:pPr algn="r" fontAlgn="b"/>
                      <a:r>
                        <a:rPr lang="es-ES_tradnl" sz="1200" b="0" i="0" u="none" strike="noStrike" noProof="0" dirty="0" smtClean="0">
                          <a:solidFill>
                            <a:schemeClr val="tx1"/>
                          </a:solidFill>
                          <a:latin typeface="+mj-lt"/>
                        </a:rPr>
                        <a:t>El tratamiento de la infertilidad podría causar una gran carga financiera para nosotros</a:t>
                      </a:r>
                      <a:endParaRPr lang="es-ES_tradnl" sz="1200" b="0" i="0" u="none" strike="noStrike" noProof="0" dirty="0">
                        <a:solidFill>
                          <a:schemeClr val="tx1"/>
                        </a:solidFill>
                        <a:latin typeface="+mj-lt"/>
                      </a:endParaRPr>
                    </a:p>
                  </a:txBody>
                  <a:tcPr marL="9525" marR="9525" marT="9525" marB="0" anchor="ctr">
                    <a:noFill/>
                  </a:tcPr>
                </a:tc>
                <a:extLst>
                  <a:ext uri="{0D108BD9-81ED-4DB2-BD59-A6C34878D82A}">
                    <a16:rowId xmlns="" xmlns:a16="http://schemas.microsoft.com/office/drawing/2014/main" val="10000"/>
                  </a:ext>
                </a:extLst>
              </a:tr>
              <a:tr h="325582">
                <a:tc>
                  <a:txBody>
                    <a:bodyPr/>
                    <a:lstStyle/>
                    <a:p>
                      <a:pPr algn="r" fontAlgn="b"/>
                      <a:r>
                        <a:rPr lang="es-ES_tradnl" sz="1200" b="0" i="0" u="none" strike="noStrike" noProof="0" smtClean="0">
                          <a:solidFill>
                            <a:schemeClr val="tx1"/>
                          </a:solidFill>
                          <a:latin typeface="+mj-lt"/>
                        </a:rPr>
                        <a:t>La infertilidad podría poner en peligro el futuro que he planeado</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1"/>
                  </a:ext>
                </a:extLst>
              </a:tr>
              <a:tr h="325582">
                <a:tc>
                  <a:txBody>
                    <a:bodyPr/>
                    <a:lstStyle/>
                    <a:p>
                      <a:pPr algn="r" fontAlgn="b"/>
                      <a:r>
                        <a:rPr lang="es-ES_tradnl" sz="1200" b="0" i="0" u="none" strike="noStrike" noProof="0" dirty="0" smtClean="0">
                          <a:solidFill>
                            <a:schemeClr val="tx1"/>
                          </a:solidFill>
                          <a:latin typeface="+mj-lt"/>
                        </a:rPr>
                        <a:t>La infertilidad podría privarme de mi mayor sueño, la maternidad</a:t>
                      </a:r>
                      <a:endParaRPr lang="es-ES_tradnl" sz="1200" b="0" i="0" u="none" strike="noStrike" noProof="0" dirty="0">
                        <a:solidFill>
                          <a:schemeClr val="tx1"/>
                        </a:solidFill>
                        <a:latin typeface="+mj-lt"/>
                      </a:endParaRPr>
                    </a:p>
                  </a:txBody>
                  <a:tcPr marL="9525" marR="9525" marT="9525" marB="0" anchor="ctr">
                    <a:noFill/>
                  </a:tcPr>
                </a:tc>
                <a:extLst>
                  <a:ext uri="{0D108BD9-81ED-4DB2-BD59-A6C34878D82A}">
                    <a16:rowId xmlns="" xmlns:a16="http://schemas.microsoft.com/office/drawing/2014/main" val="10002"/>
                  </a:ext>
                </a:extLst>
              </a:tr>
              <a:tr h="325582">
                <a:tc>
                  <a:txBody>
                    <a:bodyPr/>
                    <a:lstStyle/>
                    <a:p>
                      <a:pPr algn="r" fontAlgn="b"/>
                      <a:r>
                        <a:rPr lang="es-ES_tradnl" sz="1200" b="0" i="0" u="none" strike="noStrike" noProof="0" smtClean="0">
                          <a:solidFill>
                            <a:schemeClr val="tx1"/>
                          </a:solidFill>
                          <a:latin typeface="+mj-lt"/>
                        </a:rPr>
                        <a:t>El miedo a la infertilidad me causa depresión</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3"/>
                  </a:ext>
                </a:extLst>
              </a:tr>
              <a:tr h="325582">
                <a:tc>
                  <a:txBody>
                    <a:bodyPr/>
                    <a:lstStyle/>
                    <a:p>
                      <a:pPr algn="r" fontAlgn="b"/>
                      <a:r>
                        <a:rPr lang="es-ES_tradnl" sz="1200" b="0" i="0" u="none" strike="noStrike" noProof="0" smtClean="0">
                          <a:solidFill>
                            <a:schemeClr val="tx1"/>
                          </a:solidFill>
                          <a:latin typeface="+mj-lt"/>
                        </a:rPr>
                        <a:t>El miedo a la infertilidad podría arruinar mi relación</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4"/>
                  </a:ext>
                </a:extLst>
              </a:tr>
              <a:tr h="325582">
                <a:tc>
                  <a:txBody>
                    <a:bodyPr/>
                    <a:lstStyle/>
                    <a:p>
                      <a:pPr algn="r" fontAlgn="b"/>
                      <a:r>
                        <a:rPr lang="es-ES_tradnl" sz="1200" b="0" i="0" u="none" strike="noStrike" noProof="0" smtClean="0">
                          <a:solidFill>
                            <a:schemeClr val="tx1"/>
                          </a:solidFill>
                          <a:latin typeface="+mj-lt"/>
                        </a:rPr>
                        <a:t>El miedo a la infertilidad tiene una influencia negativa en mi autoestima</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5"/>
                  </a:ext>
                </a:extLst>
              </a:tr>
              <a:tr h="325582">
                <a:tc>
                  <a:txBody>
                    <a:bodyPr/>
                    <a:lstStyle/>
                    <a:p>
                      <a:pPr algn="r" fontAlgn="b"/>
                      <a:r>
                        <a:rPr lang="es-ES_tradnl" sz="1200" b="0" i="0" u="none" strike="noStrike" noProof="0" dirty="0" smtClean="0">
                          <a:solidFill>
                            <a:schemeClr val="tx1"/>
                          </a:solidFill>
                          <a:latin typeface="+mj-lt"/>
                        </a:rPr>
                        <a:t>El miedo a la infertilidad me causa estrés</a:t>
                      </a:r>
                      <a:endParaRPr lang="es-ES_tradnl" sz="1200" b="0" i="0" u="none" strike="noStrike" noProof="0" dirty="0">
                        <a:solidFill>
                          <a:schemeClr val="tx1"/>
                        </a:solidFill>
                        <a:latin typeface="+mj-lt"/>
                      </a:endParaRPr>
                    </a:p>
                  </a:txBody>
                  <a:tcPr marL="9525" marR="9525" marT="9525" marB="0" anchor="ctr">
                    <a:noFill/>
                  </a:tcPr>
                </a:tc>
                <a:extLst>
                  <a:ext uri="{0D108BD9-81ED-4DB2-BD59-A6C34878D82A}">
                    <a16:rowId xmlns="" xmlns:a16="http://schemas.microsoft.com/office/drawing/2014/main" val="10006"/>
                  </a:ext>
                </a:extLst>
              </a:tr>
              <a:tr h="325582">
                <a:tc>
                  <a:txBody>
                    <a:bodyPr/>
                    <a:lstStyle/>
                    <a:p>
                      <a:pPr algn="r" fontAlgn="b"/>
                      <a:r>
                        <a:rPr lang="es-ES_tradnl" sz="1200" b="0" i="0" u="none" strike="noStrike" noProof="0" smtClean="0">
                          <a:solidFill>
                            <a:schemeClr val="tx1"/>
                          </a:solidFill>
                          <a:latin typeface="+mj-lt"/>
                        </a:rPr>
                        <a:t>El miedo a la infertilidad tiene una influencia negativa en mi feminidad</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7"/>
                  </a:ext>
                </a:extLst>
              </a:tr>
              <a:tr h="325582">
                <a:tc>
                  <a:txBody>
                    <a:bodyPr/>
                    <a:lstStyle/>
                    <a:p>
                      <a:pPr algn="r" fontAlgn="b"/>
                      <a:r>
                        <a:rPr lang="es-ES_tradnl" sz="1200" b="0" i="0" u="none" strike="noStrike" noProof="0" dirty="0" smtClean="0">
                          <a:solidFill>
                            <a:schemeClr val="tx1"/>
                          </a:solidFill>
                          <a:latin typeface="+mj-lt"/>
                        </a:rPr>
                        <a:t>El miedo a la infertilidad me impide relajarme y  ponerme a gusto </a:t>
                      </a:r>
                      <a:endParaRPr lang="es-ES_tradnl" sz="1200" b="0" i="0" u="none" strike="noStrike" noProof="0" dirty="0">
                        <a:solidFill>
                          <a:schemeClr val="tx1"/>
                        </a:solidFill>
                        <a:latin typeface="+mj-lt"/>
                      </a:endParaRPr>
                    </a:p>
                  </a:txBody>
                  <a:tcPr marL="9525" marR="9525" marT="9525" marB="0" anchor="ctr">
                    <a:noFill/>
                  </a:tcPr>
                </a:tc>
                <a:extLst>
                  <a:ext uri="{0D108BD9-81ED-4DB2-BD59-A6C34878D82A}">
                    <a16:rowId xmlns="" xmlns:a16="http://schemas.microsoft.com/office/drawing/2014/main" val="10008"/>
                  </a:ext>
                </a:extLst>
              </a:tr>
              <a:tr h="325582">
                <a:tc>
                  <a:txBody>
                    <a:bodyPr/>
                    <a:lstStyle/>
                    <a:p>
                      <a:pPr algn="r" fontAlgn="b"/>
                      <a:r>
                        <a:rPr lang="es-ES_tradnl" sz="1200" b="0" i="0" u="none" strike="noStrike" noProof="0" smtClean="0">
                          <a:solidFill>
                            <a:schemeClr val="tx1"/>
                          </a:solidFill>
                          <a:latin typeface="+mj-lt"/>
                        </a:rPr>
                        <a:t>El miedo a la infertilidad tiene una influencia negativa en mi vida sexual</a:t>
                      </a:r>
                      <a:endParaRPr lang="es-ES_tradnl" sz="1200" b="0" i="0" u="none" strike="noStrike" noProof="0">
                        <a:solidFill>
                          <a:schemeClr val="tx1"/>
                        </a:solidFill>
                        <a:latin typeface="+mj-lt"/>
                      </a:endParaRPr>
                    </a:p>
                  </a:txBody>
                  <a:tcPr marL="9525" marR="9525" marT="9525" marB="0" anchor="ctr">
                    <a:noFill/>
                  </a:tcPr>
                </a:tc>
                <a:extLst>
                  <a:ext uri="{0D108BD9-81ED-4DB2-BD59-A6C34878D82A}">
                    <a16:rowId xmlns="" xmlns:a16="http://schemas.microsoft.com/office/drawing/2014/main" val="10009"/>
                  </a:ext>
                </a:extLst>
              </a:tr>
              <a:tr h="325582">
                <a:tc>
                  <a:txBody>
                    <a:bodyPr/>
                    <a:lstStyle/>
                    <a:p>
                      <a:pPr algn="r" fontAlgn="b"/>
                      <a:r>
                        <a:rPr lang="es-ES_tradnl" sz="1200" b="0" i="0" u="none" strike="noStrike" noProof="0" dirty="0" smtClean="0">
                          <a:solidFill>
                            <a:schemeClr val="tx1"/>
                          </a:solidFill>
                          <a:latin typeface="+mj-lt"/>
                        </a:rPr>
                        <a:t>El miedo a la infertilidad tiene una influencia negativa sobre mi rendimiento en el trabajo </a:t>
                      </a:r>
                      <a:endParaRPr lang="es-ES_tradnl" sz="1200" b="0" i="0" u="none" strike="noStrike" noProof="0" dirty="0">
                        <a:solidFill>
                          <a:schemeClr val="tx1"/>
                        </a:solidFill>
                        <a:latin typeface="+mj-lt"/>
                      </a:endParaRPr>
                    </a:p>
                  </a:txBody>
                  <a:tcPr marL="9525" marR="9525" marT="9525" marB="0" anchor="c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38082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Métodos de concepción </a:t>
            </a:r>
            <a:endParaRPr lang="es-ES" noProof="0"/>
          </a:p>
        </p:txBody>
      </p:sp>
      <p:sp>
        <p:nvSpPr>
          <p:cNvPr id="5" name="Text Placeholder 4"/>
          <p:cNvSpPr>
            <a:spLocks noGrp="1"/>
          </p:cNvSpPr>
          <p:nvPr>
            <p:ph type="body" sz="quarter" idx="16"/>
          </p:nvPr>
        </p:nvSpPr>
        <p:spPr/>
        <p:txBody>
          <a:bodyPr/>
          <a:lstStyle/>
          <a:p>
            <a:r>
              <a:rPr lang="es-ES" noProof="0" dirty="0" smtClean="0"/>
              <a:t>La mitad de las mujeres con problemas de infertilidad hacen algo para poder concebir, los métodos médicos son menos probables, en lugar de los "más suaves". Una quinta parte de las mujeres españolas eligen los métodos médicos. </a:t>
            </a:r>
            <a:endParaRPr lang="es-ES" noProof="0" dirty="0"/>
          </a:p>
        </p:txBody>
      </p:sp>
      <p:sp>
        <p:nvSpPr>
          <p:cNvPr id="3" name="Text Placeholder 2"/>
          <p:cNvSpPr>
            <a:spLocks noGrp="1"/>
          </p:cNvSpPr>
          <p:nvPr>
            <p:ph type="body" sz="quarter" idx="15"/>
          </p:nvPr>
        </p:nvSpPr>
        <p:spPr/>
        <p:txBody>
          <a:bodyPr/>
          <a:lstStyle/>
          <a:p>
            <a:r>
              <a:rPr lang="es-ES" noProof="0" smtClean="0"/>
              <a:t>B2_D4. ¿Hay algún método especial, formas que usen para ayudar a concebir? </a:t>
            </a:r>
            <a:endParaRPr lang="es-ES" noProof="0"/>
          </a:p>
        </p:txBody>
      </p:sp>
      <p:sp>
        <p:nvSpPr>
          <p:cNvPr id="20"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51</a:t>
            </a:fld>
            <a:endParaRPr lang="en-GB">
              <a:solidFill>
                <a:srgbClr val="717171"/>
              </a:solidFill>
            </a:endParaRPr>
          </a:p>
        </p:txBody>
      </p:sp>
      <p:sp>
        <p:nvSpPr>
          <p:cNvPr id="14" name="TextBox 13"/>
          <p:cNvSpPr txBox="1"/>
          <p:nvPr/>
        </p:nvSpPr>
        <p:spPr>
          <a:xfrm>
            <a:off x="379412" y="1827312"/>
            <a:ext cx="838200" cy="153888"/>
          </a:xfrm>
          <a:prstGeom prst="rect">
            <a:avLst/>
          </a:prstGeom>
          <a:noFill/>
        </p:spPr>
        <p:txBody>
          <a:bodyPr wrap="square" lIns="0" tIns="0" rIns="0" bIns="0" rtlCol="0">
            <a:spAutoFit/>
          </a:bodyPr>
          <a:lstStyle/>
          <a:p>
            <a:pPr algn="ctr"/>
            <a:r>
              <a:rPr lang="es-ES" sz="1000" dirty="0">
                <a:solidFill>
                  <a:srgbClr val="717171"/>
                </a:solidFill>
              </a:rPr>
              <a:t>Datos </a:t>
            </a:r>
            <a:r>
              <a:rPr lang="es-ES" sz="1000" dirty="0" smtClean="0">
                <a:solidFill>
                  <a:srgbClr val="717171"/>
                </a:solidFill>
              </a:rPr>
              <a:t>en %</a:t>
            </a:r>
            <a:endParaRPr lang="en-US" sz="1000" dirty="0">
              <a:solidFill>
                <a:srgbClr val="717171"/>
              </a:solidFill>
            </a:endParaRPr>
          </a:p>
        </p:txBody>
      </p:sp>
      <p:graphicFrame>
        <p:nvGraphicFramePr>
          <p:cNvPr id="15" name="Content Placeholder 30"/>
          <p:cNvGraphicFramePr>
            <a:graphicFrameLocks/>
          </p:cNvGraphicFramePr>
          <p:nvPr>
            <p:extLst>
              <p:ext uri="{D42A27DB-BD31-4B8C-83A1-F6EECF244321}">
                <p14:modId xmlns:p14="http://schemas.microsoft.com/office/powerpoint/2010/main" val="3545918779"/>
              </p:ext>
            </p:extLst>
          </p:nvPr>
        </p:nvGraphicFramePr>
        <p:xfrm>
          <a:off x="455612" y="1828800"/>
          <a:ext cx="9677400" cy="400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108419216"/>
              </p:ext>
            </p:extLst>
          </p:nvPr>
        </p:nvGraphicFramePr>
        <p:xfrm>
          <a:off x="9066212" y="1924049"/>
          <a:ext cx="1828800" cy="3714750"/>
        </p:xfrm>
        <a:graphic>
          <a:graphicData uri="http://schemas.openxmlformats.org/drawingml/2006/table">
            <a:tbl>
              <a:tblPr firstRow="1" bandRow="1">
                <a:tableStyleId>{5940675A-B579-460E-94D1-54222C63F5DA}</a:tableStyleId>
              </a:tblPr>
              <a:tblGrid>
                <a:gridCol w="1828800">
                  <a:extLst>
                    <a:ext uri="{9D8B030D-6E8A-4147-A177-3AD203B41FA5}">
                      <a16:colId xmlns="" xmlns:a16="http://schemas.microsoft.com/office/drawing/2014/main" val="20000"/>
                    </a:ext>
                  </a:extLst>
                </a:gridCol>
              </a:tblGrid>
              <a:tr h="742950">
                <a:tc>
                  <a:txBody>
                    <a:bodyPr/>
                    <a:lstStyle/>
                    <a:p>
                      <a:pPr algn="ctr"/>
                      <a:r>
                        <a:rPr lang="hu-HU" sz="1600" dirty="0">
                          <a:solidFill>
                            <a:schemeClr val="tx1"/>
                          </a:solidFill>
                        </a:rPr>
                        <a:t>25</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2950">
                <a:tc>
                  <a:txBody>
                    <a:bodyPr/>
                    <a:lstStyle/>
                    <a:p>
                      <a:pPr algn="ctr"/>
                      <a:r>
                        <a:rPr lang="hu-HU" sz="1600" dirty="0">
                          <a:solidFill>
                            <a:schemeClr val="tx1"/>
                          </a:solidFill>
                        </a:rPr>
                        <a:t>22</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42950">
                <a:tc>
                  <a:txBody>
                    <a:bodyPr/>
                    <a:lstStyle/>
                    <a:p>
                      <a:pPr algn="ctr"/>
                      <a:r>
                        <a:rPr lang="hu-HU" sz="1600" dirty="0">
                          <a:solidFill>
                            <a:schemeClr val="tx1"/>
                          </a:solidFill>
                        </a:rPr>
                        <a:t>16</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42950">
                <a:tc>
                  <a:txBody>
                    <a:bodyPr/>
                    <a:lstStyle/>
                    <a:p>
                      <a:pPr algn="ctr"/>
                      <a:r>
                        <a:rPr lang="hu-HU" sz="1600" dirty="0">
                          <a:solidFill>
                            <a:schemeClr val="tx1"/>
                          </a:solidFill>
                        </a:rPr>
                        <a:t>14</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42950">
                <a:tc>
                  <a:txBody>
                    <a:bodyPr/>
                    <a:lstStyle/>
                    <a:p>
                      <a:pPr algn="ctr"/>
                      <a:r>
                        <a:rPr lang="hu-HU" sz="1600" dirty="0">
                          <a:solidFill>
                            <a:schemeClr val="tx1"/>
                          </a:solidFill>
                        </a:rPr>
                        <a:t>49</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17" name="TextBox 16"/>
          <p:cNvSpPr txBox="1"/>
          <p:nvPr/>
        </p:nvSpPr>
        <p:spPr>
          <a:xfrm>
            <a:off x="8913812" y="1524000"/>
            <a:ext cx="2005780" cy="589360"/>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sp>
        <p:nvSpPr>
          <p:cNvPr id="18" name="TextBox 17"/>
          <p:cNvSpPr txBox="1"/>
          <p:nvPr/>
        </p:nvSpPr>
        <p:spPr>
          <a:xfrm>
            <a:off x="379412" y="5943600"/>
            <a:ext cx="40386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de 29 a 45 </a:t>
            </a:r>
            <a:r>
              <a:rPr lang="hu-HU" sz="1100" i="1" dirty="0" err="1">
                <a:solidFill>
                  <a:srgbClr val="717171"/>
                </a:solidFill>
              </a:rPr>
              <a:t>años</a:t>
            </a:r>
            <a:r>
              <a:rPr lang="hu-HU" sz="1100" i="1" dirty="0">
                <a:solidFill>
                  <a:srgbClr val="717171"/>
                </a:solidFill>
              </a:rPr>
              <a:t>, con </a:t>
            </a:r>
            <a:r>
              <a:rPr lang="hu-HU" sz="1100" i="1" dirty="0" err="1">
                <a:solidFill>
                  <a:srgbClr val="717171"/>
                </a:solidFill>
              </a:rPr>
              <a:t>preocupación</a:t>
            </a:r>
            <a:r>
              <a:rPr lang="hu-HU" sz="1100" i="1" dirty="0">
                <a:solidFill>
                  <a:srgbClr val="717171"/>
                </a:solidFill>
              </a:rPr>
              <a:t> por la </a:t>
            </a:r>
            <a:r>
              <a:rPr lang="hu-HU" sz="1100" i="1" dirty="0" err="1">
                <a:solidFill>
                  <a:srgbClr val="717171"/>
                </a:solidFill>
              </a:rPr>
              <a:t>infertilidad</a:t>
            </a:r>
            <a:r>
              <a:rPr lang="hu-HU" sz="1100" i="1" dirty="0">
                <a:solidFill>
                  <a:srgbClr val="717171"/>
                </a:solidFill>
              </a:rPr>
              <a:t> (120)</a:t>
            </a:r>
            <a:endParaRPr lang="en-US" sz="1100" i="1" dirty="0">
              <a:solidFill>
                <a:srgbClr val="717171"/>
              </a:solidFill>
            </a:endParaRPr>
          </a:p>
        </p:txBody>
      </p:sp>
      <p:sp>
        <p:nvSpPr>
          <p:cNvPr id="21" name="Rounded Rectangular Callout 20"/>
          <p:cNvSpPr/>
          <p:nvPr/>
        </p:nvSpPr>
        <p:spPr>
          <a:xfrm>
            <a:off x="112712" y="2130238"/>
            <a:ext cx="3124199" cy="1755961"/>
          </a:xfrm>
          <a:prstGeom prst="wedgeRoundRectCallout">
            <a:avLst>
              <a:gd name="adj1" fmla="val 81745"/>
              <a:gd name="adj2" fmla="val 4477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r>
              <a:rPr lang="es-ES_tradnl" sz="1100" dirty="0" smtClean="0">
                <a:solidFill>
                  <a:srgbClr val="FFFFFF"/>
                </a:solidFill>
              </a:rPr>
              <a:t>De estos: </a:t>
            </a:r>
          </a:p>
          <a:p>
            <a:pPr>
              <a:spcBef>
                <a:spcPts val="600"/>
              </a:spcBef>
            </a:pPr>
            <a:r>
              <a:rPr lang="es-ES_tradnl" sz="1100" dirty="0" smtClean="0">
                <a:solidFill>
                  <a:srgbClr val="FFFFFF"/>
                </a:solidFill>
              </a:rPr>
              <a:t>Tratamiento de fertilidad in vitro 58%. </a:t>
            </a:r>
          </a:p>
          <a:p>
            <a:pPr>
              <a:spcBef>
                <a:spcPts val="600"/>
              </a:spcBef>
            </a:pPr>
            <a:r>
              <a:rPr lang="es-ES_tradnl" sz="1100" dirty="0" smtClean="0">
                <a:solidFill>
                  <a:srgbClr val="FFFFFF"/>
                </a:solidFill>
              </a:rPr>
              <a:t>Ecografía </a:t>
            </a:r>
            <a:r>
              <a:rPr lang="es-ES_tradnl" sz="1100" dirty="0" err="1" smtClean="0">
                <a:solidFill>
                  <a:srgbClr val="FFFFFF"/>
                </a:solidFill>
              </a:rPr>
              <a:t>transvaginal</a:t>
            </a:r>
            <a:r>
              <a:rPr lang="es-ES_tradnl" sz="1100" dirty="0" smtClean="0">
                <a:solidFill>
                  <a:srgbClr val="FFFFFF"/>
                </a:solidFill>
              </a:rPr>
              <a:t> / pélvica 33% </a:t>
            </a:r>
          </a:p>
          <a:p>
            <a:pPr>
              <a:spcBef>
                <a:spcPts val="600"/>
              </a:spcBef>
            </a:pPr>
            <a:r>
              <a:rPr lang="es-ES_tradnl" sz="1100" dirty="0" smtClean="0">
                <a:solidFill>
                  <a:srgbClr val="FFFFFF"/>
                </a:solidFill>
              </a:rPr>
              <a:t>Otro método médico, por favor especifique... 4% </a:t>
            </a:r>
          </a:p>
          <a:p>
            <a:pPr>
              <a:spcBef>
                <a:spcPts val="600"/>
              </a:spcBef>
            </a:pPr>
            <a:r>
              <a:rPr lang="es-ES_tradnl" sz="1100" dirty="0" smtClean="0">
                <a:solidFill>
                  <a:srgbClr val="FFFFFF"/>
                </a:solidFill>
              </a:rPr>
              <a:t>Ninguno de estos 13%</a:t>
            </a:r>
          </a:p>
          <a:p>
            <a:pPr>
              <a:spcBef>
                <a:spcPts val="600"/>
              </a:spcBef>
            </a:pPr>
            <a:r>
              <a:rPr lang="es-ES_tradnl" sz="900" dirty="0" smtClean="0">
                <a:solidFill>
                  <a:srgbClr val="FFFFFF"/>
                </a:solidFill>
              </a:rPr>
              <a:t>Base: (24)</a:t>
            </a:r>
            <a:endParaRPr lang="es-ES_tradnl" sz="900" dirty="0">
              <a:solidFill>
                <a:srgbClr val="FFFFFF"/>
              </a:solidFill>
            </a:endParaRPr>
          </a:p>
        </p:txBody>
      </p:sp>
      <p:sp>
        <p:nvSpPr>
          <p:cNvPr id="23" name="Rounded Rectangular Callout 22"/>
          <p:cNvSpPr/>
          <p:nvPr/>
        </p:nvSpPr>
        <p:spPr>
          <a:xfrm>
            <a:off x="112712" y="3962400"/>
            <a:ext cx="3771900" cy="1916698"/>
          </a:xfrm>
          <a:prstGeom prst="wedgeRoundRectCallout">
            <a:avLst>
              <a:gd name="adj1" fmla="val 57236"/>
              <a:gd name="adj2" fmla="val -2555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s-ES_tradnl" sz="1100" dirty="0" smtClean="0">
                <a:solidFill>
                  <a:srgbClr val="FFFFFF"/>
                </a:solidFill>
              </a:rPr>
              <a:t>De estos: </a:t>
            </a:r>
          </a:p>
          <a:p>
            <a:pPr>
              <a:spcAft>
                <a:spcPts val="600"/>
              </a:spcAft>
            </a:pPr>
            <a:r>
              <a:rPr lang="es-ES_tradnl" sz="1100" dirty="0" smtClean="0">
                <a:solidFill>
                  <a:srgbClr val="FFFFFF"/>
                </a:solidFill>
              </a:rPr>
              <a:t>Temperatura basal del cuerpo (BBT) 46% </a:t>
            </a:r>
          </a:p>
          <a:p>
            <a:pPr>
              <a:spcAft>
                <a:spcPts val="600"/>
              </a:spcAft>
            </a:pPr>
            <a:r>
              <a:rPr lang="es-ES_tradnl" sz="1100" dirty="0" smtClean="0">
                <a:solidFill>
                  <a:srgbClr val="FFFFFF"/>
                </a:solidFill>
              </a:rPr>
              <a:t>Medición de la hormona </a:t>
            </a:r>
            <a:r>
              <a:rPr lang="es-ES_tradnl" sz="1100" dirty="0" err="1" smtClean="0">
                <a:solidFill>
                  <a:srgbClr val="FFFFFF"/>
                </a:solidFill>
              </a:rPr>
              <a:t>luteinizante</a:t>
            </a:r>
            <a:r>
              <a:rPr lang="es-ES_tradnl" sz="1100" dirty="0" smtClean="0">
                <a:solidFill>
                  <a:srgbClr val="FFFFFF"/>
                </a:solidFill>
              </a:rPr>
              <a:t> (LH) en orina 38% </a:t>
            </a:r>
          </a:p>
          <a:p>
            <a:pPr>
              <a:spcAft>
                <a:spcPts val="600"/>
              </a:spcAft>
            </a:pPr>
            <a:r>
              <a:rPr lang="es-ES_tradnl" sz="1100" dirty="0" smtClean="0">
                <a:solidFill>
                  <a:srgbClr val="FFFFFF"/>
                </a:solidFill>
              </a:rPr>
              <a:t>Evaluación de consistencia del moco cervical 31%. </a:t>
            </a:r>
          </a:p>
          <a:p>
            <a:pPr>
              <a:spcAft>
                <a:spcPts val="600"/>
              </a:spcAft>
            </a:pPr>
            <a:r>
              <a:rPr lang="es-ES_tradnl" sz="1100" dirty="0" smtClean="0">
                <a:solidFill>
                  <a:srgbClr val="FFFFFF"/>
                </a:solidFill>
              </a:rPr>
              <a:t>Patrones de saliva 23%. </a:t>
            </a:r>
          </a:p>
          <a:p>
            <a:pPr>
              <a:spcAft>
                <a:spcPts val="600"/>
              </a:spcAft>
            </a:pPr>
            <a:r>
              <a:rPr lang="es-ES_tradnl" sz="1100" dirty="0" smtClean="0">
                <a:solidFill>
                  <a:srgbClr val="FFFFFF"/>
                </a:solidFill>
              </a:rPr>
              <a:t>Ninguno de estos 8%</a:t>
            </a:r>
          </a:p>
          <a:p>
            <a:pPr>
              <a:spcAft>
                <a:spcPts val="600"/>
              </a:spcAft>
            </a:pPr>
            <a:r>
              <a:rPr lang="en-US" sz="900" dirty="0" smtClean="0">
                <a:solidFill>
                  <a:srgbClr val="FFFFFF"/>
                </a:solidFill>
              </a:rPr>
              <a:t>Base</a:t>
            </a:r>
            <a:r>
              <a:rPr lang="en-US" sz="900" dirty="0">
                <a:solidFill>
                  <a:srgbClr val="FFFFFF"/>
                </a:solidFill>
              </a:rPr>
              <a:t>: (13)</a:t>
            </a:r>
          </a:p>
        </p:txBody>
      </p:sp>
      <p:sp>
        <p:nvSpPr>
          <p:cNvPr id="24" name="Rectangle 23"/>
          <p:cNvSpPr/>
          <p:nvPr/>
        </p:nvSpPr>
        <p:spPr>
          <a:xfrm>
            <a:off x="909835" y="5714564"/>
            <a:ext cx="615553" cy="153888"/>
          </a:xfrm>
          <a:prstGeom prst="rect">
            <a:avLst/>
          </a:prstGeom>
          <a:solidFill>
            <a:schemeClr val="bg1"/>
          </a:solidFill>
        </p:spPr>
        <p:txBody>
          <a:bodyPr wrap="none" lIns="0" tIns="0" rIns="0" bIns="0">
            <a:spAutoFit/>
          </a:bodyPr>
          <a:lstStyle/>
          <a:p>
            <a:pPr algn="ctr">
              <a:lnSpc>
                <a:spcPts val="1200"/>
              </a:lnSpc>
            </a:pPr>
            <a:r>
              <a:rPr lang="hu-HU" sz="1000" i="1" dirty="0" smtClean="0">
                <a:solidFill>
                  <a:srgbClr val="FF0000"/>
                </a:solidFill>
              </a:rPr>
              <a:t>BASE</a:t>
            </a:r>
            <a:r>
              <a:rPr lang="es-ES_tradnl" sz="1000" i="1" dirty="0" smtClean="0">
                <a:solidFill>
                  <a:srgbClr val="FF0000"/>
                </a:solidFill>
              </a:rPr>
              <a:t> baja</a:t>
            </a:r>
            <a:endParaRPr lang="en-US" sz="1000" i="1" dirty="0">
              <a:solidFill>
                <a:srgbClr val="FF0000"/>
              </a:solidFill>
            </a:endParaRPr>
          </a:p>
        </p:txBody>
      </p:sp>
      <p:sp>
        <p:nvSpPr>
          <p:cNvPr id="25" name="Rectangle 24"/>
          <p:cNvSpPr/>
          <p:nvPr/>
        </p:nvSpPr>
        <p:spPr>
          <a:xfrm>
            <a:off x="973727" y="3656112"/>
            <a:ext cx="615553" cy="153888"/>
          </a:xfrm>
          <a:prstGeom prst="rect">
            <a:avLst/>
          </a:prstGeom>
          <a:solidFill>
            <a:schemeClr val="bg1"/>
          </a:solidFill>
        </p:spPr>
        <p:txBody>
          <a:bodyPr wrap="none" lIns="0" tIns="0" rIns="0" bIns="0">
            <a:spAutoFit/>
          </a:bodyPr>
          <a:lstStyle/>
          <a:p>
            <a:pPr algn="ctr">
              <a:lnSpc>
                <a:spcPts val="1200"/>
              </a:lnSpc>
            </a:pPr>
            <a:r>
              <a:rPr lang="hu-HU" sz="1000" i="1" dirty="0" smtClean="0">
                <a:solidFill>
                  <a:srgbClr val="FF0000"/>
                </a:solidFill>
              </a:rPr>
              <a:t>BASE</a:t>
            </a:r>
            <a:r>
              <a:rPr lang="es-ES_tradnl" sz="1000" i="1" dirty="0" smtClean="0">
                <a:solidFill>
                  <a:srgbClr val="FF0000"/>
                </a:solidFill>
              </a:rPr>
              <a:t> baja</a:t>
            </a:r>
            <a:endParaRPr lang="en-US" sz="1000" i="1" dirty="0">
              <a:solidFill>
                <a:srgbClr val="FF0000"/>
              </a:solidFill>
            </a:endParaRPr>
          </a:p>
        </p:txBody>
      </p:sp>
      <p:sp>
        <p:nvSpPr>
          <p:cNvPr id="19" name="Oval 18">
            <a:extLst>
              <a:ext uri="{FF2B5EF4-FFF2-40B4-BE49-F238E27FC236}">
                <a16:creationId xmlns="" xmlns:a16="http://schemas.microsoft.com/office/drawing/2014/main" id="{1E699B89-B15F-45CD-9C03-D24289FEBE78}"/>
              </a:ext>
            </a:extLst>
          </p:cNvPr>
          <p:cNvSpPr/>
          <p:nvPr/>
        </p:nvSpPr>
        <p:spPr>
          <a:xfrm>
            <a:off x="6094413" y="1947480"/>
            <a:ext cx="2006800" cy="1428751"/>
          </a:xfrm>
          <a:prstGeom prst="ellipse">
            <a:avLst/>
          </a:prstGeom>
          <a:noFill/>
          <a:ln>
            <a:solidFill>
              <a:srgbClr val="004D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2" name="TextBox 21"/>
          <p:cNvSpPr txBox="1"/>
          <p:nvPr/>
        </p:nvSpPr>
        <p:spPr>
          <a:xfrm>
            <a:off x="9142412" y="5879102"/>
            <a:ext cx="1752600" cy="169277"/>
          </a:xfrm>
          <a:prstGeom prst="rect">
            <a:avLst/>
          </a:prstGeom>
          <a:noFill/>
        </p:spPr>
        <p:txBody>
          <a:bodyPr wrap="square" lIns="0" tIns="0" rIns="0" bIns="0" rtlCol="0">
            <a:spAutoFit/>
          </a:bodyPr>
          <a:lstStyle/>
          <a:p>
            <a:pPr algn="ctr"/>
            <a:r>
              <a:rPr lang="hu-HU" sz="1100" i="1" dirty="0">
                <a:solidFill>
                  <a:srgbClr val="717171"/>
                </a:solidFill>
              </a:rPr>
              <a:t>(728)</a:t>
            </a:r>
            <a:endParaRPr lang="en-US" sz="1100" i="1" dirty="0">
              <a:solidFill>
                <a:srgbClr val="717171"/>
              </a:solidFill>
            </a:endParaRPr>
          </a:p>
        </p:txBody>
      </p:sp>
      <p:sp>
        <p:nvSpPr>
          <p:cNvPr id="26" name="TextBox 16"/>
          <p:cNvSpPr txBox="1"/>
          <p:nvPr/>
        </p:nvSpPr>
        <p:spPr>
          <a:xfrm>
            <a:off x="5612632" y="1561861"/>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399683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¿Recabó información acerca de cómo resolver los problemas de infertilidad? </a:t>
            </a:r>
            <a:endParaRPr lang="es-ES" noProof="0"/>
          </a:p>
        </p:txBody>
      </p:sp>
      <p:sp>
        <p:nvSpPr>
          <p:cNvPr id="3" name="Text Placeholder 2"/>
          <p:cNvSpPr>
            <a:spLocks noGrp="1"/>
          </p:cNvSpPr>
          <p:nvPr>
            <p:ph type="body" sz="quarter" idx="16"/>
          </p:nvPr>
        </p:nvSpPr>
        <p:spPr/>
        <p:txBody>
          <a:bodyPr/>
          <a:lstStyle/>
          <a:p>
            <a:r>
              <a:rPr lang="es-ES" noProof="0" dirty="0" smtClean="0"/>
              <a:t>Alrededor de la mitad de quienes tienen inquietudes sobre la infertilidad se informan, pero una gran parte sigue inactiva. Para quienes buscan activamente, los portales digitales (internet) dirigidos a las mujeres y los centros de fertilidad son las fuentes de información clave en España. </a:t>
            </a:r>
            <a:endParaRPr lang="es-ES" noProof="0" dirty="0"/>
          </a:p>
        </p:txBody>
      </p:sp>
      <p:sp>
        <p:nvSpPr>
          <p:cNvPr id="4" name="Text Placeholder 3"/>
          <p:cNvSpPr>
            <a:spLocks noGrp="1"/>
          </p:cNvSpPr>
          <p:nvPr>
            <p:ph type="body" sz="quarter" idx="15"/>
          </p:nvPr>
        </p:nvSpPr>
        <p:spPr/>
        <p:txBody>
          <a:bodyPr/>
          <a:lstStyle/>
          <a:p>
            <a:r>
              <a:rPr lang="es-ES" noProof="0" smtClean="0"/>
              <a:t>B2_D6. ¿Buscas información sobre el tema de la resolución de la infertilidad? B2_D7. ¿Dónde reúne información sobre cómo resolver problemas de infertilidad? ¿Cuáles son las fuentes de información que usaste? </a:t>
            </a:r>
            <a:endParaRPr lang="es-ES" noProof="0"/>
          </a:p>
        </p:txBody>
      </p:sp>
      <p:sp>
        <p:nvSpPr>
          <p:cNvPr id="19"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52</a:t>
            </a:fld>
            <a:endParaRPr lang="en-GB">
              <a:solidFill>
                <a:srgbClr val="717171"/>
              </a:solidFill>
            </a:endParaRPr>
          </a:p>
        </p:txBody>
      </p:sp>
      <p:sp>
        <p:nvSpPr>
          <p:cNvPr id="16" name="TextBox 15"/>
          <p:cNvSpPr txBox="1"/>
          <p:nvPr/>
        </p:nvSpPr>
        <p:spPr>
          <a:xfrm>
            <a:off x="375102" y="1953932"/>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8" name="TextBox 17"/>
          <p:cNvSpPr txBox="1"/>
          <p:nvPr/>
        </p:nvSpPr>
        <p:spPr>
          <a:xfrm>
            <a:off x="455612" y="5486400"/>
            <a:ext cx="4114800" cy="169277"/>
          </a:xfrm>
          <a:prstGeom prst="rect">
            <a:avLst/>
          </a:prstGeom>
          <a:noFill/>
        </p:spPr>
        <p:txBody>
          <a:bodyPr wrap="square" lIns="0" tIns="0" rIns="0" bIns="0" rtlCol="0">
            <a:spAutoFit/>
          </a:bodyPr>
          <a:lstStyle/>
          <a:p>
            <a:r>
              <a:rPr lang="hu-HU" sz="1100" i="1" dirty="0" err="1">
                <a:solidFill>
                  <a:srgbClr val="717171"/>
                </a:solidFill>
              </a:rPr>
              <a:t>Base</a:t>
            </a:r>
            <a:r>
              <a:rPr lang="hu-HU" sz="1100" i="1" dirty="0">
                <a:solidFill>
                  <a:srgbClr val="717171"/>
                </a:solidFill>
              </a:rPr>
              <a:t>: de 29 a 45 </a:t>
            </a:r>
            <a:r>
              <a:rPr lang="hu-HU" sz="1100" i="1" dirty="0" err="1">
                <a:solidFill>
                  <a:srgbClr val="717171"/>
                </a:solidFill>
              </a:rPr>
              <a:t>años</a:t>
            </a:r>
            <a:r>
              <a:rPr lang="hu-HU" sz="1100" i="1" dirty="0">
                <a:solidFill>
                  <a:srgbClr val="717171"/>
                </a:solidFill>
              </a:rPr>
              <a:t>, con </a:t>
            </a:r>
            <a:r>
              <a:rPr lang="hu-HU" sz="1100" i="1" dirty="0" err="1">
                <a:solidFill>
                  <a:srgbClr val="717171"/>
                </a:solidFill>
              </a:rPr>
              <a:t>preocupación</a:t>
            </a:r>
            <a:r>
              <a:rPr lang="hu-HU" sz="1100" i="1" dirty="0">
                <a:solidFill>
                  <a:srgbClr val="717171"/>
                </a:solidFill>
              </a:rPr>
              <a:t> por la </a:t>
            </a:r>
            <a:r>
              <a:rPr lang="hu-HU" sz="1100" i="1" dirty="0" err="1">
                <a:solidFill>
                  <a:srgbClr val="717171"/>
                </a:solidFill>
              </a:rPr>
              <a:t>infertilidad</a:t>
            </a:r>
            <a:r>
              <a:rPr lang="hu-HU" sz="1100" i="1" dirty="0">
                <a:solidFill>
                  <a:srgbClr val="717171"/>
                </a:solidFill>
              </a:rPr>
              <a:t> (120)</a:t>
            </a:r>
            <a:endParaRPr lang="en-US" sz="1100" i="1" dirty="0">
              <a:solidFill>
                <a:srgbClr val="717171"/>
              </a:solidFill>
            </a:endParaRPr>
          </a:p>
        </p:txBody>
      </p:sp>
      <p:graphicFrame>
        <p:nvGraphicFramePr>
          <p:cNvPr id="22" name="Chart Placeholder 16"/>
          <p:cNvGraphicFramePr>
            <a:graphicFrameLocks/>
          </p:cNvGraphicFramePr>
          <p:nvPr>
            <p:extLst>
              <p:ext uri="{D42A27DB-BD31-4B8C-83A1-F6EECF244321}">
                <p14:modId xmlns:p14="http://schemas.microsoft.com/office/powerpoint/2010/main" val="1168252186"/>
              </p:ext>
            </p:extLst>
          </p:nvPr>
        </p:nvGraphicFramePr>
        <p:xfrm>
          <a:off x="161825" y="2125237"/>
          <a:ext cx="5867400" cy="3270490"/>
        </p:xfrm>
        <a:graphic>
          <a:graphicData uri="http://schemas.openxmlformats.org/drawingml/2006/chart">
            <c:chart xmlns:c="http://schemas.openxmlformats.org/drawingml/2006/chart" xmlns:r="http://schemas.openxmlformats.org/officeDocument/2006/relationships" r:id="rId2"/>
          </a:graphicData>
        </a:graphic>
      </p:graphicFrame>
      <p:sp>
        <p:nvSpPr>
          <p:cNvPr id="23" name="Rounded Rectangle 22"/>
          <p:cNvSpPr/>
          <p:nvPr/>
        </p:nvSpPr>
        <p:spPr>
          <a:xfrm>
            <a:off x="2264974" y="2212215"/>
            <a:ext cx="1752600" cy="3047999"/>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2381847132"/>
              </p:ext>
            </p:extLst>
          </p:nvPr>
        </p:nvGraphicFramePr>
        <p:xfrm>
          <a:off x="6490413" y="2819400"/>
          <a:ext cx="5547599" cy="2832480"/>
        </p:xfrm>
        <a:graphic>
          <a:graphicData uri="http://schemas.openxmlformats.org/drawingml/2006/table">
            <a:tbl>
              <a:tblPr firstRow="1" bandRow="1">
                <a:tableStyleId>{5940675A-B579-460E-94D1-54222C63F5DA}</a:tableStyleId>
              </a:tblPr>
              <a:tblGrid>
                <a:gridCol w="4328399">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tblGrid>
              <a:tr h="304749">
                <a:tc>
                  <a:txBody>
                    <a:bodyPr/>
                    <a:lstStyle/>
                    <a:p>
                      <a:pPr algn="r" fontAlgn="b"/>
                      <a:r>
                        <a:rPr lang="es-ES_tradnl" sz="1200" b="0" i="0" u="none" strike="noStrike" noProof="0" smtClean="0">
                          <a:solidFill>
                            <a:schemeClr val="tx1"/>
                          </a:solidFill>
                          <a:latin typeface="+mj-lt"/>
                        </a:rPr>
                        <a:t>Internet: portales web para mujeres, revistas online</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52</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04749">
                <a:tc>
                  <a:txBody>
                    <a:bodyPr/>
                    <a:lstStyle/>
                    <a:p>
                      <a:pPr algn="r" fontAlgn="b"/>
                      <a:r>
                        <a:rPr lang="es-ES_tradnl" sz="1200" b="0" i="0" u="none" strike="noStrike" noProof="0" smtClean="0">
                          <a:solidFill>
                            <a:schemeClr val="tx1"/>
                          </a:solidFill>
                          <a:latin typeface="+mj-lt"/>
                        </a:rPr>
                        <a:t>Directamente pregunta por la fertilidad in-vitro en un centro especializado en fertilidad </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48</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04749">
                <a:tc>
                  <a:txBody>
                    <a:bodyPr/>
                    <a:lstStyle/>
                    <a:p>
                      <a:pPr algn="r" fontAlgn="b"/>
                      <a:r>
                        <a:rPr lang="es-ES_tradnl" sz="1200" b="0" i="0" u="none" strike="noStrike" noProof="0" smtClean="0">
                          <a:solidFill>
                            <a:schemeClr val="tx1"/>
                          </a:solidFill>
                          <a:latin typeface="+mj-lt"/>
                        </a:rPr>
                        <a:t>Internet: portales web médicos (específicamente sobre problemas de salud, medicamentos, asesoramiento profesional) </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38</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04749">
                <a:tc>
                  <a:txBody>
                    <a:bodyPr/>
                    <a:lstStyle/>
                    <a:p>
                      <a:pPr algn="r" fontAlgn="b"/>
                      <a:r>
                        <a:rPr lang="es-ES_tradnl" sz="1200" b="0" i="0" u="none" strike="noStrike" kern="1200" noProof="0" smtClean="0">
                          <a:solidFill>
                            <a:schemeClr val="tx1"/>
                          </a:solidFill>
                          <a:latin typeface="+mj-lt"/>
                          <a:ea typeface="+mn-ea"/>
                          <a:cs typeface="+mn-cs"/>
                        </a:rPr>
                        <a:t>Preguntando directamente a su Médico de Atención Primaria</a:t>
                      </a:r>
                      <a:endParaRPr lang="es-ES_tradnl" sz="1200" b="0" i="0" u="none" strike="noStrike" kern="1200" noProof="0">
                        <a:solidFill>
                          <a:schemeClr val="tx1"/>
                        </a:solidFill>
                        <a:latin typeface="+mj-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kern="1200" dirty="0">
                          <a:solidFill>
                            <a:schemeClr val="tx1"/>
                          </a:solidFill>
                          <a:latin typeface="+mj-lt"/>
                          <a:ea typeface="+mn-ea"/>
                          <a:cs typeface="+mn-cs"/>
                        </a:rPr>
                        <a:t>38</a:t>
                      </a:r>
                      <a:r>
                        <a:rPr lang="hu-HU" sz="1200" b="0" i="0" u="none" strike="noStrike" kern="1200" dirty="0">
                          <a:solidFill>
                            <a:schemeClr val="tx1"/>
                          </a:solidFill>
                          <a:latin typeface="+mj-lt"/>
                          <a:ea typeface="+mn-ea"/>
                          <a:cs typeface="+mn-cs"/>
                        </a:rPr>
                        <a:t>%</a:t>
                      </a:r>
                      <a:endParaRPr lang="en-US" sz="1200" b="0" i="0" u="none" strike="noStrike" kern="1200" dirty="0">
                        <a:solidFill>
                          <a:schemeClr val="tx1"/>
                        </a:solidFill>
                        <a:latin typeface="+mj-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04749">
                <a:tc>
                  <a:txBody>
                    <a:bodyPr/>
                    <a:lstStyle/>
                    <a:p>
                      <a:pPr algn="r" fontAlgn="b"/>
                      <a:r>
                        <a:rPr lang="es-ES_tradnl" sz="1200" b="0" i="0" u="none" strike="noStrike" noProof="0" smtClean="0">
                          <a:solidFill>
                            <a:schemeClr val="tx1"/>
                          </a:solidFill>
                          <a:latin typeface="+mj-lt"/>
                        </a:rPr>
                        <a:t>De amigos, parientes </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31</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04749">
                <a:tc>
                  <a:txBody>
                    <a:bodyPr/>
                    <a:lstStyle/>
                    <a:p>
                      <a:pPr algn="r" fontAlgn="b"/>
                      <a:r>
                        <a:rPr lang="es-ES_tradnl" sz="1200" b="0" i="0" u="none" strike="noStrike" noProof="0" smtClean="0">
                          <a:solidFill>
                            <a:schemeClr val="tx1"/>
                          </a:solidFill>
                          <a:latin typeface="+mj-lt"/>
                        </a:rPr>
                        <a:t>De revistas de mujeres, prensa </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31</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04749">
                <a:tc>
                  <a:txBody>
                    <a:bodyPr/>
                    <a:lstStyle/>
                    <a:p>
                      <a:pPr algn="r" fontAlgn="b"/>
                      <a:r>
                        <a:rPr lang="es-ES_tradnl" sz="1200" b="0" i="0" u="none" strike="noStrike" noProof="0" smtClean="0">
                          <a:solidFill>
                            <a:schemeClr val="tx1"/>
                          </a:solidFill>
                          <a:latin typeface="+mj-lt"/>
                        </a:rPr>
                        <a:t>Desde Facebook u otras redes sociales </a:t>
                      </a:r>
                      <a:endParaRPr lang="es-ES_tradnl" sz="1200" b="0" i="0" u="none" strike="noStrike" noProof="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31</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04749">
                <a:tc>
                  <a:txBody>
                    <a:bodyPr/>
                    <a:lstStyle/>
                    <a:p>
                      <a:pPr algn="r" fontAlgn="b"/>
                      <a:r>
                        <a:rPr lang="es-ES_tradnl" sz="1200" b="0" i="0" u="none" strike="noStrike" noProof="0" dirty="0" smtClean="0">
                          <a:solidFill>
                            <a:schemeClr val="tx1"/>
                          </a:solidFill>
                          <a:latin typeface="+mj-lt"/>
                        </a:rPr>
                        <a:t>Preguntando directamente al ginecólogo que no trabaja en el centro de fertilidad </a:t>
                      </a:r>
                      <a:endParaRPr lang="es-ES_tradnl" sz="1200" b="0" i="0" u="none" strike="noStrike" noProof="0"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latin typeface="+mj-lt"/>
                        </a:rPr>
                        <a:t>31</a:t>
                      </a:r>
                      <a:r>
                        <a:rPr lang="hu-HU" sz="1400" b="0" i="0" u="none" strike="noStrike" dirty="0">
                          <a:solidFill>
                            <a:schemeClr val="tx1"/>
                          </a:solidFill>
                          <a:latin typeface="+mj-lt"/>
                        </a:rPr>
                        <a:t>%</a:t>
                      </a:r>
                      <a:endParaRPr lang="en-US" sz="14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31" name="Striped Right Arrow 30"/>
          <p:cNvSpPr/>
          <p:nvPr/>
        </p:nvSpPr>
        <p:spPr>
          <a:xfrm rot="5400000">
            <a:off x="8745452" y="446072"/>
            <a:ext cx="1071631" cy="3532287"/>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rgbClr val="FFFFFF"/>
              </a:solidFill>
            </a:endParaRPr>
          </a:p>
        </p:txBody>
      </p:sp>
      <p:sp>
        <p:nvSpPr>
          <p:cNvPr id="5" name="TextBox 4"/>
          <p:cNvSpPr txBox="1"/>
          <p:nvPr/>
        </p:nvSpPr>
        <p:spPr>
          <a:xfrm>
            <a:off x="8380412" y="2209800"/>
            <a:ext cx="1918795" cy="215444"/>
          </a:xfrm>
          <a:prstGeom prst="rect">
            <a:avLst/>
          </a:prstGeom>
          <a:noFill/>
        </p:spPr>
        <p:txBody>
          <a:bodyPr wrap="none" lIns="0" tIns="0" rIns="0" bIns="0" rtlCol="0">
            <a:spAutoFit/>
          </a:bodyPr>
          <a:lstStyle/>
          <a:p>
            <a:r>
              <a:rPr lang="hu-HU" sz="1400" dirty="0" err="1">
                <a:solidFill>
                  <a:srgbClr val="FFFFFF"/>
                </a:solidFill>
              </a:rPr>
              <a:t>Fuentes</a:t>
            </a:r>
            <a:r>
              <a:rPr lang="hu-HU" sz="1400" dirty="0">
                <a:solidFill>
                  <a:srgbClr val="FFFFFF"/>
                </a:solidFill>
              </a:rPr>
              <a:t> de </a:t>
            </a:r>
            <a:r>
              <a:rPr lang="hu-HU" sz="1400" dirty="0" err="1">
                <a:solidFill>
                  <a:srgbClr val="FFFFFF"/>
                </a:solidFill>
              </a:rPr>
              <a:t>información</a:t>
            </a:r>
            <a:r>
              <a:rPr lang="hu-HU" sz="1400" dirty="0">
                <a:solidFill>
                  <a:srgbClr val="FFFFFF"/>
                </a:solidFill>
              </a:rPr>
              <a:t> </a:t>
            </a:r>
            <a:endParaRPr lang="en-US" sz="1400" dirty="0" err="1">
              <a:solidFill>
                <a:srgbClr val="FFFFFF"/>
              </a:solidFill>
            </a:endParaRPr>
          </a:p>
        </p:txBody>
      </p:sp>
      <p:sp>
        <p:nvSpPr>
          <p:cNvPr id="21" name="TextBox 20"/>
          <p:cNvSpPr txBox="1"/>
          <p:nvPr/>
        </p:nvSpPr>
        <p:spPr>
          <a:xfrm>
            <a:off x="4189412" y="5791200"/>
            <a:ext cx="7848600" cy="169277"/>
          </a:xfrm>
          <a:prstGeom prst="rect">
            <a:avLst/>
          </a:prstGeom>
          <a:noFill/>
        </p:spPr>
        <p:txBody>
          <a:bodyPr wrap="square" lIns="0" tIns="0" rIns="0" bIns="0" rtlCol="0">
            <a:spAutoFit/>
          </a:bodyPr>
          <a:lstStyle/>
          <a:p>
            <a:r>
              <a:rPr lang="hu-HU" sz="1100" i="1" dirty="0" err="1">
                <a:solidFill>
                  <a:srgbClr val="717171"/>
                </a:solidFill>
              </a:rPr>
              <a:t>Base</a:t>
            </a:r>
            <a:r>
              <a:rPr lang="hu-HU" sz="1100" i="1" dirty="0">
                <a:solidFill>
                  <a:srgbClr val="717171"/>
                </a:solidFill>
              </a:rPr>
              <a:t>: de 29 a 45 </a:t>
            </a:r>
            <a:r>
              <a:rPr lang="hu-HU" sz="1100" i="1" dirty="0" err="1">
                <a:solidFill>
                  <a:srgbClr val="717171"/>
                </a:solidFill>
              </a:rPr>
              <a:t>años</a:t>
            </a:r>
            <a:r>
              <a:rPr lang="hu-HU" sz="1100" i="1" dirty="0">
                <a:solidFill>
                  <a:srgbClr val="717171"/>
                </a:solidFill>
              </a:rPr>
              <a:t> de </a:t>
            </a:r>
            <a:r>
              <a:rPr lang="hu-HU" sz="1100" i="1" dirty="0" err="1">
                <a:solidFill>
                  <a:srgbClr val="717171"/>
                </a:solidFill>
              </a:rPr>
              <a:t>edad</a:t>
            </a:r>
            <a:r>
              <a:rPr lang="hu-HU" sz="1100" i="1" dirty="0">
                <a:solidFill>
                  <a:srgbClr val="717171"/>
                </a:solidFill>
              </a:rPr>
              <a:t>, con </a:t>
            </a:r>
            <a:r>
              <a:rPr lang="hu-HU" sz="1100" i="1" dirty="0" err="1">
                <a:solidFill>
                  <a:srgbClr val="717171"/>
                </a:solidFill>
              </a:rPr>
              <a:t>preocupación</a:t>
            </a:r>
            <a:r>
              <a:rPr lang="hu-HU" sz="1100" i="1" dirty="0">
                <a:solidFill>
                  <a:srgbClr val="717171"/>
                </a:solidFill>
              </a:rPr>
              <a:t> por la </a:t>
            </a:r>
            <a:r>
              <a:rPr lang="hu-HU" sz="1100" i="1" dirty="0" err="1">
                <a:solidFill>
                  <a:srgbClr val="717171"/>
                </a:solidFill>
              </a:rPr>
              <a:t>infertilidad</a:t>
            </a:r>
            <a:r>
              <a:rPr lang="hu-HU" sz="1100" i="1" dirty="0">
                <a:solidFill>
                  <a:srgbClr val="717171"/>
                </a:solidFill>
              </a:rPr>
              <a:t>, </a:t>
            </a:r>
            <a:r>
              <a:rPr lang="hu-HU" sz="1100" i="1" dirty="0" err="1">
                <a:solidFill>
                  <a:srgbClr val="717171"/>
                </a:solidFill>
              </a:rPr>
              <a:t>información</a:t>
            </a:r>
            <a:r>
              <a:rPr lang="hu-HU" sz="1100" i="1" dirty="0">
                <a:solidFill>
                  <a:srgbClr val="717171"/>
                </a:solidFill>
              </a:rPr>
              <a:t> </a:t>
            </a:r>
            <a:r>
              <a:rPr lang="hu-HU" sz="1100" i="1" dirty="0" err="1">
                <a:solidFill>
                  <a:srgbClr val="717171"/>
                </a:solidFill>
              </a:rPr>
              <a:t>interesada</a:t>
            </a:r>
            <a:r>
              <a:rPr lang="hu-HU" sz="1100" i="1" dirty="0">
                <a:solidFill>
                  <a:srgbClr val="717171"/>
                </a:solidFill>
              </a:rPr>
              <a:t> y ya </a:t>
            </a:r>
            <a:r>
              <a:rPr lang="hu-HU" sz="1100" i="1" dirty="0" err="1">
                <a:solidFill>
                  <a:srgbClr val="717171"/>
                </a:solidFill>
              </a:rPr>
              <a:t>recopilada</a:t>
            </a:r>
            <a:r>
              <a:rPr lang="hu-HU" sz="1100" i="1" dirty="0">
                <a:solidFill>
                  <a:srgbClr val="717171"/>
                </a:solidFill>
              </a:rPr>
              <a:t> (29) - </a:t>
            </a:r>
            <a:r>
              <a:rPr lang="hu-HU" sz="1100" i="1" dirty="0">
                <a:solidFill>
                  <a:srgbClr val="FF0000"/>
                </a:solidFill>
              </a:rPr>
              <a:t>BASE BAJA</a:t>
            </a:r>
            <a:endParaRPr lang="en-US" sz="1100" i="1" dirty="0">
              <a:solidFill>
                <a:srgbClr val="FF0000"/>
              </a:solidFill>
            </a:endParaRPr>
          </a:p>
        </p:txBody>
      </p:sp>
      <p:sp>
        <p:nvSpPr>
          <p:cNvPr id="6" name="Oval 5">
            <a:extLst>
              <a:ext uri="{FF2B5EF4-FFF2-40B4-BE49-F238E27FC236}">
                <a16:creationId xmlns="" xmlns:a16="http://schemas.microsoft.com/office/drawing/2014/main" id="{7FD6FBA9-92FA-45A3-8031-F708794C5909}"/>
              </a:ext>
            </a:extLst>
          </p:cNvPr>
          <p:cNvSpPr/>
          <p:nvPr/>
        </p:nvSpPr>
        <p:spPr>
          <a:xfrm>
            <a:off x="547110" y="2287124"/>
            <a:ext cx="1458813" cy="1219200"/>
          </a:xfrm>
          <a:prstGeom prst="ellipse">
            <a:avLst/>
          </a:prstGeom>
          <a:noFill/>
          <a:ln>
            <a:solidFill>
              <a:srgbClr val="004D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0"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TextBox 23"/>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5"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36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33DB175-6262-4DFC-944B-50CABE26238D}"/>
              </a:ext>
            </a:extLst>
          </p:cNvPr>
          <p:cNvSpPr>
            <a:spLocks noGrp="1"/>
          </p:cNvSpPr>
          <p:nvPr>
            <p:ph type="title"/>
          </p:nvPr>
        </p:nvSpPr>
        <p:spPr/>
        <p:txBody>
          <a:bodyPr/>
          <a:lstStyle/>
          <a:p>
            <a:r>
              <a:rPr lang="es-ES" noProof="0" smtClean="0"/>
              <a:t>Conclusiones en Fertilidad </a:t>
            </a:r>
            <a:endParaRPr lang="es-ES" noProof="0"/>
          </a:p>
        </p:txBody>
      </p:sp>
      <p:sp>
        <p:nvSpPr>
          <p:cNvPr id="6" name="Text Placeholder 5">
            <a:extLst>
              <a:ext uri="{FF2B5EF4-FFF2-40B4-BE49-F238E27FC236}">
                <a16:creationId xmlns="" xmlns:a16="http://schemas.microsoft.com/office/drawing/2014/main" id="{A620DBDB-F1C6-4422-AE14-52E5A9710A2A}"/>
              </a:ext>
            </a:extLst>
          </p:cNvPr>
          <p:cNvSpPr>
            <a:spLocks noGrp="1"/>
          </p:cNvSpPr>
          <p:nvPr>
            <p:ph type="body" sz="quarter" idx="16"/>
          </p:nvPr>
        </p:nvSpPr>
        <p:spPr/>
        <p:txBody>
          <a:bodyPr/>
          <a:lstStyle/>
          <a:p>
            <a:r>
              <a:rPr lang="es-ES" noProof="0" smtClean="0"/>
              <a:t>Las mujeres en España se preocupan más por el tema de la infertilidad que las europeas, lo consideran un problema del presente y no del futuro. Los profesionales de la medicina son clave: principalmente para consultas pero también para intervenciones médicas, cuyo coste supone un problema y sólo lo lleva a cabo una quinta parte de las mujeres españolas. Aquellas con problemas de infertilidad buscan información, pero una gran parte aún está inactiva. </a:t>
            </a:r>
            <a:endParaRPr lang="es-ES" noProof="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53</a:t>
            </a:fld>
            <a:endParaRPr lang="en-GB">
              <a:solidFill>
                <a:srgbClr val="717171"/>
              </a:solidFill>
            </a:endParaRPr>
          </a:p>
        </p:txBody>
      </p:sp>
      <p:sp>
        <p:nvSpPr>
          <p:cNvPr id="4" name="3 Rectángulo"/>
          <p:cNvSpPr/>
          <p:nvPr/>
        </p:nvSpPr>
        <p:spPr>
          <a:xfrm>
            <a:off x="263456" y="2025079"/>
            <a:ext cx="11277600" cy="3703578"/>
          </a:xfrm>
          <a:prstGeom prst="rect">
            <a:avLst/>
          </a:prstGeom>
        </p:spPr>
        <p:txBody>
          <a:bodyPr wrap="square">
            <a:spAutoFit/>
          </a:bodyPr>
          <a:lstStyle/>
          <a:p>
            <a:pPr algn="just">
              <a:spcBef>
                <a:spcPts val="800"/>
              </a:spcBef>
            </a:pPr>
            <a:r>
              <a:rPr lang="es-ES_tradnl" sz="1600" dirty="0" smtClean="0">
                <a:solidFill>
                  <a:srgbClr val="717171"/>
                </a:solidFill>
              </a:rPr>
              <a:t>A las mujeres españolas les preocupan más los temas sobre el parto, el embarazo y la infertilidad, que a la media de las mujeres europeas. Una gran parte de las mujeres españolas en edad fértil están preocupadas por la infertilidad, ya que lo consideran un problema del presente y no del futuro.</a:t>
            </a:r>
          </a:p>
          <a:p>
            <a:pPr algn="just">
              <a:spcBef>
                <a:spcPts val="800"/>
              </a:spcBef>
            </a:pPr>
            <a:r>
              <a:rPr lang="es-ES_tradnl" sz="1600" dirty="0" smtClean="0">
                <a:solidFill>
                  <a:srgbClr val="717171"/>
                </a:solidFill>
              </a:rPr>
              <a:t>Lo primero que hacen es consultar con un profesional médico, otro tipo de métodos los llevan a cabo menos frecuentemente.</a:t>
            </a:r>
          </a:p>
          <a:p>
            <a:pPr algn="just">
              <a:spcBef>
                <a:spcPts val="800"/>
              </a:spcBef>
            </a:pPr>
            <a:r>
              <a:rPr lang="es-ES_tradnl" sz="1600" dirty="0" smtClean="0">
                <a:solidFill>
                  <a:srgbClr val="717171"/>
                </a:solidFill>
              </a:rPr>
              <a:t>La mayor preocupación acerca de la infertilidad en España es la carga financiera que supone el costearse un tratamiento de fertilidad. El seguro de salud será examinado para comprobar qué gastos del tratamiento cubre.</a:t>
            </a:r>
          </a:p>
          <a:p>
            <a:pPr algn="just">
              <a:spcBef>
                <a:spcPts val="800"/>
              </a:spcBef>
            </a:pPr>
            <a:r>
              <a:rPr lang="es-ES_tradnl" sz="1600" dirty="0" smtClean="0">
                <a:solidFill>
                  <a:srgbClr val="717171"/>
                </a:solidFill>
              </a:rPr>
              <a:t>La mitad de las mujeres con problemas de infertilidad hacen algo para ayudar a concebir eligiendo métodos médicos menos probables en lugar de los "más suaves". Los métodos médicos son elegidos por una quinta parte de las mujeres españolas.</a:t>
            </a:r>
          </a:p>
          <a:p>
            <a:pPr algn="just">
              <a:spcBef>
                <a:spcPts val="800"/>
              </a:spcBef>
            </a:pPr>
            <a:r>
              <a:rPr lang="es-ES_tradnl" sz="1600" dirty="0" smtClean="0">
                <a:solidFill>
                  <a:srgbClr val="717171"/>
                </a:solidFill>
              </a:rPr>
              <a:t>A cerca de la mitad de la mitad de las mujeres que les preocupa su fertilidad le interesa estar informadas, pero una gran parte de ellas sigue inactiva. Para aquellas que buscan activamente información lo hacen principalmente en  webs/portales online para mujeres y centros de fertilidad. </a:t>
            </a:r>
            <a:endParaRPr lang="es-ES_tradnl" sz="1600" dirty="0">
              <a:solidFill>
                <a:srgbClr val="717171"/>
              </a:solidFill>
            </a:endParaRPr>
          </a:p>
        </p:txBody>
      </p:sp>
    </p:spTree>
    <p:extLst>
      <p:ext uri="{BB962C8B-B14F-4D97-AF65-F5344CB8AC3E}">
        <p14:creationId xmlns:p14="http://schemas.microsoft.com/office/powerpoint/2010/main" val="274229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8001000" cy="1446550"/>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Dra. Esther De la </a:t>
            </a:r>
            <a:r>
              <a:rPr lang="es-ES" sz="2000" b="1" dirty="0" smtClean="0">
                <a:solidFill>
                  <a:srgbClr val="717171"/>
                </a:solidFill>
              </a:rPr>
              <a:t>Viuda</a:t>
            </a:r>
          </a:p>
          <a:p>
            <a:pPr>
              <a:spcBef>
                <a:spcPts val="600"/>
              </a:spcBef>
              <a:spcAft>
                <a:spcPts val="600"/>
              </a:spcAft>
            </a:pPr>
            <a:r>
              <a:rPr lang="es-ES" sz="1800" b="1" dirty="0" smtClean="0">
                <a:solidFill>
                  <a:srgbClr val="717171"/>
                </a:solidFill>
              </a:rPr>
              <a:t>Especialista </a:t>
            </a:r>
            <a:r>
              <a:rPr lang="es-ES" sz="1800" b="1" dirty="0">
                <a:solidFill>
                  <a:srgbClr val="717171"/>
                </a:solidFill>
              </a:rPr>
              <a:t>en Ginecología y Obstetricia</a:t>
            </a:r>
            <a:r>
              <a:rPr lang="es-ES" sz="1800" b="1" dirty="0" smtClean="0">
                <a:solidFill>
                  <a:srgbClr val="717171"/>
                </a:solidFill>
              </a:rPr>
              <a:t>, Hospital </a:t>
            </a:r>
            <a:r>
              <a:rPr lang="es-ES" sz="1800" b="1" dirty="0">
                <a:solidFill>
                  <a:srgbClr val="717171"/>
                </a:solidFill>
              </a:rPr>
              <a:t>Universitario de </a:t>
            </a:r>
            <a:r>
              <a:rPr lang="es-ES" sz="1800" b="1" dirty="0" smtClean="0">
                <a:solidFill>
                  <a:srgbClr val="717171"/>
                </a:solidFill>
              </a:rPr>
              <a:t>Guadalajara</a:t>
            </a:r>
          </a:p>
          <a:p>
            <a:pPr>
              <a:spcBef>
                <a:spcPts val="600"/>
              </a:spcBef>
              <a:spcAft>
                <a:spcPts val="600"/>
              </a:spcAft>
            </a:pPr>
            <a:r>
              <a:rPr lang="es-ES" sz="1800" b="1" dirty="0" smtClean="0">
                <a:solidFill>
                  <a:srgbClr val="717171"/>
                </a:solidFill>
              </a:rPr>
              <a:t>Vocal </a:t>
            </a:r>
            <a:r>
              <a:rPr lang="es-ES" sz="1800" b="1" dirty="0">
                <a:solidFill>
                  <a:srgbClr val="717171"/>
                </a:solidFill>
              </a:rPr>
              <a:t>de la Asociación Española para </a:t>
            </a:r>
            <a:r>
              <a:rPr lang="es-ES" sz="1800" b="1" dirty="0" smtClean="0">
                <a:solidFill>
                  <a:srgbClr val="717171"/>
                </a:solidFill>
              </a:rPr>
              <a:t>el Estudio </a:t>
            </a:r>
            <a:r>
              <a:rPr lang="es-ES" sz="1800" b="1" dirty="0">
                <a:solidFill>
                  <a:srgbClr val="717171"/>
                </a:solidFill>
              </a:rPr>
              <a:t>de la </a:t>
            </a:r>
            <a:r>
              <a:rPr lang="es-ES" sz="1800" b="1" dirty="0" smtClean="0">
                <a:solidFill>
                  <a:srgbClr val="717171"/>
                </a:solidFill>
              </a:rPr>
              <a:t>Menopausia</a:t>
            </a:r>
            <a:endParaRPr lang="es-ES" sz="1000" b="1" dirty="0" smtClean="0">
              <a:solidFill>
                <a:srgbClr val="717171"/>
              </a:solidFill>
            </a:endParaRPr>
          </a:p>
        </p:txBody>
      </p:sp>
    </p:spTree>
    <p:extLst>
      <p:ext uri="{BB962C8B-B14F-4D97-AF65-F5344CB8AC3E}">
        <p14:creationId xmlns:p14="http://schemas.microsoft.com/office/powerpoint/2010/main" val="2495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000" noProof="0" dirty="0" smtClean="0"/>
              <a:t>Importancia de </a:t>
            </a:r>
            <a:r>
              <a:rPr lang="es-ES" sz="2000" dirty="0"/>
              <a:t>los síntomas de la menopausia para </a:t>
            </a:r>
            <a:r>
              <a:rPr lang="es-ES" sz="2000" noProof="0" dirty="0" smtClean="0"/>
              <a:t>el grupo de edad (40-55 años) </a:t>
            </a:r>
            <a:endParaRPr lang="es-ES" sz="2000" noProof="0" dirty="0"/>
          </a:p>
        </p:txBody>
      </p:sp>
      <p:sp>
        <p:nvSpPr>
          <p:cNvPr id="3" name="Text Placeholder 2"/>
          <p:cNvSpPr>
            <a:spLocks noGrp="1"/>
          </p:cNvSpPr>
          <p:nvPr>
            <p:ph type="body" sz="quarter" idx="16"/>
          </p:nvPr>
        </p:nvSpPr>
        <p:spPr/>
        <p:txBody>
          <a:bodyPr/>
          <a:lstStyle/>
          <a:p>
            <a:r>
              <a:rPr lang="es-ES" noProof="0" dirty="0" smtClean="0"/>
              <a:t>La menopausia se convierte en un problema muy importante en la edad de 40-55 años. </a:t>
            </a:r>
            <a:endParaRPr lang="es-ES" noProof="0" dirty="0"/>
          </a:p>
        </p:txBody>
      </p:sp>
      <p:sp>
        <p:nvSpPr>
          <p:cNvPr id="4" name="Text Placeholder 3"/>
          <p:cNvSpPr>
            <a:spLocks noGrp="1"/>
          </p:cNvSpPr>
          <p:nvPr>
            <p:ph type="body" sz="quarter" idx="15"/>
          </p:nvPr>
        </p:nvSpPr>
        <p:spPr/>
        <p:txBody>
          <a:bodyPr/>
          <a:lstStyle/>
          <a:p>
            <a:r>
              <a:rPr lang="es-ES" noProof="0" smtClean="0"/>
              <a:t>B1. Aquí hay una lista de temas de salud femenina  en los que puedes pensar o en conversaciones con otras  mujeres. ¿En qué medida consideras que cada una es importante?</a:t>
            </a:r>
            <a:endParaRPr lang="es-ES" noProof="0"/>
          </a:p>
        </p:txBody>
      </p:sp>
      <p:sp>
        <p:nvSpPr>
          <p:cNvPr id="2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55</a:t>
            </a:fld>
            <a:endParaRPr lang="en-GB">
              <a:solidFill>
                <a:srgbClr val="717171"/>
              </a:solidFill>
            </a:endParaRPr>
          </a:p>
        </p:txBody>
      </p:sp>
      <p:graphicFrame>
        <p:nvGraphicFramePr>
          <p:cNvPr id="5" name="Content Placeholder 30"/>
          <p:cNvGraphicFramePr>
            <a:graphicFrameLocks noGrp="1"/>
          </p:cNvGraphicFramePr>
          <p:nvPr>
            <p:extLst>
              <p:ext uri="{D42A27DB-BD31-4B8C-83A1-F6EECF244321}">
                <p14:modId xmlns:p14="http://schemas.microsoft.com/office/powerpoint/2010/main" val="1862110496"/>
              </p:ext>
            </p:extLst>
          </p:nvPr>
        </p:nvGraphicFramePr>
        <p:xfrm>
          <a:off x="1674812" y="1981200"/>
          <a:ext cx="4495800" cy="37718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30"/>
          <p:cNvGraphicFramePr>
            <a:graphicFrameLocks noGrp="1"/>
          </p:cNvGraphicFramePr>
          <p:nvPr>
            <p:extLst>
              <p:ext uri="{D42A27DB-BD31-4B8C-83A1-F6EECF244321}">
                <p14:modId xmlns:p14="http://schemas.microsoft.com/office/powerpoint/2010/main" val="2150435259"/>
              </p:ext>
            </p:extLst>
          </p:nvPr>
        </p:nvGraphicFramePr>
        <p:xfrm>
          <a:off x="6780212" y="1981200"/>
          <a:ext cx="4572000" cy="37718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3212" y="1447800"/>
            <a:ext cx="1371600" cy="153888"/>
          </a:xfrm>
          <a:prstGeom prst="rect">
            <a:avLst/>
          </a:prstGeom>
          <a:noFill/>
        </p:spPr>
        <p:txBody>
          <a:bodyPr wrap="square" lIns="0" tIns="0" rIns="0" bIns="0" rtlCol="0">
            <a:spAutoFit/>
          </a:bodyPr>
          <a:lstStyle/>
          <a:p>
            <a:pPr algn="ctr"/>
            <a:r>
              <a:rPr lang="hu-HU" sz="1000" dirty="0" err="1">
                <a:solidFill>
                  <a:srgbClr val="717171"/>
                </a:solidFill>
              </a:rPr>
              <a:t>Puntuación</a:t>
            </a:r>
            <a:r>
              <a:rPr lang="hu-HU" sz="1000" dirty="0">
                <a:solidFill>
                  <a:srgbClr val="717171"/>
                </a:solidFill>
              </a:rPr>
              <a:t> </a:t>
            </a:r>
            <a:r>
              <a:rPr lang="hu-HU" sz="1000" dirty="0" err="1">
                <a:solidFill>
                  <a:srgbClr val="717171"/>
                </a:solidFill>
              </a:rPr>
              <a:t>promedio</a:t>
            </a:r>
            <a:endParaRPr lang="en-US" sz="1000" dirty="0">
              <a:solidFill>
                <a:srgbClr val="717171"/>
              </a:solidFill>
            </a:endParaRPr>
          </a:p>
        </p:txBody>
      </p:sp>
      <p:sp>
        <p:nvSpPr>
          <p:cNvPr id="17" name="TextBox 16"/>
          <p:cNvSpPr txBox="1"/>
          <p:nvPr/>
        </p:nvSpPr>
        <p:spPr>
          <a:xfrm>
            <a:off x="1446212" y="5879098"/>
            <a:ext cx="1828800" cy="169277"/>
          </a:xfrm>
          <a:prstGeom prst="rect">
            <a:avLst/>
          </a:prstGeom>
          <a:noFill/>
        </p:spPr>
        <p:txBody>
          <a:bodyPr wrap="square" lIns="0" tIns="0" rIns="0" bIns="0" rtlCol="0">
            <a:spAutoFit/>
          </a:bodyPr>
          <a:lstStyle/>
          <a:p>
            <a:pPr algn="ctr"/>
            <a:r>
              <a:rPr lang="hu-HU" sz="1100" i="1" dirty="0">
                <a:solidFill>
                  <a:srgbClr val="717171"/>
                </a:solidFill>
              </a:rPr>
              <a:t>Base: Muestra total (</a:t>
            </a:r>
            <a:r>
              <a:rPr lang="hu-HU" sz="1100" i="1" dirty="0" smtClean="0">
                <a:solidFill>
                  <a:srgbClr val="717171"/>
                </a:solidFill>
              </a:rPr>
              <a:t>1</a:t>
            </a:r>
            <a:r>
              <a:rPr lang="es-ES_tradnl" sz="1100" i="1" dirty="0" smtClean="0">
                <a:solidFill>
                  <a:srgbClr val="717171"/>
                </a:solidFill>
              </a:rPr>
              <a:t>.</a:t>
            </a:r>
            <a:r>
              <a:rPr lang="hu-HU" sz="1100" i="1" dirty="0" smtClean="0">
                <a:solidFill>
                  <a:srgbClr val="717171"/>
                </a:solidFill>
              </a:rPr>
              <a:t>000</a:t>
            </a:r>
            <a:r>
              <a:rPr lang="hu-HU" sz="1100" i="1" dirty="0">
                <a:solidFill>
                  <a:srgbClr val="717171"/>
                </a:solidFill>
              </a:rPr>
              <a:t>)</a:t>
            </a:r>
            <a:endParaRPr lang="en-US" sz="1100" i="1" dirty="0">
              <a:solidFill>
                <a:srgbClr val="717171"/>
              </a:solidFill>
            </a:endParaRPr>
          </a:p>
        </p:txBody>
      </p:sp>
      <p:sp>
        <p:nvSpPr>
          <p:cNvPr id="22"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TextBox 22"/>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4"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5" name="RedDown"/>
          <p:cNvSpPr>
            <a:spLocks noChangeShapeType="1"/>
          </p:cNvSpPr>
          <p:nvPr/>
        </p:nvSpPr>
        <p:spPr bwMode="auto">
          <a:xfrm rot="10800000">
            <a:off x="2398712" y="24384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RedDown"/>
          <p:cNvSpPr>
            <a:spLocks noChangeShapeType="1"/>
          </p:cNvSpPr>
          <p:nvPr/>
        </p:nvSpPr>
        <p:spPr bwMode="auto">
          <a:xfrm rot="10800000">
            <a:off x="5227637" y="25241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18" name="Up Arrow 16">
            <a:extLst>
              <a:ext uri="{FF2B5EF4-FFF2-40B4-BE49-F238E27FC236}">
                <a16:creationId xmlns:a16="http://schemas.microsoft.com/office/drawing/2014/main" xmlns="" id="{898B8C47-A9B9-4E65-B350-2CFE874C276E}"/>
              </a:ext>
            </a:extLst>
          </p:cNvPr>
          <p:cNvSpPr/>
          <p:nvPr/>
        </p:nvSpPr>
        <p:spPr>
          <a:xfrm>
            <a:off x="562242" y="2187584"/>
            <a:ext cx="531812" cy="2862840"/>
          </a:xfrm>
          <a:prstGeom prst="upArrow">
            <a:avLst/>
          </a:prstGeom>
          <a:gradFill flip="none" rotWithShape="1">
            <a:gsLst>
              <a:gs pos="0">
                <a:schemeClr val="accent5">
                  <a:lumMod val="20000"/>
                  <a:lumOff val="80000"/>
                </a:schemeClr>
              </a:gs>
              <a:gs pos="49000">
                <a:schemeClr val="accent5">
                  <a:lumMod val="60000"/>
                  <a:lumOff val="40000"/>
                </a:schemeClr>
              </a:gs>
              <a:gs pos="100000">
                <a:srgbClr val="D5B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19" name="TextBox 18">
            <a:extLst>
              <a:ext uri="{FF2B5EF4-FFF2-40B4-BE49-F238E27FC236}">
                <a16:creationId xmlns:a16="http://schemas.microsoft.com/office/drawing/2014/main" xmlns="" id="{B481DD91-5C95-4A7C-8CC3-B528F50B3935}"/>
              </a:ext>
            </a:extLst>
          </p:cNvPr>
          <p:cNvSpPr txBox="1"/>
          <p:nvPr/>
        </p:nvSpPr>
        <p:spPr>
          <a:xfrm>
            <a:off x="227012" y="5105400"/>
            <a:ext cx="1295399" cy="307777"/>
          </a:xfrm>
          <a:prstGeom prst="rect">
            <a:avLst/>
          </a:prstGeom>
          <a:noFill/>
        </p:spPr>
        <p:txBody>
          <a:bodyPr wrap="square" lIns="0" tIns="0" rIns="0" bIns="0" rtlCol="0">
            <a:spAutoFit/>
          </a:bodyPr>
          <a:lstStyle/>
          <a:p>
            <a:r>
              <a:rPr lang="hu-HU" sz="1000" dirty="0">
                <a:solidFill>
                  <a:srgbClr val="717171"/>
                </a:solidFill>
              </a:rPr>
              <a:t>No es importante en </a:t>
            </a:r>
            <a:r>
              <a:rPr lang="hu-HU" sz="1000" dirty="0" err="1">
                <a:solidFill>
                  <a:srgbClr val="717171"/>
                </a:solidFill>
              </a:rPr>
              <a:t>absoluto</a:t>
            </a:r>
            <a:r>
              <a:rPr lang="hu-HU" sz="1000" dirty="0">
                <a:solidFill>
                  <a:srgbClr val="717171"/>
                </a:solidFill>
              </a:rPr>
              <a:t> (1)</a:t>
            </a:r>
            <a:endParaRPr lang="en-US" sz="1000" dirty="0" err="1">
              <a:solidFill>
                <a:srgbClr val="717171"/>
              </a:solidFill>
            </a:endParaRPr>
          </a:p>
        </p:txBody>
      </p:sp>
      <p:sp>
        <p:nvSpPr>
          <p:cNvPr id="20" name="TextBox 19">
            <a:extLst>
              <a:ext uri="{FF2B5EF4-FFF2-40B4-BE49-F238E27FC236}">
                <a16:creationId xmlns:a16="http://schemas.microsoft.com/office/drawing/2014/main" xmlns="" id="{4C82AE49-0EC9-48CF-8FD3-106D48145EBA}"/>
              </a:ext>
            </a:extLst>
          </p:cNvPr>
          <p:cNvSpPr txBox="1"/>
          <p:nvPr/>
        </p:nvSpPr>
        <p:spPr>
          <a:xfrm>
            <a:off x="475136" y="2033695"/>
            <a:ext cx="1142942" cy="153888"/>
          </a:xfrm>
          <a:prstGeom prst="rect">
            <a:avLst/>
          </a:prstGeom>
          <a:noFill/>
        </p:spPr>
        <p:txBody>
          <a:bodyPr wrap="none" lIns="0" tIns="0" rIns="0" bIns="0" rtlCol="0">
            <a:spAutoFit/>
          </a:bodyPr>
          <a:lstStyle/>
          <a:p>
            <a:r>
              <a:rPr lang="hu-HU" sz="1000" dirty="0" err="1">
                <a:solidFill>
                  <a:srgbClr val="717171"/>
                </a:solidFill>
              </a:rPr>
              <a:t>Muy</a:t>
            </a:r>
            <a:r>
              <a:rPr lang="hu-HU" sz="1000" dirty="0">
                <a:solidFill>
                  <a:srgbClr val="717171"/>
                </a:solidFill>
              </a:rPr>
              <a:t> importante (10)</a:t>
            </a:r>
            <a:endParaRPr lang="en-US" sz="1000" dirty="0" err="1">
              <a:solidFill>
                <a:srgbClr val="717171"/>
              </a:solidFill>
            </a:endParaRPr>
          </a:p>
        </p:txBody>
      </p:sp>
      <p:sp>
        <p:nvSpPr>
          <p:cNvPr id="27" name="TextBox 26"/>
          <p:cNvSpPr txBox="1"/>
          <p:nvPr/>
        </p:nvSpPr>
        <p:spPr>
          <a:xfrm>
            <a:off x="6856412" y="5879098"/>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40-55 </a:t>
            </a:r>
            <a:r>
              <a:rPr lang="hu-HU" sz="1100" i="1" dirty="0" err="1">
                <a:solidFill>
                  <a:srgbClr val="717171"/>
                </a:solidFill>
              </a:rPr>
              <a:t>años</a:t>
            </a:r>
            <a:r>
              <a:rPr lang="hu-HU" sz="1100" i="1" dirty="0">
                <a:solidFill>
                  <a:srgbClr val="717171"/>
                </a:solidFill>
              </a:rPr>
              <a:t> (450)</a:t>
            </a:r>
            <a:endParaRPr lang="en-US" sz="1100" i="1" dirty="0">
              <a:solidFill>
                <a:srgbClr val="717171"/>
              </a:solidFill>
            </a:endParaRPr>
          </a:p>
        </p:txBody>
      </p:sp>
    </p:spTree>
    <p:extLst>
      <p:ext uri="{BB962C8B-B14F-4D97-AF65-F5344CB8AC3E}">
        <p14:creationId xmlns:p14="http://schemas.microsoft.com/office/powerpoint/2010/main" val="13260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s-ES" noProof="0" dirty="0" smtClean="0"/>
              <a:t>La menopausia es una preocupación actual para una cuarta parte de las mujeres de 40 a 59 años, que crece a un tercio en la edad de 46 a 59 años.</a:t>
            </a:r>
            <a:endParaRPr lang="es-ES" noProof="0" dirty="0"/>
          </a:p>
        </p:txBody>
      </p:sp>
      <p:sp>
        <p:nvSpPr>
          <p:cNvPr id="4" name="Text Placeholder 3"/>
          <p:cNvSpPr>
            <a:spLocks noGrp="1"/>
          </p:cNvSpPr>
          <p:nvPr>
            <p:ph type="body" sz="quarter" idx="15"/>
          </p:nvPr>
        </p:nvSpPr>
        <p:spPr/>
        <p:txBody>
          <a:bodyPr/>
          <a:lstStyle/>
          <a:p>
            <a:r>
              <a:rPr lang="es-ES" noProof="0" smtClean="0"/>
              <a:t>B2_E1. ¿Te preocupa la menopausia? ¿Te ocupas de esta etapa de la vida?</a:t>
            </a:r>
            <a:endParaRPr lang="es-ES" noProof="0"/>
          </a:p>
        </p:txBody>
      </p:sp>
      <p:sp>
        <p:nvSpPr>
          <p:cNvPr id="20"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56</a:t>
            </a:fld>
            <a:endParaRPr lang="en-GB">
              <a:solidFill>
                <a:srgbClr val="717171"/>
              </a:solidFill>
            </a:endParaRPr>
          </a:p>
        </p:txBody>
      </p:sp>
      <p:sp>
        <p:nvSpPr>
          <p:cNvPr id="5" name="Title 1"/>
          <p:cNvSpPr txBox="1">
            <a:spLocks/>
          </p:cNvSpPr>
          <p:nvPr/>
        </p:nvSpPr>
        <p:spPr>
          <a:xfrm>
            <a:off x="359905" y="228600"/>
            <a:ext cx="11463889" cy="404119"/>
          </a:xfrm>
          <a:prstGeom prst="rect">
            <a:avLst/>
          </a:prstGeom>
        </p:spPr>
        <p:txBody>
          <a:bodyPr vert="horz" lIns="0" tIns="0" rIns="0" bIns="0" rtlCol="0" anchor="t">
            <a:noAutofit/>
          </a:bodyPr>
          <a:lstStyle>
            <a:lvl1pPr algn="l" defTabSz="1218936" rtl="0" eaLnBrk="1" latinLnBrk="0" hangingPunct="1">
              <a:lnSpc>
                <a:spcPct val="100000"/>
              </a:lnSpc>
              <a:spcBef>
                <a:spcPts val="800"/>
              </a:spcBef>
              <a:buNone/>
              <a:defRPr sz="2400" b="1" kern="1200">
                <a:solidFill>
                  <a:srgbClr val="004990"/>
                </a:solidFill>
                <a:latin typeface="+mj-lt"/>
                <a:ea typeface="+mj-ea"/>
                <a:cs typeface="+mj-cs"/>
              </a:defRPr>
            </a:lvl1pPr>
          </a:lstStyle>
          <a:p>
            <a:r>
              <a:rPr lang="es-ES" smtClean="0"/>
              <a:t>¿Cómo de importante es la menopausia?	</a:t>
            </a:r>
            <a:endParaRPr lang="es-ES"/>
          </a:p>
        </p:txBody>
      </p:sp>
      <p:sp>
        <p:nvSpPr>
          <p:cNvPr id="13" name="TextBox 12"/>
          <p:cNvSpPr txBox="1"/>
          <p:nvPr/>
        </p:nvSpPr>
        <p:spPr>
          <a:xfrm>
            <a:off x="379412" y="14478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4" name="Chart Placeholder 16"/>
          <p:cNvGraphicFramePr>
            <a:graphicFrameLocks/>
          </p:cNvGraphicFramePr>
          <p:nvPr>
            <p:extLst>
              <p:ext uri="{D42A27DB-BD31-4B8C-83A1-F6EECF244321}">
                <p14:modId xmlns:p14="http://schemas.microsoft.com/office/powerpoint/2010/main" val="3404103846"/>
              </p:ext>
            </p:extLst>
          </p:nvPr>
        </p:nvGraphicFramePr>
        <p:xfrm>
          <a:off x="379412" y="1600200"/>
          <a:ext cx="4724400" cy="43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6"/>
          <p:cNvGraphicFramePr>
            <a:graphicFrameLocks/>
          </p:cNvGraphicFramePr>
          <p:nvPr>
            <p:extLst>
              <p:ext uri="{D42A27DB-BD31-4B8C-83A1-F6EECF244321}">
                <p14:modId xmlns:p14="http://schemas.microsoft.com/office/powerpoint/2010/main" val="377979055"/>
              </p:ext>
            </p:extLst>
          </p:nvPr>
        </p:nvGraphicFramePr>
        <p:xfrm>
          <a:off x="5480809" y="1600200"/>
          <a:ext cx="6477000" cy="4319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40-59 </a:t>
            </a:r>
            <a:r>
              <a:rPr lang="hu-HU" sz="1100" i="1" dirty="0" err="1">
                <a:solidFill>
                  <a:srgbClr val="717171"/>
                </a:solidFill>
              </a:rPr>
              <a:t>años</a:t>
            </a:r>
            <a:r>
              <a:rPr lang="hu-HU" sz="1100" i="1" dirty="0">
                <a:solidFill>
                  <a:srgbClr val="717171"/>
                </a:solidFill>
              </a:rPr>
              <a:t> (349)</a:t>
            </a:r>
            <a:endParaRPr lang="en-US" sz="1100" i="1" dirty="0">
              <a:solidFill>
                <a:srgbClr val="717171"/>
              </a:solidFill>
            </a:endParaRPr>
          </a:p>
        </p:txBody>
      </p:sp>
      <p:sp>
        <p:nvSpPr>
          <p:cNvPr id="17" name="TextBox 16"/>
          <p:cNvSpPr txBox="1"/>
          <p:nvPr/>
        </p:nvSpPr>
        <p:spPr>
          <a:xfrm>
            <a:off x="6478587" y="5879098"/>
            <a:ext cx="838200" cy="169277"/>
          </a:xfrm>
          <a:prstGeom prst="rect">
            <a:avLst/>
          </a:prstGeom>
          <a:noFill/>
        </p:spPr>
        <p:txBody>
          <a:bodyPr wrap="square" lIns="0" tIns="0" rIns="0" bIns="0" rtlCol="0">
            <a:spAutoFit/>
          </a:bodyPr>
          <a:lstStyle/>
          <a:p>
            <a:pPr algn="ctr"/>
            <a:r>
              <a:rPr lang="hu-HU" sz="1100" i="1" dirty="0">
                <a:solidFill>
                  <a:srgbClr val="717171"/>
                </a:solidFill>
              </a:rPr>
              <a:t>(88)</a:t>
            </a:r>
            <a:endParaRPr lang="en-US" sz="1100" i="1" dirty="0">
              <a:solidFill>
                <a:srgbClr val="717171"/>
              </a:solidFill>
            </a:endParaRPr>
          </a:p>
        </p:txBody>
      </p:sp>
      <p:sp>
        <p:nvSpPr>
          <p:cNvPr id="18" name="TextBox 17"/>
          <p:cNvSpPr txBox="1"/>
          <p:nvPr/>
        </p:nvSpPr>
        <p:spPr>
          <a:xfrm>
            <a:off x="8408987" y="5879098"/>
            <a:ext cx="838200" cy="169277"/>
          </a:xfrm>
          <a:prstGeom prst="rect">
            <a:avLst/>
          </a:prstGeom>
          <a:noFill/>
        </p:spPr>
        <p:txBody>
          <a:bodyPr wrap="square" lIns="0" tIns="0" rIns="0" bIns="0" rtlCol="0">
            <a:spAutoFit/>
          </a:bodyPr>
          <a:lstStyle/>
          <a:p>
            <a:pPr algn="ctr"/>
            <a:r>
              <a:rPr lang="hu-HU" sz="1100" i="1" dirty="0">
                <a:solidFill>
                  <a:srgbClr val="717171"/>
                </a:solidFill>
              </a:rPr>
              <a:t>(261)</a:t>
            </a:r>
            <a:endParaRPr lang="en-US" sz="1100" i="1" dirty="0">
              <a:solidFill>
                <a:srgbClr val="717171"/>
              </a:solidFill>
            </a:endParaRPr>
          </a:p>
        </p:txBody>
      </p:sp>
      <p:sp>
        <p:nvSpPr>
          <p:cNvPr id="19" name="Rounded Rectangle 18"/>
          <p:cNvSpPr/>
          <p:nvPr/>
        </p:nvSpPr>
        <p:spPr>
          <a:xfrm>
            <a:off x="2027237" y="1524000"/>
            <a:ext cx="1409700" cy="41910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3"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4" name="TextBox 23"/>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5"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Action Button: Back or Previous 1">
            <a:hlinkClick r:id="" action="ppaction://hlinkshowjump?jump=previousslide" highlightClick="1"/>
          </p:cNvPr>
          <p:cNvSpPr/>
          <p:nvPr/>
        </p:nvSpPr>
        <p:spPr>
          <a:xfrm>
            <a:off x="7694612" y="1822286"/>
            <a:ext cx="314876" cy="207818"/>
          </a:xfrm>
          <a:prstGeom prst="actionButtonBackPreviou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8" name="Action Button: Forward or Next 5">
            <a:hlinkClick r:id="" action="ppaction://hlinkshowjump?jump=nextslide" highlightClick="1"/>
          </p:cNvPr>
          <p:cNvSpPr/>
          <p:nvPr/>
        </p:nvSpPr>
        <p:spPr>
          <a:xfrm>
            <a:off x="7710454" y="3962400"/>
            <a:ext cx="239404" cy="228600"/>
          </a:xfrm>
          <a:prstGeom prst="actionButtonForwardNex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1" name="TextBox 20"/>
          <p:cNvSpPr txBox="1"/>
          <p:nvPr/>
        </p:nvSpPr>
        <p:spPr>
          <a:xfrm>
            <a:off x="2312987" y="5867400"/>
            <a:ext cx="838200" cy="169277"/>
          </a:xfrm>
          <a:prstGeom prst="rect">
            <a:avLst/>
          </a:prstGeom>
          <a:noFill/>
        </p:spPr>
        <p:txBody>
          <a:bodyPr wrap="square" lIns="0" tIns="0" rIns="0" bIns="0" rtlCol="0">
            <a:spAutoFit/>
          </a:bodyPr>
          <a:lstStyle/>
          <a:p>
            <a:pPr algn="ctr"/>
            <a:r>
              <a:rPr lang="hu-HU" sz="1100" i="1" dirty="0">
                <a:solidFill>
                  <a:srgbClr val="717171"/>
                </a:solidFill>
              </a:rPr>
              <a:t>(</a:t>
            </a:r>
            <a:r>
              <a:rPr lang="hu-HU" sz="1100" i="1" dirty="0" smtClean="0">
                <a:solidFill>
                  <a:srgbClr val="717171"/>
                </a:solidFill>
              </a:rPr>
              <a:t>2</a:t>
            </a:r>
            <a:r>
              <a:rPr lang="es-ES_tradnl" sz="1100" i="1" dirty="0" smtClean="0">
                <a:solidFill>
                  <a:srgbClr val="717171"/>
                </a:solidFill>
              </a:rPr>
              <a:t>.</a:t>
            </a:r>
            <a:r>
              <a:rPr lang="hu-HU" sz="1100" i="1" dirty="0" smtClean="0">
                <a:solidFill>
                  <a:srgbClr val="717171"/>
                </a:solidFill>
              </a:rPr>
              <a:t>266</a:t>
            </a:r>
            <a:r>
              <a:rPr lang="hu-HU" sz="1100" i="1" dirty="0">
                <a:solidFill>
                  <a:srgbClr val="717171"/>
                </a:solidFill>
              </a:rPr>
              <a:t>)</a:t>
            </a:r>
            <a:endParaRPr lang="en-US" sz="1100" i="1" dirty="0">
              <a:solidFill>
                <a:srgbClr val="717171"/>
              </a:solidFill>
            </a:endParaRPr>
          </a:p>
        </p:txBody>
      </p:sp>
    </p:spTree>
    <p:extLst>
      <p:ext uri="{BB962C8B-B14F-4D97-AF65-F5344CB8AC3E}">
        <p14:creationId xmlns:p14="http://schemas.microsoft.com/office/powerpoint/2010/main" val="13416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dirty="0" smtClean="0"/>
              <a:t>Sufrir cualquier síntoma de menopausia</a:t>
            </a:r>
            <a:endParaRPr lang="es-ES" noProof="0" dirty="0"/>
          </a:p>
        </p:txBody>
      </p:sp>
      <p:sp>
        <p:nvSpPr>
          <p:cNvPr id="5" name="Text Placeholder 4"/>
          <p:cNvSpPr>
            <a:spLocks noGrp="1"/>
          </p:cNvSpPr>
          <p:nvPr>
            <p:ph type="body" sz="quarter" idx="16"/>
          </p:nvPr>
        </p:nvSpPr>
        <p:spPr/>
        <p:txBody>
          <a:bodyPr/>
          <a:lstStyle/>
          <a:p>
            <a:pPr>
              <a:spcBef>
                <a:spcPts val="600"/>
              </a:spcBef>
            </a:pPr>
            <a:r>
              <a:rPr lang="es-ES" sz="1600" noProof="0" dirty="0" smtClean="0"/>
              <a:t>La mayoría de las mujeres españolas tienen uno o más problemas derivados de la menopausia, principalmente problemas que afectan a su bienestar.</a:t>
            </a:r>
          </a:p>
          <a:p>
            <a:pPr>
              <a:spcBef>
                <a:spcPts val="600"/>
              </a:spcBef>
            </a:pPr>
            <a:r>
              <a:rPr lang="es-ES" sz="1600" noProof="0" dirty="0" smtClean="0"/>
              <a:t>Además, la caída de la libido es más problemática en España que en los demás países.</a:t>
            </a:r>
            <a:endParaRPr lang="es-ES" sz="1600" noProof="0" dirty="0"/>
          </a:p>
        </p:txBody>
      </p:sp>
      <p:sp>
        <p:nvSpPr>
          <p:cNvPr id="14" name="Text Placeholder 3"/>
          <p:cNvSpPr>
            <a:spLocks noGrp="1"/>
          </p:cNvSpPr>
          <p:nvPr>
            <p:ph type="body" sz="quarter" idx="15"/>
          </p:nvPr>
        </p:nvSpPr>
        <p:spPr/>
        <p:txBody>
          <a:bodyPr/>
          <a:lstStyle/>
          <a:p>
            <a:r>
              <a:rPr lang="es-ES" noProof="0" smtClean="0"/>
              <a:t>B2_E2. ¿Sufre de alguno de los siguientes síntomas de la menopausia? </a:t>
            </a:r>
            <a:endParaRPr lang="es-ES" noProof="0"/>
          </a:p>
        </p:txBody>
      </p:sp>
      <p:sp>
        <p:nvSpPr>
          <p:cNvPr id="16"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57</a:t>
            </a:fld>
            <a:endParaRPr lang="en-GB">
              <a:solidFill>
                <a:srgbClr val="717171"/>
              </a:solidFill>
            </a:endParaRPr>
          </a:p>
        </p:txBody>
      </p:sp>
      <p:sp>
        <p:nvSpPr>
          <p:cNvPr id="13" name="TextBox 12"/>
          <p:cNvSpPr txBox="1"/>
          <p:nvPr/>
        </p:nvSpPr>
        <p:spPr>
          <a:xfrm>
            <a:off x="341312" y="1933675"/>
            <a:ext cx="838200" cy="153888"/>
          </a:xfrm>
          <a:prstGeom prst="rect">
            <a:avLst/>
          </a:prstGeom>
          <a:noFill/>
        </p:spPr>
        <p:txBody>
          <a:bodyPr wrap="square" lIns="0" tIns="0" rIns="0" bIns="0" rtlCol="0">
            <a:spAutoFit/>
          </a:bodyPr>
          <a:lstStyle/>
          <a:p>
            <a:pPr algn="ctr"/>
            <a:r>
              <a:rPr lang="es-ES" sz="1000" dirty="0">
                <a:solidFill>
                  <a:srgbClr val="717171"/>
                </a:solidFill>
              </a:rPr>
              <a:t>Datos en %</a:t>
            </a:r>
          </a:p>
        </p:txBody>
      </p:sp>
      <p:sp>
        <p:nvSpPr>
          <p:cNvPr id="18" name="TextBox 17"/>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40-55 </a:t>
            </a:r>
            <a:r>
              <a:rPr lang="hu-HU" sz="1100" i="1" dirty="0" err="1">
                <a:solidFill>
                  <a:srgbClr val="717171"/>
                </a:solidFill>
              </a:rPr>
              <a:t>años</a:t>
            </a:r>
            <a:r>
              <a:rPr lang="hu-HU" sz="1100" i="1" dirty="0">
                <a:solidFill>
                  <a:srgbClr val="717171"/>
                </a:solidFill>
              </a:rPr>
              <a:t> (279)</a:t>
            </a:r>
            <a:endParaRPr lang="en-US" sz="1100" i="1" dirty="0">
              <a:solidFill>
                <a:srgbClr val="717171"/>
              </a:solidFill>
            </a:endParaRPr>
          </a:p>
        </p:txBody>
      </p:sp>
      <p:sp>
        <p:nvSpPr>
          <p:cNvPr id="20" name="TextBox 19"/>
          <p:cNvSpPr txBox="1"/>
          <p:nvPr/>
        </p:nvSpPr>
        <p:spPr>
          <a:xfrm>
            <a:off x="8685212" y="1676400"/>
            <a:ext cx="251460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423302483"/>
              </p:ext>
            </p:extLst>
          </p:nvPr>
        </p:nvGraphicFramePr>
        <p:xfrm>
          <a:off x="760412" y="2028825"/>
          <a:ext cx="10134600" cy="3733800"/>
        </p:xfrm>
        <a:graphic>
          <a:graphicData uri="http://schemas.openxmlformats.org/drawingml/2006/table">
            <a:tbl>
              <a:tblPr firstRow="1" bandRow="1">
                <a:tableStyleId>{5940675A-B579-460E-94D1-54222C63F5DA}</a:tableStyleId>
              </a:tblPr>
              <a:tblGrid>
                <a:gridCol w="8305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34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31</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30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21</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27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25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20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tx1"/>
                          </a:solidFill>
                          <a:latin typeface="+mj-lt"/>
                        </a:rPr>
                        <a:t>17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16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13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2002">
                <a:tc>
                  <a:txBody>
                    <a:bodyPr/>
                    <a:lstStyle/>
                    <a:p>
                      <a:pPr algn="ctr"/>
                      <a:endParaRPr lang="en-US" sz="115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mj-lt"/>
                        </a:rPr>
                        <a:t>32</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graphicFrame>
        <p:nvGraphicFramePr>
          <p:cNvPr id="22" name="Content Placeholder 30"/>
          <p:cNvGraphicFramePr>
            <a:graphicFrameLocks/>
          </p:cNvGraphicFramePr>
          <p:nvPr>
            <p:extLst>
              <p:ext uri="{D42A27DB-BD31-4B8C-83A1-F6EECF244321}">
                <p14:modId xmlns:p14="http://schemas.microsoft.com/office/powerpoint/2010/main" val="4069056267"/>
              </p:ext>
            </p:extLst>
          </p:nvPr>
        </p:nvGraphicFramePr>
        <p:xfrm>
          <a:off x="379412" y="1905000"/>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a:extLst>
              <a:ext uri="{FF2B5EF4-FFF2-40B4-BE49-F238E27FC236}">
                <a16:creationId xmlns:a16="http://schemas.microsoft.com/office/drawing/2014/main" xmlns="" id="{86D9050D-746B-44F4-8F87-9DE404C10A12}"/>
              </a:ext>
            </a:extLst>
          </p:cNvPr>
          <p:cNvSpPr/>
          <p:nvPr/>
        </p:nvSpPr>
        <p:spPr>
          <a:xfrm>
            <a:off x="2970212" y="2819400"/>
            <a:ext cx="4419600" cy="304800"/>
          </a:xfrm>
          <a:prstGeom prst="ellipse">
            <a:avLst/>
          </a:prstGeom>
          <a:noFill/>
          <a:ln w="19050">
            <a:solidFill>
              <a:srgbClr val="004D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19" name="TextBox 18"/>
          <p:cNvSpPr txBox="1"/>
          <p:nvPr/>
        </p:nvSpPr>
        <p:spPr>
          <a:xfrm>
            <a:off x="9025286" y="5857458"/>
            <a:ext cx="1828800" cy="169277"/>
          </a:xfrm>
          <a:prstGeom prst="rect">
            <a:avLst/>
          </a:prstGeom>
          <a:noFill/>
        </p:spPr>
        <p:txBody>
          <a:bodyPr wrap="square" lIns="0" tIns="0" rIns="0" bIns="0" rtlCol="0">
            <a:spAutoFit/>
          </a:bodyPr>
          <a:lstStyle/>
          <a:p>
            <a:pPr algn="ctr"/>
            <a:r>
              <a:rPr lang="hu-HU" sz="1100" i="1" dirty="0">
                <a:solidFill>
                  <a:srgbClr val="717171"/>
                </a:solidFill>
              </a:rPr>
              <a:t>(</a:t>
            </a:r>
            <a:r>
              <a:rPr lang="hu-HU" sz="1100" i="1" dirty="0" smtClean="0">
                <a:solidFill>
                  <a:srgbClr val="717171"/>
                </a:solidFill>
              </a:rPr>
              <a:t>1</a:t>
            </a:r>
            <a:r>
              <a:rPr lang="es-ES_tradnl" sz="1100" i="1" dirty="0" smtClean="0">
                <a:solidFill>
                  <a:srgbClr val="717171"/>
                </a:solidFill>
              </a:rPr>
              <a:t>.</a:t>
            </a:r>
            <a:r>
              <a:rPr lang="hu-HU" sz="1100" i="1" dirty="0" smtClean="0">
                <a:solidFill>
                  <a:srgbClr val="717171"/>
                </a:solidFill>
              </a:rPr>
              <a:t>696</a:t>
            </a:r>
            <a:r>
              <a:rPr lang="hu-HU" sz="1100" i="1" dirty="0">
                <a:solidFill>
                  <a:srgbClr val="717171"/>
                </a:solidFill>
              </a:rPr>
              <a:t>)</a:t>
            </a:r>
            <a:endParaRPr lang="en-US" sz="1100" i="1" dirty="0">
              <a:solidFill>
                <a:srgbClr val="717171"/>
              </a:solidFill>
            </a:endParaRPr>
          </a:p>
        </p:txBody>
      </p:sp>
      <p:sp>
        <p:nvSpPr>
          <p:cNvPr id="17" name="TextBox 16"/>
          <p:cNvSpPr txBox="1"/>
          <p:nvPr/>
        </p:nvSpPr>
        <p:spPr>
          <a:xfrm>
            <a:off x="5256212" y="1676400"/>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405871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s-ES" sz="2000" noProof="0" smtClean="0"/>
              <a:t>¿En qué medida las mujeres se ven afectadas por los síntomas de la menopausia?</a:t>
            </a:r>
            <a:endParaRPr lang="es-ES" sz="2000" noProof="0"/>
          </a:p>
        </p:txBody>
      </p:sp>
      <p:sp>
        <p:nvSpPr>
          <p:cNvPr id="3" name="Text Placeholder 2"/>
          <p:cNvSpPr>
            <a:spLocks noGrp="1"/>
          </p:cNvSpPr>
          <p:nvPr>
            <p:ph type="body" sz="quarter" idx="16"/>
          </p:nvPr>
        </p:nvSpPr>
        <p:spPr/>
        <p:txBody>
          <a:bodyPr/>
          <a:lstStyle/>
          <a:p>
            <a:r>
              <a:rPr lang="es-ES" noProof="0" dirty="0" smtClean="0"/>
              <a:t>Cerca de la mitad de las mujeres españolas de entre 40 y 59 años de edad sufren de los síntomas de la menopausia en España, al igual que el promedio de Europa occidental.</a:t>
            </a:r>
            <a:endParaRPr lang="es-ES" noProof="0" dirty="0"/>
          </a:p>
        </p:txBody>
      </p:sp>
      <p:sp>
        <p:nvSpPr>
          <p:cNvPr id="29" name="Text Placeholder 3"/>
          <p:cNvSpPr>
            <a:spLocks noGrp="1"/>
          </p:cNvSpPr>
          <p:nvPr>
            <p:ph type="body" sz="quarter" idx="15"/>
          </p:nvPr>
        </p:nvSpPr>
        <p:spPr/>
        <p:txBody>
          <a:bodyPr/>
          <a:lstStyle/>
          <a:p>
            <a:r>
              <a:rPr lang="es-ES" noProof="0" smtClean="0"/>
              <a:t>B2_E2. ¿Sufre de alguno de los siguientes síntomas de la menopausia?</a:t>
            </a:r>
            <a:endParaRPr lang="es-ES" noProof="0"/>
          </a:p>
        </p:txBody>
      </p:sp>
      <p:sp>
        <p:nvSpPr>
          <p:cNvPr id="19"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58</a:t>
            </a:fld>
            <a:endParaRPr lang="en-GB">
              <a:solidFill>
                <a:srgbClr val="717171"/>
              </a:solidFill>
            </a:endParaRPr>
          </a:p>
        </p:txBody>
      </p:sp>
      <p:graphicFrame>
        <p:nvGraphicFramePr>
          <p:cNvPr id="5" name="Chart 4"/>
          <p:cNvGraphicFramePr/>
          <p:nvPr>
            <p:extLst>
              <p:ext uri="{D42A27DB-BD31-4B8C-83A1-F6EECF244321}">
                <p14:modId xmlns:p14="http://schemas.microsoft.com/office/powerpoint/2010/main" val="907805523"/>
              </p:ext>
            </p:extLst>
          </p:nvPr>
        </p:nvGraphicFramePr>
        <p:xfrm>
          <a:off x="303212" y="1504950"/>
          <a:ext cx="7110941" cy="4385028"/>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ular Callout 9"/>
          <p:cNvSpPr/>
          <p:nvPr/>
        </p:nvSpPr>
        <p:spPr>
          <a:xfrm>
            <a:off x="8072886" y="1979642"/>
            <a:ext cx="2898326" cy="1454006"/>
          </a:xfrm>
          <a:prstGeom prst="wedgeRoundRectCallout">
            <a:avLst>
              <a:gd name="adj1" fmla="val -72353"/>
              <a:gd name="adj2" fmla="val 35779"/>
              <a:gd name="adj3" fmla="val 16667"/>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9" name="TextBox 8"/>
          <p:cNvSpPr txBox="1"/>
          <p:nvPr/>
        </p:nvSpPr>
        <p:spPr>
          <a:xfrm>
            <a:off x="8228012" y="2057400"/>
            <a:ext cx="2107949" cy="1292662"/>
          </a:xfrm>
          <a:prstGeom prst="rect">
            <a:avLst/>
          </a:prstGeom>
          <a:noFill/>
        </p:spPr>
        <p:txBody>
          <a:bodyPr wrap="none" lIns="0" tIns="0" rIns="0" bIns="0" rtlCol="0">
            <a:spAutoFit/>
          </a:bodyPr>
          <a:lstStyle/>
          <a:p>
            <a:r>
              <a:rPr lang="es-ES" sz="1400" smtClean="0">
                <a:solidFill>
                  <a:srgbClr val="0EADC3">
                    <a:lumMod val="20000"/>
                    <a:lumOff val="80000"/>
                  </a:srgbClr>
                </a:solidFill>
              </a:rPr>
              <a:t>Sufrimiento intenso: </a:t>
            </a:r>
            <a:r>
              <a:rPr lang="es-ES" sz="1400" smtClean="0">
                <a:solidFill>
                  <a:srgbClr val="FFFFFF"/>
                </a:solidFill>
              </a:rPr>
              <a:t/>
            </a:r>
            <a:br>
              <a:rPr lang="es-ES" sz="1400" smtClean="0">
                <a:solidFill>
                  <a:srgbClr val="FFFFFF"/>
                </a:solidFill>
              </a:rPr>
            </a:br>
            <a:r>
              <a:rPr lang="es-ES" sz="1400" smtClean="0">
                <a:solidFill>
                  <a:srgbClr val="FFFFFF"/>
                </a:solidFill>
              </a:rPr>
              <a:t>sufre de 3 o más síntomas</a:t>
            </a:r>
          </a:p>
          <a:p>
            <a:r>
              <a:rPr lang="es-ES" sz="1400" smtClean="0">
                <a:solidFill>
                  <a:srgbClr val="0EADC3">
                    <a:lumMod val="20000"/>
                    <a:lumOff val="80000"/>
                  </a:srgbClr>
                </a:solidFill>
              </a:rPr>
              <a:t>Sufrimiento regular: </a:t>
            </a:r>
          </a:p>
          <a:p>
            <a:r>
              <a:rPr lang="es-ES" sz="1400" smtClean="0">
                <a:solidFill>
                  <a:srgbClr val="FFFFFF"/>
                </a:solidFill>
              </a:rPr>
              <a:t>sufre de 2 síntomas</a:t>
            </a:r>
          </a:p>
          <a:p>
            <a:r>
              <a:rPr lang="es-ES" sz="1400" smtClean="0">
                <a:solidFill>
                  <a:srgbClr val="0EADC3">
                    <a:lumMod val="20000"/>
                    <a:lumOff val="80000"/>
                  </a:srgbClr>
                </a:solidFill>
              </a:rPr>
              <a:t>Sufrimiento leve: </a:t>
            </a:r>
          </a:p>
          <a:p>
            <a:r>
              <a:rPr lang="es-ES" sz="1400" smtClean="0">
                <a:solidFill>
                  <a:srgbClr val="FFFFFF"/>
                </a:solidFill>
              </a:rPr>
              <a:t>sufre de 1 síntoma</a:t>
            </a:r>
            <a:endParaRPr lang="es-ES" sz="1400">
              <a:solidFill>
                <a:srgbClr val="FFFFFF"/>
              </a:solidFill>
            </a:endParaRPr>
          </a:p>
        </p:txBody>
      </p:sp>
      <p:sp>
        <p:nvSpPr>
          <p:cNvPr id="16" name="TextBox 15"/>
          <p:cNvSpPr txBox="1"/>
          <p:nvPr/>
        </p:nvSpPr>
        <p:spPr>
          <a:xfrm>
            <a:off x="339466" y="1721349"/>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pic>
        <p:nvPicPr>
          <p:cNvPr id="1026" name="Picture 2" descr="Képtalálat a következ&amp;odblac;re: „menopausa”"/>
          <p:cNvPicPr>
            <a:picLocks noChangeAspect="1" noChangeArrowheads="1"/>
          </p:cNvPicPr>
          <p:nvPr/>
        </p:nvPicPr>
        <p:blipFill>
          <a:blip r:embed="rId3" cstate="print"/>
          <a:srcRect/>
          <a:stretch>
            <a:fillRect/>
          </a:stretch>
        </p:blipFill>
        <p:spPr bwMode="auto">
          <a:xfrm>
            <a:off x="8532812" y="3883143"/>
            <a:ext cx="3635376" cy="2222382"/>
          </a:xfrm>
          <a:prstGeom prst="rect">
            <a:avLst/>
          </a:prstGeom>
          <a:noFill/>
        </p:spPr>
      </p:pic>
      <p:sp>
        <p:nvSpPr>
          <p:cNvPr id="31" name="TextBox 30"/>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40-59 </a:t>
            </a:r>
            <a:r>
              <a:rPr lang="hu-HU" sz="1100" i="1" dirty="0" err="1">
                <a:solidFill>
                  <a:srgbClr val="717171"/>
                </a:solidFill>
              </a:rPr>
              <a:t>años</a:t>
            </a:r>
            <a:r>
              <a:rPr lang="hu-HU" sz="1100" i="1" dirty="0">
                <a:solidFill>
                  <a:srgbClr val="717171"/>
                </a:solidFill>
              </a:rPr>
              <a:t> (349)</a:t>
            </a:r>
            <a:endParaRPr lang="en-US" sz="1100" i="1" dirty="0">
              <a:solidFill>
                <a:srgbClr val="717171"/>
              </a:solidFill>
            </a:endParaRPr>
          </a:p>
        </p:txBody>
      </p:sp>
      <p:sp>
        <p:nvSpPr>
          <p:cNvPr id="24" name="Rounded Rectangle 23"/>
          <p:cNvSpPr/>
          <p:nvPr/>
        </p:nvSpPr>
        <p:spPr>
          <a:xfrm>
            <a:off x="989012" y="4796383"/>
            <a:ext cx="1431138" cy="46141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100" dirty="0">
                <a:solidFill>
                  <a:srgbClr val="717171">
                    <a:lumMod val="50000"/>
                  </a:srgbClr>
                </a:solidFill>
              </a:rPr>
              <a:t>Promedio países</a:t>
            </a:r>
            <a:endParaRPr lang="hu-HU" sz="1100" dirty="0">
              <a:solidFill>
                <a:srgbClr val="717171">
                  <a:lumMod val="50000"/>
                </a:srgbClr>
              </a:solidFill>
            </a:endParaRPr>
          </a:p>
          <a:p>
            <a:pPr algn="ctr"/>
            <a:r>
              <a:rPr lang="en-US" sz="1100" dirty="0" smtClean="0">
                <a:solidFill>
                  <a:srgbClr val="717171">
                    <a:lumMod val="50000"/>
                  </a:srgbClr>
                </a:solidFill>
              </a:rPr>
              <a:t>11</a:t>
            </a:r>
            <a:r>
              <a:rPr lang="hu-HU" sz="1100" dirty="0">
                <a:solidFill>
                  <a:srgbClr val="717171">
                    <a:lumMod val="50000"/>
                  </a:srgbClr>
                </a:solidFill>
              </a:rPr>
              <a:t>%</a:t>
            </a:r>
            <a:endParaRPr lang="en-US" sz="1100" dirty="0">
              <a:solidFill>
                <a:srgbClr val="717171">
                  <a:lumMod val="50000"/>
                </a:srgbClr>
              </a:solidFill>
            </a:endParaRPr>
          </a:p>
        </p:txBody>
      </p:sp>
      <p:sp>
        <p:nvSpPr>
          <p:cNvPr id="25" name="Rounded Rectangle 24"/>
          <p:cNvSpPr/>
          <p:nvPr/>
        </p:nvSpPr>
        <p:spPr>
          <a:xfrm>
            <a:off x="3960812" y="5548460"/>
            <a:ext cx="1295400" cy="462901"/>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100" dirty="0">
                <a:solidFill>
                  <a:srgbClr val="717171">
                    <a:lumMod val="50000"/>
                  </a:srgbClr>
                </a:solidFill>
              </a:rPr>
              <a:t>Promedio países</a:t>
            </a:r>
            <a:endParaRPr lang="hu-HU" sz="1100" dirty="0">
              <a:solidFill>
                <a:srgbClr val="717171">
                  <a:lumMod val="50000"/>
                </a:srgbClr>
              </a:solidFill>
            </a:endParaRPr>
          </a:p>
          <a:p>
            <a:pPr algn="ctr"/>
            <a:r>
              <a:rPr lang="en-US" sz="1100" dirty="0" smtClean="0">
                <a:solidFill>
                  <a:srgbClr val="717171">
                    <a:lumMod val="50000"/>
                  </a:srgbClr>
                </a:solidFill>
              </a:rPr>
              <a:t>12</a:t>
            </a:r>
            <a:r>
              <a:rPr lang="hu-HU" sz="1100" dirty="0">
                <a:solidFill>
                  <a:srgbClr val="717171">
                    <a:lumMod val="50000"/>
                  </a:srgbClr>
                </a:solidFill>
              </a:rPr>
              <a:t>%</a:t>
            </a:r>
            <a:endParaRPr lang="en-US" sz="1100" dirty="0">
              <a:solidFill>
                <a:srgbClr val="717171">
                  <a:lumMod val="50000"/>
                </a:srgbClr>
              </a:solidFill>
            </a:endParaRPr>
          </a:p>
        </p:txBody>
      </p:sp>
      <p:sp>
        <p:nvSpPr>
          <p:cNvPr id="26" name="Rounded Rectangle 25"/>
          <p:cNvSpPr/>
          <p:nvPr/>
        </p:nvSpPr>
        <p:spPr>
          <a:xfrm>
            <a:off x="4787852" y="3883143"/>
            <a:ext cx="1306559" cy="45720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100" dirty="0">
                <a:solidFill>
                  <a:srgbClr val="717171">
                    <a:lumMod val="50000"/>
                  </a:srgbClr>
                </a:solidFill>
              </a:rPr>
              <a:t>Promedio países</a:t>
            </a:r>
            <a:endParaRPr lang="hu-HU" sz="1100" dirty="0">
              <a:solidFill>
                <a:srgbClr val="717171">
                  <a:lumMod val="50000"/>
                </a:srgbClr>
              </a:solidFill>
            </a:endParaRPr>
          </a:p>
          <a:p>
            <a:pPr algn="ctr"/>
            <a:r>
              <a:rPr lang="en-US" sz="1100" dirty="0" smtClean="0">
                <a:solidFill>
                  <a:srgbClr val="717171">
                    <a:lumMod val="50000"/>
                  </a:srgbClr>
                </a:solidFill>
              </a:rPr>
              <a:t>45</a:t>
            </a:r>
            <a:r>
              <a:rPr lang="hu-HU" sz="1100" dirty="0">
                <a:solidFill>
                  <a:srgbClr val="717171">
                    <a:lumMod val="50000"/>
                  </a:srgbClr>
                </a:solidFill>
              </a:rPr>
              <a:t>%</a:t>
            </a:r>
            <a:endParaRPr lang="en-US" sz="1100" dirty="0">
              <a:solidFill>
                <a:srgbClr val="717171">
                  <a:lumMod val="50000"/>
                </a:srgbClr>
              </a:solidFill>
            </a:endParaRPr>
          </a:p>
        </p:txBody>
      </p:sp>
      <p:sp>
        <p:nvSpPr>
          <p:cNvPr id="27" name="Rounded Rectangle 26"/>
          <p:cNvSpPr/>
          <p:nvPr/>
        </p:nvSpPr>
        <p:spPr>
          <a:xfrm>
            <a:off x="2284412" y="1887056"/>
            <a:ext cx="1340162" cy="44767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_tradnl" sz="1100" dirty="0" smtClean="0">
                <a:solidFill>
                  <a:srgbClr val="717171">
                    <a:lumMod val="50000"/>
                  </a:srgbClr>
                </a:solidFill>
              </a:rPr>
              <a:t>Promedio países</a:t>
            </a:r>
            <a:endParaRPr lang="hu-HU" sz="1100" dirty="0">
              <a:solidFill>
                <a:srgbClr val="717171">
                  <a:lumMod val="50000"/>
                </a:srgbClr>
              </a:solidFill>
            </a:endParaRPr>
          </a:p>
          <a:p>
            <a:pPr algn="ctr"/>
            <a:r>
              <a:rPr lang="en-US" sz="1100" dirty="0">
                <a:solidFill>
                  <a:srgbClr val="717171">
                    <a:lumMod val="50000"/>
                  </a:srgbClr>
                </a:solidFill>
              </a:rPr>
              <a:t>31</a:t>
            </a:r>
            <a:r>
              <a:rPr lang="hu-HU" sz="1100" dirty="0">
                <a:solidFill>
                  <a:srgbClr val="717171">
                    <a:lumMod val="50000"/>
                  </a:srgbClr>
                </a:solidFill>
              </a:rPr>
              <a:t>%</a:t>
            </a:r>
            <a:endParaRPr lang="en-US" sz="1100" dirty="0">
              <a:solidFill>
                <a:srgbClr val="717171">
                  <a:lumMod val="50000"/>
                </a:srgbClr>
              </a:solidFill>
            </a:endParaRPr>
          </a:p>
        </p:txBody>
      </p:sp>
    </p:spTree>
    <p:extLst>
      <p:ext uri="{BB962C8B-B14F-4D97-AF65-F5344CB8AC3E}">
        <p14:creationId xmlns:p14="http://schemas.microsoft.com/office/powerpoint/2010/main" val="27637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nvPr>
        </p:nvGraphicFramePr>
        <p:xfrm>
          <a:off x="760412" y="1847850"/>
          <a:ext cx="10134600" cy="3790948"/>
        </p:xfrm>
        <a:graphic>
          <a:graphicData uri="http://schemas.openxmlformats.org/drawingml/2006/table">
            <a:tbl>
              <a:tblPr firstRow="1" bandRow="1">
                <a:tableStyleId>{5940675A-B579-460E-94D1-54222C63F5DA}</a:tableStyleId>
              </a:tblPr>
              <a:tblGrid>
                <a:gridCol w="6477000">
                  <a:extLst>
                    <a:ext uri="{9D8B030D-6E8A-4147-A177-3AD203B41FA5}">
                      <a16:colId xmlns:a16="http://schemas.microsoft.com/office/drawing/2014/main" xmlns="" val="20000"/>
                    </a:ext>
                  </a:extLst>
                </a:gridCol>
                <a:gridCol w="2108362">
                  <a:extLst>
                    <a:ext uri="{9D8B030D-6E8A-4147-A177-3AD203B41FA5}">
                      <a16:colId xmlns:a16="http://schemas.microsoft.com/office/drawing/2014/main" xmlns="" val="20001"/>
                    </a:ext>
                  </a:extLst>
                </a:gridCol>
                <a:gridCol w="1549238">
                  <a:extLst>
                    <a:ext uri="{9D8B030D-6E8A-4147-A177-3AD203B41FA5}">
                      <a16:colId xmlns:a16="http://schemas.microsoft.com/office/drawing/2014/main" xmlns="" val="20002"/>
                    </a:ext>
                  </a:extLst>
                </a:gridCol>
              </a:tblGrid>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57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38</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37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29</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34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27</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34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25</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25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25</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25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18</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41564">
                <a:tc>
                  <a:txBody>
                    <a:bodyPr/>
                    <a:lstStyle/>
                    <a:p>
                      <a:pPr marL="0" algn="ctr" defTabSz="1218936" rtl="0" eaLnBrk="1" fontAlgn="b" latinLnBrk="0" hangingPunct="1"/>
                      <a:endParaRPr lang="en-US" sz="1600" kern="1200" dirty="0">
                        <a:solidFill>
                          <a:schemeClr val="tx1"/>
                        </a:solidFill>
                        <a:latin typeface="+mn-lt"/>
                        <a:ea typeface="+mn-ea"/>
                        <a:cs typeface="+mn-cs"/>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en-US" sz="1600" kern="1200" dirty="0">
                          <a:solidFill>
                            <a:srgbClr val="0D98AB"/>
                          </a:solidFill>
                          <a:latin typeface="+mn-lt"/>
                          <a:ea typeface="+mn-ea"/>
                          <a:cs typeface="+mn-cs"/>
                        </a:rPr>
                        <a:t>22</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1218936" rtl="0" eaLnBrk="1" fontAlgn="b" latinLnBrk="0" hangingPunct="1"/>
                      <a:r>
                        <a:rPr lang="hu-HU" sz="1600" kern="1200" dirty="0">
                          <a:solidFill>
                            <a:schemeClr val="tx1"/>
                          </a:solidFill>
                          <a:latin typeface="+mn-lt"/>
                          <a:ea typeface="+mn-ea"/>
                          <a:cs typeface="+mn-cs"/>
                        </a:rPr>
                        <a:t>20</a:t>
                      </a:r>
                      <a:endParaRPr lang="en-US" sz="1600" kern="1200" dirty="0">
                        <a:solidFill>
                          <a:schemeClr val="tx1"/>
                        </a:solidFill>
                        <a:latin typeface="+mn-lt"/>
                        <a:ea typeface="+mn-ea"/>
                        <a:cs typeface="+mn-cs"/>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p:txBody>
          <a:bodyPr/>
          <a:lstStyle/>
          <a:p>
            <a:r>
              <a:rPr lang="es-ES" noProof="0" smtClean="0"/>
              <a:t>¿Cuáles son los temores personales en relación con la menopausia?</a:t>
            </a:r>
            <a:endParaRPr lang="es-ES" noProof="0"/>
          </a:p>
        </p:txBody>
      </p:sp>
      <p:sp>
        <p:nvSpPr>
          <p:cNvPr id="3" name="Text Placeholder 2"/>
          <p:cNvSpPr>
            <a:spLocks noGrp="1"/>
          </p:cNvSpPr>
          <p:nvPr>
            <p:ph type="body" sz="quarter" idx="16"/>
          </p:nvPr>
        </p:nvSpPr>
        <p:spPr>
          <a:xfrm>
            <a:off x="357096" y="909637"/>
            <a:ext cx="11474342" cy="842963"/>
          </a:xfrm>
        </p:spPr>
        <p:txBody>
          <a:bodyPr/>
          <a:lstStyle/>
          <a:p>
            <a:r>
              <a:rPr lang="es-ES" sz="1600" noProof="0" dirty="0" smtClean="0"/>
              <a:t>Las mujeres españolas se preocupan por la menopausia en general más que las mujeres de Europa occidental. Más de la mitad de ellas se preocupan por los riesgos para la salud. Envejecer, perder la vida sexual y perder la feminidad son las segundas preocupaciones más importantes. La depresión afecta a la menor cantidad de mujeres en España.</a:t>
            </a:r>
            <a:endParaRPr lang="es-ES" sz="1600" noProof="0" dirty="0"/>
          </a:p>
        </p:txBody>
      </p:sp>
      <p:sp>
        <p:nvSpPr>
          <p:cNvPr id="4" name="Text Placeholder 3"/>
          <p:cNvSpPr>
            <a:spLocks noGrp="1"/>
          </p:cNvSpPr>
          <p:nvPr>
            <p:ph type="body" sz="quarter" idx="15"/>
          </p:nvPr>
        </p:nvSpPr>
        <p:spPr/>
        <p:txBody>
          <a:bodyPr/>
          <a:lstStyle/>
          <a:p>
            <a:r>
              <a:rPr lang="es-ES" noProof="0" smtClean="0"/>
              <a:t>B2_E8. ¿Cómo te afecta la menopausia personalmente?</a:t>
            </a:r>
            <a:endParaRPr lang="es-ES" noProof="0"/>
          </a:p>
        </p:txBody>
      </p:sp>
      <p:sp>
        <p:nvSpPr>
          <p:cNvPr id="31"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59</a:t>
            </a:fld>
            <a:endParaRPr lang="en-GB">
              <a:solidFill>
                <a:srgbClr val="717171"/>
              </a:solidFill>
            </a:endParaRPr>
          </a:p>
        </p:txBody>
      </p:sp>
      <p:sp>
        <p:nvSpPr>
          <p:cNvPr id="13" name="TextBox 12"/>
          <p:cNvSpPr txBox="1"/>
          <p:nvPr/>
        </p:nvSpPr>
        <p:spPr>
          <a:xfrm>
            <a:off x="303212" y="17526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4" name="Content Placeholder 30"/>
          <p:cNvGraphicFramePr>
            <a:graphicFrameLocks/>
          </p:cNvGraphicFramePr>
          <p:nvPr>
            <p:extLst>
              <p:ext uri="{D42A27DB-BD31-4B8C-83A1-F6EECF244321}">
                <p14:modId xmlns:p14="http://schemas.microsoft.com/office/powerpoint/2010/main" val="986247074"/>
              </p:ext>
            </p:extLst>
          </p:nvPr>
        </p:nvGraphicFramePr>
        <p:xfrm>
          <a:off x="379412" y="1752600"/>
          <a:ext cx="9727114"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9066212" y="1600200"/>
            <a:ext cx="2005780" cy="343139"/>
          </a:xfrm>
          <a:prstGeom prst="rect">
            <a:avLst/>
          </a:prstGeom>
          <a:noFill/>
        </p:spPr>
        <p:txBody>
          <a:bodyPr wrap="square" lIns="47990" tIns="47990" rIns="47990" bIns="47990" rtlCol="0" anchor="b" anchorCtr="0">
            <a:spAutoFit/>
          </a:bodyPr>
          <a:lstStyle/>
          <a:p>
            <a:pPr algn="ctr"/>
            <a:r>
              <a:rPr lang="hu-HU" sz="1600" b="1" dirty="0">
                <a:solidFill>
                  <a:srgbClr val="717171"/>
                </a:solidFill>
              </a:rPr>
              <a:t>Media de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sp>
        <p:nvSpPr>
          <p:cNvPr id="19" name="Rectangle 18"/>
          <p:cNvSpPr/>
          <p:nvPr/>
        </p:nvSpPr>
        <p:spPr>
          <a:xfrm>
            <a:off x="7389812" y="1600200"/>
            <a:ext cx="1646606" cy="369332"/>
          </a:xfrm>
          <a:prstGeom prst="rect">
            <a:avLst/>
          </a:prstGeom>
        </p:spPr>
        <p:txBody>
          <a:bodyPr wrap="none">
            <a:spAutoFit/>
          </a:bodyPr>
          <a:lstStyle/>
          <a:p>
            <a:pPr algn="ctr"/>
            <a:r>
              <a:rPr lang="en-US" sz="1800" dirty="0">
                <a:solidFill>
                  <a:srgbClr val="0EADC3">
                    <a:lumMod val="75000"/>
                  </a:srgbClr>
                </a:solidFill>
              </a:rPr>
              <a:t>De </a:t>
            </a:r>
            <a:r>
              <a:rPr lang="en-US" sz="1800" dirty="0" err="1">
                <a:solidFill>
                  <a:srgbClr val="0EADC3">
                    <a:lumMod val="75000"/>
                  </a:srgbClr>
                </a:solidFill>
              </a:rPr>
              <a:t>acuerdo</a:t>
            </a:r>
            <a:r>
              <a:rPr lang="en-US" sz="1800" dirty="0">
                <a:solidFill>
                  <a:srgbClr val="0EADC3">
                    <a:lumMod val="75000"/>
                  </a:srgbClr>
                </a:solidFill>
              </a:rPr>
              <a:t> %</a:t>
            </a:r>
            <a:endParaRPr lang="en-US" dirty="0">
              <a:solidFill>
                <a:srgbClr val="717171"/>
              </a:solidFill>
            </a:endParaRPr>
          </a:p>
        </p:txBody>
      </p:sp>
      <p:sp>
        <p:nvSpPr>
          <p:cNvPr id="20" name="TextBox 19"/>
          <p:cNvSpPr txBox="1"/>
          <p:nvPr/>
        </p:nvSpPr>
        <p:spPr>
          <a:xfrm>
            <a:off x="379412" y="5791200"/>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40-55 </a:t>
            </a:r>
            <a:r>
              <a:rPr lang="hu-HU" sz="1100" i="1" dirty="0" err="1">
                <a:solidFill>
                  <a:srgbClr val="717171"/>
                </a:solidFill>
              </a:rPr>
              <a:t>años</a:t>
            </a:r>
            <a:r>
              <a:rPr lang="hu-HU" sz="1100" i="1" dirty="0">
                <a:solidFill>
                  <a:srgbClr val="717171"/>
                </a:solidFill>
              </a:rPr>
              <a:t> (279)</a:t>
            </a:r>
            <a:endParaRPr lang="en-US" sz="1100" i="1" dirty="0">
              <a:solidFill>
                <a:srgbClr val="717171"/>
              </a:solidFill>
            </a:endParaRPr>
          </a:p>
        </p:txBody>
      </p:sp>
      <p:sp>
        <p:nvSpPr>
          <p:cNvPr id="22"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TextBox 22"/>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los </a:t>
            </a:r>
            <a:r>
              <a:rPr lang="en-US" sz="900" i="1" dirty="0" err="1">
                <a:solidFill>
                  <a:srgbClr val="717171"/>
                </a:solidFill>
              </a:rPr>
              <a:t>países</a:t>
            </a:r>
            <a:endParaRPr lang="en-US" sz="900" i="1" dirty="0">
              <a:solidFill>
                <a:srgbClr val="717171"/>
              </a:solidFill>
            </a:endParaRPr>
          </a:p>
        </p:txBody>
      </p:sp>
      <p:sp>
        <p:nvSpPr>
          <p:cNvPr id="24"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RedDown"/>
          <p:cNvSpPr>
            <a:spLocks noChangeShapeType="1"/>
          </p:cNvSpPr>
          <p:nvPr/>
        </p:nvSpPr>
        <p:spPr bwMode="auto">
          <a:xfrm rot="10800000">
            <a:off x="8504237" y="20574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7" name="RedDown"/>
          <p:cNvSpPr>
            <a:spLocks noChangeShapeType="1"/>
          </p:cNvSpPr>
          <p:nvPr/>
        </p:nvSpPr>
        <p:spPr bwMode="auto">
          <a:xfrm rot="10800000">
            <a:off x="8504237" y="25908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8" name="RedDown"/>
          <p:cNvSpPr>
            <a:spLocks noChangeShapeType="1"/>
          </p:cNvSpPr>
          <p:nvPr/>
        </p:nvSpPr>
        <p:spPr bwMode="auto">
          <a:xfrm rot="10800000">
            <a:off x="8504237" y="31242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RedDown"/>
          <p:cNvSpPr>
            <a:spLocks noChangeShapeType="1"/>
          </p:cNvSpPr>
          <p:nvPr/>
        </p:nvSpPr>
        <p:spPr bwMode="auto">
          <a:xfrm rot="10800000">
            <a:off x="8504237" y="36576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0" name="RedDown"/>
          <p:cNvSpPr>
            <a:spLocks noChangeShapeType="1"/>
          </p:cNvSpPr>
          <p:nvPr/>
        </p:nvSpPr>
        <p:spPr bwMode="auto">
          <a:xfrm rot="10800000">
            <a:off x="8504237" y="4743449"/>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3" name="TextBox 32"/>
          <p:cNvSpPr txBox="1"/>
          <p:nvPr/>
        </p:nvSpPr>
        <p:spPr>
          <a:xfrm>
            <a:off x="9218612" y="5850523"/>
            <a:ext cx="1828800" cy="169277"/>
          </a:xfrm>
          <a:prstGeom prst="rect">
            <a:avLst/>
          </a:prstGeom>
          <a:noFill/>
        </p:spPr>
        <p:txBody>
          <a:bodyPr wrap="square" lIns="0" tIns="0" rIns="0" bIns="0" rtlCol="0">
            <a:spAutoFit/>
          </a:bodyPr>
          <a:lstStyle/>
          <a:p>
            <a:pPr algn="ctr"/>
            <a:r>
              <a:rPr lang="hu-HU" sz="1100" i="1" dirty="0">
                <a:solidFill>
                  <a:srgbClr val="717171"/>
                </a:solidFill>
              </a:rPr>
              <a:t>(1696)</a:t>
            </a:r>
            <a:endParaRPr lang="en-US" sz="1100" i="1" dirty="0">
              <a:solidFill>
                <a:srgbClr val="717171"/>
              </a:solidFill>
            </a:endParaRPr>
          </a:p>
        </p:txBody>
      </p:sp>
    </p:spTree>
    <p:extLst>
      <p:ext uri="{BB962C8B-B14F-4D97-AF65-F5344CB8AC3E}">
        <p14:creationId xmlns:p14="http://schemas.microsoft.com/office/powerpoint/2010/main" val="11610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Contenido del estudio</a:t>
            </a:r>
            <a:endParaRPr lang="es-ES" noProof="0" dirty="0"/>
          </a:p>
        </p:txBody>
      </p:sp>
      <p:sp>
        <p:nvSpPr>
          <p:cNvPr id="4"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a:t>
            </a:fld>
            <a:endParaRPr lang="en-GB" dirty="0">
              <a:solidFill>
                <a:srgbClr val="717171"/>
              </a:solidFill>
            </a:endParaRPr>
          </a:p>
        </p:txBody>
      </p:sp>
      <p:sp>
        <p:nvSpPr>
          <p:cNvPr id="79" name="Oval 78"/>
          <p:cNvSpPr>
            <a:spLocks/>
          </p:cNvSpPr>
          <p:nvPr/>
        </p:nvSpPr>
        <p:spPr>
          <a:xfrm>
            <a:off x="303212" y="2090738"/>
            <a:ext cx="2177719" cy="2178286"/>
          </a:xfrm>
          <a:prstGeom prst="ellipse">
            <a:avLst/>
          </a:prstGeom>
          <a:solidFill>
            <a:srgbClr val="007BAC"/>
          </a:solidFill>
          <a:ln>
            <a:noFill/>
          </a:ln>
          <a:effectLst>
            <a:glow rad="139700">
              <a:schemeClr val="tx2">
                <a:lumMod val="60000"/>
                <a:lumOff val="40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s-ES" sz="1600" dirty="0" smtClean="0">
                <a:solidFill>
                  <a:prstClr val="white"/>
                </a:solidFill>
              </a:rPr>
              <a:t>La vida de las mujeres. Satisfacción con su vida personal, profesional y nivel de bienestar </a:t>
            </a:r>
            <a:endParaRPr lang="es-ES" sz="1600" dirty="0">
              <a:solidFill>
                <a:prstClr val="white"/>
              </a:solidFill>
            </a:endParaRPr>
          </a:p>
        </p:txBody>
      </p:sp>
      <p:sp>
        <p:nvSpPr>
          <p:cNvPr id="83" name="Oval 82"/>
          <p:cNvSpPr>
            <a:spLocks/>
          </p:cNvSpPr>
          <p:nvPr/>
        </p:nvSpPr>
        <p:spPr>
          <a:xfrm>
            <a:off x="2741612" y="2090738"/>
            <a:ext cx="2238270" cy="2178286"/>
          </a:xfrm>
          <a:prstGeom prst="ellipse">
            <a:avLst/>
          </a:prstGeom>
          <a:solidFill>
            <a:srgbClr val="007BAC"/>
          </a:solidFill>
          <a:ln>
            <a:noFill/>
          </a:ln>
          <a:effectLst>
            <a:glow rad="139700">
              <a:schemeClr val="tx2">
                <a:lumMod val="60000"/>
                <a:lumOff val="40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s-ES" sz="1600" dirty="0" smtClean="0">
                <a:solidFill>
                  <a:prstClr val="white"/>
                </a:solidFill>
              </a:rPr>
              <a:t>Conciencia sobre la salud y la importancia de los temas de salud </a:t>
            </a:r>
            <a:endParaRPr lang="es-ES" sz="1600" dirty="0">
              <a:solidFill>
                <a:prstClr val="white"/>
              </a:solidFill>
            </a:endParaRPr>
          </a:p>
        </p:txBody>
      </p:sp>
      <p:sp>
        <p:nvSpPr>
          <p:cNvPr id="86" name="Oval 85"/>
          <p:cNvSpPr>
            <a:spLocks/>
          </p:cNvSpPr>
          <p:nvPr/>
        </p:nvSpPr>
        <p:spPr>
          <a:xfrm>
            <a:off x="5103812" y="2090738"/>
            <a:ext cx="2177719" cy="2178286"/>
          </a:xfrm>
          <a:prstGeom prst="ellipse">
            <a:avLst/>
          </a:prstGeom>
          <a:solidFill>
            <a:srgbClr val="007BAC"/>
          </a:solidFill>
          <a:ln>
            <a:noFill/>
          </a:ln>
          <a:effectLst>
            <a:glow rad="139700">
              <a:schemeClr val="tx2">
                <a:lumMod val="60000"/>
                <a:lumOff val="40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s-ES" sz="1600" dirty="0" smtClean="0">
                <a:solidFill>
                  <a:prstClr val="white"/>
                </a:solidFill>
              </a:rPr>
              <a:t>Temas de salud de la mujer en todas las etapas de su vida</a:t>
            </a:r>
            <a:endParaRPr lang="es-ES" sz="1600" dirty="0">
              <a:solidFill>
                <a:prstClr val="white"/>
              </a:solidFill>
            </a:endParaRPr>
          </a:p>
        </p:txBody>
      </p:sp>
      <p:sp>
        <p:nvSpPr>
          <p:cNvPr id="88" name="TextBox 87"/>
          <p:cNvSpPr txBox="1"/>
          <p:nvPr/>
        </p:nvSpPr>
        <p:spPr>
          <a:xfrm>
            <a:off x="6443019" y="4800600"/>
            <a:ext cx="1965862" cy="861774"/>
          </a:xfrm>
          <a:prstGeom prst="rect">
            <a:avLst/>
          </a:prstGeom>
          <a:noFill/>
        </p:spPr>
        <p:txBody>
          <a:bodyPr wrap="square" lIns="0" tIns="0" rIns="0" bIns="0" rtlCol="0">
            <a:spAutoFit/>
          </a:bodyPr>
          <a:lstStyle/>
          <a:p>
            <a:pPr marL="285750" indent="-285750">
              <a:buFont typeface="Arial" pitchFamily="34" charset="0"/>
              <a:buChar char="•"/>
            </a:pPr>
            <a:r>
              <a:rPr lang="es-ES_tradnl" sz="1400" b="1" dirty="0" smtClean="0">
                <a:solidFill>
                  <a:srgbClr val="0070C0"/>
                </a:solidFill>
              </a:rPr>
              <a:t>ANTICONCEPCIÓN</a:t>
            </a:r>
            <a:endParaRPr lang="hu-HU" sz="1400" b="1" dirty="0">
              <a:solidFill>
                <a:srgbClr val="0070C0"/>
              </a:solidFill>
            </a:endParaRPr>
          </a:p>
          <a:p>
            <a:pPr marL="285750" indent="-285750">
              <a:buFont typeface="Arial" pitchFamily="34" charset="0"/>
              <a:buChar char="•"/>
            </a:pPr>
            <a:r>
              <a:rPr lang="hu-HU" sz="1400" b="1" dirty="0" smtClean="0">
                <a:solidFill>
                  <a:srgbClr val="0070C0"/>
                </a:solidFill>
              </a:rPr>
              <a:t>MIOMA</a:t>
            </a:r>
            <a:r>
              <a:rPr lang="es-ES_tradnl" sz="1400" b="1" dirty="0" smtClean="0">
                <a:solidFill>
                  <a:srgbClr val="0070C0"/>
                </a:solidFill>
              </a:rPr>
              <a:t>S</a:t>
            </a:r>
            <a:endParaRPr lang="hu-HU" sz="1400" b="1" dirty="0">
              <a:solidFill>
                <a:srgbClr val="0070C0"/>
              </a:solidFill>
            </a:endParaRPr>
          </a:p>
          <a:p>
            <a:pPr marL="285750" indent="-285750">
              <a:buFont typeface="Arial" pitchFamily="34" charset="0"/>
              <a:buChar char="•"/>
            </a:pPr>
            <a:r>
              <a:rPr lang="hu-HU" sz="1400" b="1" dirty="0">
                <a:solidFill>
                  <a:srgbClr val="0070C0"/>
                </a:solidFill>
              </a:rPr>
              <a:t>INFERTILIDAD</a:t>
            </a:r>
          </a:p>
          <a:p>
            <a:pPr marL="285750" indent="-285750">
              <a:buFont typeface="Arial" pitchFamily="34" charset="0"/>
              <a:buChar char="•"/>
            </a:pPr>
            <a:r>
              <a:rPr lang="hu-HU" sz="1400" b="1" dirty="0">
                <a:solidFill>
                  <a:srgbClr val="0070C0"/>
                </a:solidFill>
              </a:rPr>
              <a:t>MENOPAUSIA</a:t>
            </a:r>
          </a:p>
        </p:txBody>
      </p:sp>
      <p:sp>
        <p:nvSpPr>
          <p:cNvPr id="89" name="Oval 88"/>
          <p:cNvSpPr>
            <a:spLocks/>
          </p:cNvSpPr>
          <p:nvPr/>
        </p:nvSpPr>
        <p:spPr>
          <a:xfrm>
            <a:off x="7488658" y="2090738"/>
            <a:ext cx="2368023" cy="2178286"/>
          </a:xfrm>
          <a:prstGeom prst="ellipse">
            <a:avLst/>
          </a:prstGeom>
          <a:solidFill>
            <a:srgbClr val="007BAC"/>
          </a:solidFill>
          <a:ln>
            <a:noFill/>
          </a:ln>
          <a:effectLst>
            <a:glow rad="139700">
              <a:schemeClr val="tx2">
                <a:lumMod val="60000"/>
                <a:lumOff val="40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s-ES" sz="1600" dirty="0" smtClean="0">
                <a:solidFill>
                  <a:prstClr val="white"/>
                </a:solidFill>
              </a:rPr>
              <a:t>Oportunidades de desarrollo de proyectos de RSC  para Gedeon Richter</a:t>
            </a:r>
            <a:endParaRPr lang="es-ES" sz="1600" dirty="0">
              <a:solidFill>
                <a:prstClr val="white"/>
              </a:solidFill>
            </a:endParaRPr>
          </a:p>
        </p:txBody>
      </p:sp>
      <p:cxnSp>
        <p:nvCxnSpPr>
          <p:cNvPr id="87" name="Straight Connector 86"/>
          <p:cNvCxnSpPr/>
          <p:nvPr/>
        </p:nvCxnSpPr>
        <p:spPr>
          <a:xfrm>
            <a:off x="6275281" y="4269024"/>
            <a:ext cx="0" cy="1826976"/>
          </a:xfrm>
          <a:prstGeom prst="line">
            <a:avLst/>
          </a:prstGeom>
          <a:ln w="3175">
            <a:solidFill>
              <a:srgbClr val="0062AC"/>
            </a:soli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4834382" y="2874186"/>
            <a:ext cx="400261" cy="611386"/>
          </a:xfrm>
          <a:prstGeom prst="rightArrow">
            <a:avLst/>
          </a:prstGeom>
          <a:solidFill>
            <a:schemeClr val="bg1">
              <a:lumMod val="75000"/>
            </a:schemeClr>
          </a:solidFill>
        </p:spPr>
        <p:txBody>
          <a:bodyPr wrap="square" rtlCol="0" anchor="ctr">
            <a:spAutoFit/>
          </a:bodyPr>
          <a:lstStyle/>
          <a:p>
            <a:pPr algn="ctr"/>
            <a:endParaRPr lang="en-US" sz="1400" dirty="0">
              <a:solidFill>
                <a:srgbClr val="000000"/>
              </a:solidFill>
              <a:latin typeface="Cambria" panose="02040503050406030204" pitchFamily="18" charset="0"/>
            </a:endParaRPr>
          </a:p>
        </p:txBody>
      </p:sp>
      <p:sp>
        <p:nvSpPr>
          <p:cNvPr id="94" name="Right Arrow 93"/>
          <p:cNvSpPr/>
          <p:nvPr/>
        </p:nvSpPr>
        <p:spPr>
          <a:xfrm>
            <a:off x="7218151" y="2874186"/>
            <a:ext cx="400261" cy="611386"/>
          </a:xfrm>
          <a:prstGeom prst="rightArrow">
            <a:avLst/>
          </a:prstGeom>
          <a:solidFill>
            <a:schemeClr val="bg1">
              <a:lumMod val="75000"/>
            </a:schemeClr>
          </a:solidFill>
        </p:spPr>
        <p:txBody>
          <a:bodyPr wrap="square" rtlCol="0" anchor="ctr">
            <a:spAutoFit/>
          </a:bodyPr>
          <a:lstStyle/>
          <a:p>
            <a:pPr algn="ctr"/>
            <a:endParaRPr lang="en-US" sz="1400" dirty="0">
              <a:solidFill>
                <a:srgbClr val="000000"/>
              </a:solidFill>
              <a:latin typeface="Cambria" panose="02040503050406030204" pitchFamily="18" charset="0"/>
            </a:endParaRPr>
          </a:p>
        </p:txBody>
      </p:sp>
      <p:sp>
        <p:nvSpPr>
          <p:cNvPr id="92" name="Right Arrow 91"/>
          <p:cNvSpPr/>
          <p:nvPr/>
        </p:nvSpPr>
        <p:spPr>
          <a:xfrm>
            <a:off x="2417551" y="2874186"/>
            <a:ext cx="400261" cy="611386"/>
          </a:xfrm>
          <a:prstGeom prst="rightArrow">
            <a:avLst/>
          </a:prstGeom>
          <a:solidFill>
            <a:schemeClr val="bg1">
              <a:lumMod val="75000"/>
            </a:schemeClr>
          </a:solidFill>
        </p:spPr>
        <p:txBody>
          <a:bodyPr wrap="square" rtlCol="0" anchor="ctr">
            <a:spAutoFit/>
          </a:bodyPr>
          <a:lstStyle/>
          <a:p>
            <a:pPr algn="ctr"/>
            <a:endParaRPr lang="en-US" sz="1400" dirty="0">
              <a:solidFill>
                <a:srgbClr val="000000"/>
              </a:solidFill>
              <a:latin typeface="Cambria" panose="02040503050406030204" pitchFamily="18" charset="0"/>
            </a:endParaRPr>
          </a:p>
        </p:txBody>
      </p:sp>
      <p:sp>
        <p:nvSpPr>
          <p:cNvPr id="15" name="TextBox 87"/>
          <p:cNvSpPr txBox="1"/>
          <p:nvPr/>
        </p:nvSpPr>
        <p:spPr>
          <a:xfrm>
            <a:off x="1322281" y="4572000"/>
            <a:ext cx="1965862" cy="1292662"/>
          </a:xfrm>
          <a:prstGeom prst="rect">
            <a:avLst/>
          </a:prstGeom>
          <a:noFill/>
        </p:spPr>
        <p:txBody>
          <a:bodyPr wrap="square" lIns="0" tIns="0" rIns="0" bIns="0" rtlCol="0">
            <a:spAutoFit/>
          </a:bodyPr>
          <a:lstStyle/>
          <a:p>
            <a:pPr marL="285750" indent="-285750">
              <a:buFont typeface="Arial" pitchFamily="34" charset="0"/>
              <a:buChar char="•"/>
            </a:pPr>
            <a:r>
              <a:rPr lang="es-ES" sz="1400" b="1" dirty="0" smtClean="0">
                <a:solidFill>
                  <a:srgbClr val="0070C0"/>
                </a:solidFill>
              </a:rPr>
              <a:t>CUIDADO DE LA FAMILIA, HIJOS…</a:t>
            </a:r>
          </a:p>
          <a:p>
            <a:pPr marL="285750" indent="-285750">
              <a:buFont typeface="Arial" pitchFamily="34" charset="0"/>
              <a:buChar char="•"/>
            </a:pPr>
            <a:r>
              <a:rPr lang="es-ES" sz="1400" b="1" dirty="0" smtClean="0">
                <a:solidFill>
                  <a:srgbClr val="0070C0"/>
                </a:solidFill>
              </a:rPr>
              <a:t>DESARROLLO PROFESIONAL</a:t>
            </a:r>
          </a:p>
          <a:p>
            <a:pPr marL="285750" indent="-285750">
              <a:buFont typeface="Arial" pitchFamily="34" charset="0"/>
              <a:buChar char="•"/>
            </a:pPr>
            <a:r>
              <a:rPr lang="es-ES" sz="1400" b="1" dirty="0" smtClean="0">
                <a:solidFill>
                  <a:srgbClr val="0070C0"/>
                </a:solidFill>
              </a:rPr>
              <a:t>RELACIONES, SEXUALIDAD…</a:t>
            </a:r>
            <a:endParaRPr lang="hu-HU" sz="1400" b="1" dirty="0">
              <a:solidFill>
                <a:srgbClr val="0070C0"/>
              </a:solidFill>
            </a:endParaRPr>
          </a:p>
        </p:txBody>
      </p:sp>
      <p:cxnSp>
        <p:nvCxnSpPr>
          <p:cNvPr id="16" name="Straight Connector 86"/>
          <p:cNvCxnSpPr/>
          <p:nvPr/>
        </p:nvCxnSpPr>
        <p:spPr>
          <a:xfrm>
            <a:off x="1246081" y="4267200"/>
            <a:ext cx="0" cy="1826976"/>
          </a:xfrm>
          <a:prstGeom prst="line">
            <a:avLst/>
          </a:prstGeom>
          <a:ln w="3175">
            <a:solidFill>
              <a:srgbClr val="0062AC"/>
            </a:soli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87"/>
          <p:cNvSpPr txBox="1"/>
          <p:nvPr/>
        </p:nvSpPr>
        <p:spPr>
          <a:xfrm>
            <a:off x="3684481" y="4648200"/>
            <a:ext cx="2362200" cy="1077218"/>
          </a:xfrm>
          <a:prstGeom prst="rect">
            <a:avLst/>
          </a:prstGeom>
          <a:noFill/>
        </p:spPr>
        <p:txBody>
          <a:bodyPr wrap="square" lIns="0" tIns="0" rIns="0" bIns="0" rtlCol="0">
            <a:spAutoFit/>
          </a:bodyPr>
          <a:lstStyle/>
          <a:p>
            <a:pPr marL="285750" indent="-285750">
              <a:buFont typeface="Arial" pitchFamily="34" charset="0"/>
              <a:buChar char="•"/>
            </a:pPr>
            <a:r>
              <a:rPr lang="es-ES" sz="1400" b="1" dirty="0" smtClean="0">
                <a:solidFill>
                  <a:srgbClr val="0070C0"/>
                </a:solidFill>
              </a:rPr>
              <a:t>CONCIENCIA DE SALUD Y PREVENCION</a:t>
            </a:r>
          </a:p>
          <a:p>
            <a:pPr marL="285750" indent="-285750">
              <a:buFont typeface="Arial" pitchFamily="34" charset="0"/>
              <a:buChar char="•"/>
            </a:pPr>
            <a:r>
              <a:rPr lang="es-ES" sz="1400" b="1" dirty="0" smtClean="0">
                <a:solidFill>
                  <a:srgbClr val="0070C0"/>
                </a:solidFill>
              </a:rPr>
              <a:t>ALIMENTACION, DIETA, COCINA SALUDABLE</a:t>
            </a:r>
          </a:p>
          <a:p>
            <a:pPr marL="285750" indent="-285750">
              <a:buFont typeface="Arial" pitchFamily="34" charset="0"/>
              <a:buChar char="•"/>
            </a:pPr>
            <a:r>
              <a:rPr lang="es-ES" sz="1400" b="1" dirty="0" smtClean="0">
                <a:solidFill>
                  <a:srgbClr val="0070C0"/>
                </a:solidFill>
              </a:rPr>
              <a:t>DEPORTES Y CUIDADO</a:t>
            </a:r>
            <a:endParaRPr lang="hu-HU" sz="1400" b="1" dirty="0">
              <a:solidFill>
                <a:srgbClr val="0070C0"/>
              </a:solidFill>
            </a:endParaRPr>
          </a:p>
        </p:txBody>
      </p:sp>
      <p:cxnSp>
        <p:nvCxnSpPr>
          <p:cNvPr id="18" name="Straight Connector 86"/>
          <p:cNvCxnSpPr/>
          <p:nvPr/>
        </p:nvCxnSpPr>
        <p:spPr>
          <a:xfrm>
            <a:off x="3608281" y="4267200"/>
            <a:ext cx="0" cy="1826976"/>
          </a:xfrm>
          <a:prstGeom prst="line">
            <a:avLst/>
          </a:prstGeom>
          <a:ln w="3175">
            <a:solidFill>
              <a:srgbClr val="0062AC"/>
            </a:soli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19" name="Right Arrow 93"/>
          <p:cNvSpPr/>
          <p:nvPr/>
        </p:nvSpPr>
        <p:spPr>
          <a:xfrm>
            <a:off x="9780481" y="2893814"/>
            <a:ext cx="400261" cy="611386"/>
          </a:xfrm>
          <a:prstGeom prst="rightArrow">
            <a:avLst/>
          </a:prstGeom>
          <a:solidFill>
            <a:schemeClr val="bg1">
              <a:lumMod val="75000"/>
            </a:schemeClr>
          </a:solidFill>
        </p:spPr>
        <p:txBody>
          <a:bodyPr wrap="square" rtlCol="0" anchor="ctr">
            <a:spAutoFit/>
          </a:bodyPr>
          <a:lstStyle/>
          <a:p>
            <a:pPr algn="ctr"/>
            <a:endParaRPr lang="en-US" sz="1400" dirty="0">
              <a:solidFill>
                <a:srgbClr val="000000"/>
              </a:solidFill>
              <a:latin typeface="Cambria" panose="02040503050406030204" pitchFamily="18" charset="0"/>
            </a:endParaRPr>
          </a:p>
        </p:txBody>
      </p:sp>
      <p:sp>
        <p:nvSpPr>
          <p:cNvPr id="3" name="CuadroTexto 2"/>
          <p:cNvSpPr txBox="1"/>
          <p:nvPr/>
        </p:nvSpPr>
        <p:spPr>
          <a:xfrm>
            <a:off x="10209212" y="2015966"/>
            <a:ext cx="1903413" cy="2708434"/>
          </a:xfrm>
          <a:prstGeom prst="rect">
            <a:avLst/>
          </a:prstGeom>
          <a:noFill/>
        </p:spPr>
        <p:txBody>
          <a:bodyPr wrap="square" lIns="0" tIns="0" rIns="0" bIns="0" rtlCol="0">
            <a:spAutoFit/>
          </a:bodyPr>
          <a:lstStyle/>
          <a:p>
            <a:r>
              <a:rPr lang="es-ES" sz="1600" dirty="0" smtClean="0"/>
              <a:t>Datos públicos para ayudar a entidades, organizaciones, sociedades científicas y medios de comunicación a desarrollar proyectos que contribuyan a potencial el papel de la mujer en nuestra sociedad</a:t>
            </a:r>
          </a:p>
        </p:txBody>
      </p:sp>
    </p:spTree>
    <p:extLst>
      <p:ext uri="{BB962C8B-B14F-4D97-AF65-F5344CB8AC3E}">
        <p14:creationId xmlns:p14="http://schemas.microsoft.com/office/powerpoint/2010/main" val="324968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780847970"/>
              </p:ext>
            </p:extLst>
          </p:nvPr>
        </p:nvGraphicFramePr>
        <p:xfrm>
          <a:off x="760412" y="1866904"/>
          <a:ext cx="10134600" cy="4145280"/>
        </p:xfrm>
        <a:graphic>
          <a:graphicData uri="http://schemas.openxmlformats.org/drawingml/2006/table">
            <a:tbl>
              <a:tblPr firstRow="1" bandRow="1">
                <a:tableStyleId>{5940675A-B579-460E-94D1-54222C63F5DA}</a:tableStyleId>
              </a:tblPr>
              <a:tblGrid>
                <a:gridCol w="8305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39</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28</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23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18</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8</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11</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latin typeface="+mj-lt"/>
                        </a:rPr>
                        <a:t>26</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40506">
                <a:tc>
                  <a:txBody>
                    <a:bodyPr/>
                    <a:lstStyle/>
                    <a:p>
                      <a:pPr algn="ctr"/>
                      <a:endParaRPr lang="en-US" sz="11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latin typeface="+mj-lt"/>
                        </a:rPr>
                        <a:t>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graphicFrame>
        <p:nvGraphicFramePr>
          <p:cNvPr id="24" name="Content Placeholder 30"/>
          <p:cNvGraphicFramePr>
            <a:graphicFrameLocks/>
          </p:cNvGraphicFramePr>
          <p:nvPr>
            <p:extLst>
              <p:ext uri="{D42A27DB-BD31-4B8C-83A1-F6EECF244321}">
                <p14:modId xmlns:p14="http://schemas.microsoft.com/office/powerpoint/2010/main" val="805614296"/>
              </p:ext>
            </p:extLst>
          </p:nvPr>
        </p:nvGraphicFramePr>
        <p:xfrm>
          <a:off x="379412" y="1743075"/>
          <a:ext cx="9753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906" y="281681"/>
            <a:ext cx="11678106" cy="404119"/>
          </a:xfrm>
        </p:spPr>
        <p:txBody>
          <a:bodyPr/>
          <a:lstStyle/>
          <a:p>
            <a:r>
              <a:rPr lang="es-ES" sz="2200" noProof="0" dirty="0" smtClean="0"/>
              <a:t>¿Qué problemas de salud preocupan a </a:t>
            </a:r>
            <a:r>
              <a:rPr lang="es-ES" sz="2200" dirty="0" smtClean="0"/>
              <a:t>las mujeres en relación con la menopausia</a:t>
            </a:r>
            <a:r>
              <a:rPr lang="es-ES" sz="2200" noProof="0" dirty="0" smtClean="0"/>
              <a:t>?</a:t>
            </a:r>
            <a:endParaRPr lang="es-ES" sz="2200" noProof="0" dirty="0"/>
          </a:p>
        </p:txBody>
      </p:sp>
      <p:sp>
        <p:nvSpPr>
          <p:cNvPr id="3" name="Text Placeholder 2"/>
          <p:cNvSpPr>
            <a:spLocks noGrp="1"/>
          </p:cNvSpPr>
          <p:nvPr>
            <p:ph type="body" sz="quarter" idx="16"/>
          </p:nvPr>
        </p:nvSpPr>
        <p:spPr>
          <a:xfrm>
            <a:off x="357095" y="909637"/>
            <a:ext cx="11680917" cy="396875"/>
          </a:xfrm>
        </p:spPr>
        <p:txBody>
          <a:bodyPr/>
          <a:lstStyle/>
          <a:p>
            <a:r>
              <a:rPr lang="es-ES" noProof="0" dirty="0" smtClean="0"/>
              <a:t>El que más preocupa a las mujeres es la calidad de vida </a:t>
            </a:r>
            <a:r>
              <a:rPr lang="es-ES" dirty="0" smtClean="0"/>
              <a:t>y no los problemas de salud, al menos en sus prioridades. La depresión es significativamente menos preocupante en España que en Europa occidental, y la disminución de la libido se encuentra entre las primeras preocupaciones, después del peso y el insomnio.</a:t>
            </a:r>
          </a:p>
        </p:txBody>
      </p:sp>
      <p:sp>
        <p:nvSpPr>
          <p:cNvPr id="4" name="Text Placeholder 3"/>
          <p:cNvSpPr>
            <a:spLocks noGrp="1"/>
          </p:cNvSpPr>
          <p:nvPr>
            <p:ph type="body" sz="quarter" idx="15"/>
          </p:nvPr>
        </p:nvSpPr>
        <p:spPr/>
        <p:txBody>
          <a:bodyPr/>
          <a:lstStyle/>
          <a:p>
            <a:r>
              <a:rPr lang="es-ES" noProof="0" smtClean="0"/>
              <a:t>B2_E9. ¿Tiene problemas concretos de salud que le preocupan específicamente? ¿Cuáles son?</a:t>
            </a:r>
            <a:endParaRPr lang="es-ES" noProof="0"/>
          </a:p>
        </p:txBody>
      </p:sp>
      <p:sp>
        <p:nvSpPr>
          <p:cNvPr id="3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60</a:t>
            </a:fld>
            <a:endParaRPr lang="en-GB">
              <a:solidFill>
                <a:srgbClr val="717171"/>
              </a:solidFill>
            </a:endParaRPr>
          </a:p>
        </p:txBody>
      </p:sp>
      <p:sp>
        <p:nvSpPr>
          <p:cNvPr id="13" name="TextBox 12"/>
          <p:cNvSpPr txBox="1"/>
          <p:nvPr/>
        </p:nvSpPr>
        <p:spPr>
          <a:xfrm>
            <a:off x="202432" y="1830713"/>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7" name="TextBox 16"/>
          <p:cNvSpPr txBox="1"/>
          <p:nvPr/>
        </p:nvSpPr>
        <p:spPr>
          <a:xfrm>
            <a:off x="379412" y="5879098"/>
            <a:ext cx="18288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40-55 </a:t>
            </a:r>
            <a:r>
              <a:rPr lang="hu-HU" sz="1100" i="1" dirty="0" err="1">
                <a:solidFill>
                  <a:srgbClr val="717171"/>
                </a:solidFill>
              </a:rPr>
              <a:t>años</a:t>
            </a:r>
            <a:r>
              <a:rPr lang="hu-HU" sz="1100" i="1" dirty="0">
                <a:solidFill>
                  <a:srgbClr val="717171"/>
                </a:solidFill>
              </a:rPr>
              <a:t> (279)</a:t>
            </a:r>
            <a:endParaRPr lang="en-US" sz="1100" i="1" dirty="0">
              <a:solidFill>
                <a:srgbClr val="717171"/>
              </a:solidFill>
            </a:endParaRPr>
          </a:p>
        </p:txBody>
      </p:sp>
      <p:sp>
        <p:nvSpPr>
          <p:cNvPr id="20" name="RedDown"/>
          <p:cNvSpPr>
            <a:spLocks noChangeShapeType="1"/>
          </p:cNvSpPr>
          <p:nvPr/>
        </p:nvSpPr>
        <p:spPr bwMode="auto">
          <a:xfrm rot="10800000" flipV="1">
            <a:off x="3732212" y="6437699"/>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1" name="TextBox 20"/>
          <p:cNvSpPr txBox="1"/>
          <p:nvPr/>
        </p:nvSpPr>
        <p:spPr>
          <a:xfrm>
            <a:off x="3827462" y="6400800"/>
            <a:ext cx="1828800" cy="276999"/>
          </a:xfrm>
          <a:prstGeom prst="rect">
            <a:avLst/>
          </a:prstGeom>
          <a:noFill/>
        </p:spPr>
        <p:txBody>
          <a:bodyPr wrap="square" lIns="0" tIns="0" rIns="0" bIns="0" rtlCol="0">
            <a:spAutoFit/>
          </a:bodyPr>
          <a:lstStyle/>
          <a:p>
            <a:r>
              <a:rPr lang="en-US" sz="900" i="1" dirty="0" err="1">
                <a:solidFill>
                  <a:srgbClr val="717171"/>
                </a:solidFill>
              </a:rPr>
              <a:t>Significativamente</a:t>
            </a:r>
            <a:r>
              <a:rPr lang="en-US" sz="900" i="1" dirty="0">
                <a:solidFill>
                  <a:srgbClr val="717171"/>
                </a:solidFill>
              </a:rPr>
              <a:t> </a:t>
            </a:r>
            <a:r>
              <a:rPr lang="en-US" sz="900" i="1" dirty="0" smtClean="0">
                <a:solidFill>
                  <a:srgbClr val="717171"/>
                </a:solidFill>
              </a:rPr>
              <a:t>superior/inferior </a:t>
            </a:r>
            <a:r>
              <a:rPr lang="en-US" sz="900" i="1" dirty="0">
                <a:solidFill>
                  <a:srgbClr val="717171"/>
                </a:solidFill>
              </a:rPr>
              <a:t>vs </a:t>
            </a:r>
            <a:r>
              <a:rPr lang="en-US" sz="900" i="1" dirty="0" err="1">
                <a:solidFill>
                  <a:srgbClr val="717171"/>
                </a:solidFill>
              </a:rPr>
              <a:t>promedio</a:t>
            </a:r>
            <a:r>
              <a:rPr lang="en-US" sz="900" i="1" dirty="0">
                <a:solidFill>
                  <a:srgbClr val="717171"/>
                </a:solidFill>
              </a:rPr>
              <a:t> de </a:t>
            </a:r>
            <a:r>
              <a:rPr lang="en-US" sz="900" i="1" dirty="0" err="1">
                <a:solidFill>
                  <a:srgbClr val="717171"/>
                </a:solidFill>
              </a:rPr>
              <a:t>países</a:t>
            </a:r>
            <a:endParaRPr lang="en-US" sz="900" i="1" dirty="0">
              <a:solidFill>
                <a:srgbClr val="717171"/>
              </a:solidFill>
            </a:endParaRPr>
          </a:p>
        </p:txBody>
      </p:sp>
      <p:sp>
        <p:nvSpPr>
          <p:cNvPr id="22" name="RedDown"/>
          <p:cNvSpPr>
            <a:spLocks noChangeShapeType="1"/>
          </p:cNvSpPr>
          <p:nvPr/>
        </p:nvSpPr>
        <p:spPr bwMode="auto">
          <a:xfrm rot="10800000">
            <a:off x="3617912" y="6434524"/>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3" name="TextBox 22"/>
          <p:cNvSpPr txBox="1"/>
          <p:nvPr/>
        </p:nvSpPr>
        <p:spPr>
          <a:xfrm>
            <a:off x="8609012" y="1544270"/>
            <a:ext cx="259080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sp>
        <p:nvSpPr>
          <p:cNvPr id="27" name="RedDown"/>
          <p:cNvSpPr>
            <a:spLocks noChangeShapeType="1"/>
          </p:cNvSpPr>
          <p:nvPr/>
        </p:nvSpPr>
        <p:spPr bwMode="auto">
          <a:xfrm rot="10800000" flipV="1">
            <a:off x="6484937" y="274320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8" name="RedDown"/>
          <p:cNvSpPr>
            <a:spLocks noChangeShapeType="1"/>
          </p:cNvSpPr>
          <p:nvPr/>
        </p:nvSpPr>
        <p:spPr bwMode="auto">
          <a:xfrm rot="10800000" flipV="1">
            <a:off x="5818187" y="455295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RedDown"/>
          <p:cNvSpPr>
            <a:spLocks noChangeShapeType="1"/>
          </p:cNvSpPr>
          <p:nvPr/>
        </p:nvSpPr>
        <p:spPr bwMode="auto">
          <a:xfrm rot="10800000" flipV="1">
            <a:off x="5789613" y="4806948"/>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0" name="RedDown"/>
          <p:cNvSpPr>
            <a:spLocks noChangeShapeType="1"/>
          </p:cNvSpPr>
          <p:nvPr/>
        </p:nvSpPr>
        <p:spPr bwMode="auto">
          <a:xfrm rot="10800000" flipV="1">
            <a:off x="5561013" y="582930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1" name="Oval 30">
            <a:extLst>
              <a:ext uri="{FF2B5EF4-FFF2-40B4-BE49-F238E27FC236}">
                <a16:creationId xmlns:a16="http://schemas.microsoft.com/office/drawing/2014/main" xmlns="" id="{DD5F6CBD-5395-407D-8AF8-0B7CE9B7A1BE}"/>
              </a:ext>
            </a:extLst>
          </p:cNvPr>
          <p:cNvSpPr/>
          <p:nvPr/>
        </p:nvSpPr>
        <p:spPr>
          <a:xfrm>
            <a:off x="2869432" y="1830712"/>
            <a:ext cx="5257800" cy="912487"/>
          </a:xfrm>
          <a:prstGeom prst="ellipse">
            <a:avLst/>
          </a:prstGeom>
          <a:noFill/>
          <a:ln w="19050">
            <a:solidFill>
              <a:srgbClr val="004D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34" name="TextBox 33"/>
          <p:cNvSpPr txBox="1"/>
          <p:nvPr/>
        </p:nvSpPr>
        <p:spPr>
          <a:xfrm>
            <a:off x="9066212" y="5943600"/>
            <a:ext cx="1828800" cy="169277"/>
          </a:xfrm>
          <a:prstGeom prst="rect">
            <a:avLst/>
          </a:prstGeom>
          <a:noFill/>
        </p:spPr>
        <p:txBody>
          <a:bodyPr wrap="square" lIns="0" tIns="0" rIns="0" bIns="0" rtlCol="0">
            <a:spAutoFit/>
          </a:bodyPr>
          <a:lstStyle/>
          <a:p>
            <a:pPr algn="ctr"/>
            <a:r>
              <a:rPr lang="hu-HU" sz="1100" i="1" dirty="0">
                <a:solidFill>
                  <a:srgbClr val="717171"/>
                </a:solidFill>
              </a:rPr>
              <a:t>(</a:t>
            </a:r>
            <a:r>
              <a:rPr lang="hu-HU" sz="1100" i="1" dirty="0" smtClean="0">
                <a:solidFill>
                  <a:srgbClr val="717171"/>
                </a:solidFill>
              </a:rPr>
              <a:t>1</a:t>
            </a:r>
            <a:r>
              <a:rPr lang="es-ES_tradnl" sz="1100" i="1" dirty="0" smtClean="0">
                <a:solidFill>
                  <a:srgbClr val="717171"/>
                </a:solidFill>
              </a:rPr>
              <a:t>.</a:t>
            </a:r>
            <a:r>
              <a:rPr lang="hu-HU" sz="1100" i="1" dirty="0" smtClean="0">
                <a:solidFill>
                  <a:srgbClr val="717171"/>
                </a:solidFill>
              </a:rPr>
              <a:t>696</a:t>
            </a:r>
            <a:r>
              <a:rPr lang="hu-HU" sz="1100" i="1" dirty="0">
                <a:solidFill>
                  <a:srgbClr val="717171"/>
                </a:solidFill>
              </a:rPr>
              <a:t>)</a:t>
            </a:r>
            <a:endParaRPr lang="en-US" sz="1100" i="1" dirty="0">
              <a:solidFill>
                <a:srgbClr val="717171"/>
              </a:solidFill>
            </a:endParaRPr>
          </a:p>
        </p:txBody>
      </p:sp>
      <p:sp>
        <p:nvSpPr>
          <p:cNvPr id="26" name="TextBox 16"/>
          <p:cNvSpPr txBox="1"/>
          <p:nvPr/>
        </p:nvSpPr>
        <p:spPr>
          <a:xfrm>
            <a:off x="5256212" y="1544270"/>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6217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p:txBody>
          <a:bodyPr/>
          <a:lstStyle/>
          <a:p>
            <a:r>
              <a:rPr lang="es-ES" noProof="0" dirty="0" smtClean="0"/>
              <a:t>¿Han buscado las pacientes menopáusicas algún consejo médico?</a:t>
            </a:r>
            <a:endParaRPr lang="es-ES" noProof="0" dirty="0"/>
          </a:p>
        </p:txBody>
      </p:sp>
      <p:sp>
        <p:nvSpPr>
          <p:cNvPr id="5" name="Text Placeholder 4"/>
          <p:cNvSpPr>
            <a:spLocks noGrp="1"/>
          </p:cNvSpPr>
          <p:nvPr>
            <p:ph type="body" sz="quarter" idx="16"/>
          </p:nvPr>
        </p:nvSpPr>
        <p:spPr/>
        <p:txBody>
          <a:bodyPr/>
          <a:lstStyle/>
          <a:p>
            <a:r>
              <a:rPr lang="es-ES" noProof="0" dirty="0" smtClean="0"/>
              <a:t>La mayoría de las mujeres buscaron consejo médico y los ginecólogos y médicos de atención primaria son los dos profesionales más visitados.</a:t>
            </a:r>
            <a:endParaRPr lang="es-ES" noProof="0" dirty="0"/>
          </a:p>
        </p:txBody>
      </p:sp>
      <p:sp>
        <p:nvSpPr>
          <p:cNvPr id="3" name="Text Placeholder 2"/>
          <p:cNvSpPr>
            <a:spLocks noGrp="1"/>
          </p:cNvSpPr>
          <p:nvPr>
            <p:ph type="body" sz="quarter" idx="15"/>
          </p:nvPr>
        </p:nvSpPr>
        <p:spPr/>
        <p:txBody>
          <a:bodyPr/>
          <a:lstStyle/>
          <a:p>
            <a:r>
              <a:rPr lang="es-ES" noProof="0" smtClean="0"/>
              <a:t>B2_E4. ¿Ha buscado el consejo médico debido a los síntomas que ha experimentado (que pueden estar relacionados con la menopausia)? Si es así, ¿qué médico fue?</a:t>
            </a:r>
            <a:endParaRPr lang="es-ES" noProof="0"/>
          </a:p>
        </p:txBody>
      </p:sp>
      <p:sp>
        <p:nvSpPr>
          <p:cNvPr id="10"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61</a:t>
            </a:fld>
            <a:endParaRPr lang="en-GB">
              <a:solidFill>
                <a:srgbClr val="717171"/>
              </a:solidFill>
            </a:endParaRPr>
          </a:p>
        </p:txBody>
      </p:sp>
      <p:sp>
        <p:nvSpPr>
          <p:cNvPr id="12" name="TextBox 11"/>
          <p:cNvSpPr txBox="1"/>
          <p:nvPr/>
        </p:nvSpPr>
        <p:spPr>
          <a:xfrm>
            <a:off x="360362" y="1757735"/>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1" name="Content Placeholder 30"/>
          <p:cNvGraphicFramePr>
            <a:graphicFrameLocks/>
          </p:cNvGraphicFramePr>
          <p:nvPr>
            <p:extLst>
              <p:ext uri="{D42A27DB-BD31-4B8C-83A1-F6EECF244321}">
                <p14:modId xmlns:p14="http://schemas.microsoft.com/office/powerpoint/2010/main" val="3910460134"/>
              </p:ext>
            </p:extLst>
          </p:nvPr>
        </p:nvGraphicFramePr>
        <p:xfrm>
          <a:off x="1970087" y="1464647"/>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79412" y="5879098"/>
            <a:ext cx="7543800" cy="169277"/>
          </a:xfrm>
          <a:prstGeom prst="rect">
            <a:avLst/>
          </a:prstGeom>
          <a:noFill/>
        </p:spPr>
        <p:txBody>
          <a:bodyPr wrap="square" lIns="0" tIns="0" rIns="0" bIns="0" rtlCol="0">
            <a:spAutoFit/>
          </a:bodyPr>
          <a:lstStyle/>
          <a:p>
            <a:r>
              <a:rPr lang="hu-HU" sz="1100" i="1" dirty="0" err="1">
                <a:solidFill>
                  <a:srgbClr val="717171"/>
                </a:solidFill>
              </a:rPr>
              <a:t>Base</a:t>
            </a:r>
            <a:r>
              <a:rPr lang="hu-HU" sz="1100" i="1" dirty="0">
                <a:solidFill>
                  <a:srgbClr val="717171"/>
                </a:solidFill>
              </a:rPr>
              <a:t>: de 40 a 55 </a:t>
            </a:r>
            <a:r>
              <a:rPr lang="hu-HU" sz="1100" i="1" dirty="0" err="1">
                <a:solidFill>
                  <a:srgbClr val="717171"/>
                </a:solidFill>
              </a:rPr>
              <a:t>años</a:t>
            </a:r>
            <a:r>
              <a:rPr lang="hu-HU" sz="1100" i="1" dirty="0">
                <a:solidFill>
                  <a:srgbClr val="717171"/>
                </a:solidFill>
              </a:rPr>
              <a:t> de </a:t>
            </a:r>
            <a:r>
              <a:rPr lang="hu-HU" sz="1100" i="1" dirty="0" err="1">
                <a:solidFill>
                  <a:srgbClr val="717171"/>
                </a:solidFill>
              </a:rPr>
              <a:t>edad</a:t>
            </a:r>
            <a:r>
              <a:rPr lang="hu-HU" sz="1100" i="1" dirty="0">
                <a:solidFill>
                  <a:srgbClr val="717171"/>
                </a:solidFill>
              </a:rPr>
              <a:t>, </a:t>
            </a:r>
            <a:r>
              <a:rPr lang="hu-HU" sz="1100" i="1" dirty="0" err="1">
                <a:solidFill>
                  <a:srgbClr val="717171"/>
                </a:solidFill>
              </a:rPr>
              <a:t>Síntomas</a:t>
            </a:r>
            <a:r>
              <a:rPr lang="hu-HU" sz="1100" i="1" dirty="0">
                <a:solidFill>
                  <a:srgbClr val="717171"/>
                </a:solidFill>
              </a:rPr>
              <a:t> de </a:t>
            </a:r>
            <a:r>
              <a:rPr lang="hu-HU" sz="1100" i="1" dirty="0" err="1">
                <a:solidFill>
                  <a:srgbClr val="717171"/>
                </a:solidFill>
              </a:rPr>
              <a:t>menopausia</a:t>
            </a:r>
            <a:r>
              <a:rPr lang="hu-HU" sz="1100" i="1" dirty="0">
                <a:solidFill>
                  <a:srgbClr val="717171"/>
                </a:solidFill>
              </a:rPr>
              <a:t> + </a:t>
            </a:r>
            <a:r>
              <a:rPr lang="hu-HU" sz="1100" i="1" dirty="0" err="1">
                <a:solidFill>
                  <a:srgbClr val="717171"/>
                </a:solidFill>
              </a:rPr>
              <a:t>menopausia</a:t>
            </a:r>
            <a:r>
              <a:rPr lang="hu-HU" sz="1100" i="1" dirty="0">
                <a:solidFill>
                  <a:srgbClr val="717171"/>
                </a:solidFill>
              </a:rPr>
              <a:t> </a:t>
            </a:r>
            <a:r>
              <a:rPr lang="hu-HU" sz="1100" i="1" dirty="0" err="1">
                <a:solidFill>
                  <a:srgbClr val="717171"/>
                </a:solidFill>
              </a:rPr>
              <a:t>reconocida</a:t>
            </a:r>
            <a:r>
              <a:rPr lang="hu-HU" sz="1100" i="1" dirty="0">
                <a:solidFill>
                  <a:srgbClr val="717171"/>
                </a:solidFill>
              </a:rPr>
              <a:t> (162)</a:t>
            </a:r>
            <a:endParaRPr lang="en-US" sz="1100" i="1" dirty="0">
              <a:solidFill>
                <a:srgbClr val="717171"/>
              </a:solidFill>
            </a:endParaRPr>
          </a:p>
        </p:txBody>
      </p:sp>
      <p:sp>
        <p:nvSpPr>
          <p:cNvPr id="9" name="TextBox 8"/>
          <p:cNvSpPr txBox="1"/>
          <p:nvPr/>
        </p:nvSpPr>
        <p:spPr>
          <a:xfrm>
            <a:off x="8990012" y="1277779"/>
            <a:ext cx="2005780" cy="589360"/>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los</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918460600"/>
              </p:ext>
            </p:extLst>
          </p:nvPr>
        </p:nvGraphicFramePr>
        <p:xfrm>
          <a:off x="9066212" y="1695448"/>
          <a:ext cx="1828800" cy="348615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697230">
                <a:tc>
                  <a:txBody>
                    <a:bodyPr/>
                    <a:lstStyle/>
                    <a:p>
                      <a:pPr algn="ctr" fontAlgn="b"/>
                      <a:r>
                        <a:rPr lang="hu-HU" sz="1600" b="0" i="0" u="none" strike="noStrike" dirty="0">
                          <a:solidFill>
                            <a:schemeClr val="tx1"/>
                          </a:solidFill>
                          <a:latin typeface="+mj-lt"/>
                        </a:rPr>
                        <a:t>28</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97230">
                <a:tc>
                  <a:txBody>
                    <a:bodyPr/>
                    <a:lstStyle/>
                    <a:p>
                      <a:pPr algn="ctr" fontAlgn="b"/>
                      <a:r>
                        <a:rPr lang="hu-HU" sz="1600" b="0" i="0" u="none" strike="noStrike" dirty="0">
                          <a:solidFill>
                            <a:schemeClr val="tx1"/>
                          </a:solidFill>
                          <a:latin typeface="+mj-lt"/>
                        </a:rPr>
                        <a:t>24</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97230">
                <a:tc>
                  <a:txBody>
                    <a:bodyPr/>
                    <a:lstStyle/>
                    <a:p>
                      <a:pPr algn="ctr" fontAlgn="b"/>
                      <a:r>
                        <a:rPr lang="hu-HU" sz="1600" b="0" i="0" u="none" strike="noStrike" dirty="0">
                          <a:solidFill>
                            <a:schemeClr val="tx1"/>
                          </a:solidFill>
                          <a:latin typeface="+mj-lt"/>
                        </a:rPr>
                        <a:t>7</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97230">
                <a:tc>
                  <a:txBody>
                    <a:bodyPr/>
                    <a:lstStyle/>
                    <a:p>
                      <a:pPr algn="ctr" fontAlgn="b"/>
                      <a:r>
                        <a:rPr lang="hu-HU" sz="1600" b="0" i="0" u="none" strike="noStrike" dirty="0">
                          <a:solidFill>
                            <a:schemeClr val="tx1"/>
                          </a:solidFill>
                          <a:latin typeface="+mj-lt"/>
                        </a:rPr>
                        <a:t>3</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97230">
                <a:tc>
                  <a:txBody>
                    <a:bodyPr/>
                    <a:lstStyle/>
                    <a:p>
                      <a:pPr algn="ctr" fontAlgn="b"/>
                      <a:r>
                        <a:rPr lang="hu-HU" sz="1600" b="0" i="0" u="none" strike="noStrike" dirty="0">
                          <a:solidFill>
                            <a:schemeClr val="tx1"/>
                          </a:solidFill>
                          <a:latin typeface="+mj-lt"/>
                        </a:rPr>
                        <a:t>46</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6" name="TextBox 15"/>
          <p:cNvSpPr txBox="1"/>
          <p:nvPr/>
        </p:nvSpPr>
        <p:spPr>
          <a:xfrm>
            <a:off x="8990012" y="5825654"/>
            <a:ext cx="2057400" cy="169277"/>
          </a:xfrm>
          <a:prstGeom prst="rect">
            <a:avLst/>
          </a:prstGeom>
          <a:noFill/>
        </p:spPr>
        <p:txBody>
          <a:bodyPr wrap="square" lIns="0" tIns="0" rIns="0" bIns="0" rtlCol="0">
            <a:spAutoFit/>
          </a:bodyPr>
          <a:lstStyle/>
          <a:p>
            <a:pPr algn="ctr"/>
            <a:r>
              <a:rPr lang="hu-HU" sz="1100" i="1" dirty="0">
                <a:solidFill>
                  <a:srgbClr val="717171"/>
                </a:solidFill>
              </a:rPr>
              <a:t>(1014)</a:t>
            </a:r>
            <a:endParaRPr lang="en-US" sz="1100" i="1" dirty="0">
              <a:solidFill>
                <a:srgbClr val="717171"/>
              </a:solidFill>
            </a:endParaRPr>
          </a:p>
        </p:txBody>
      </p:sp>
      <p:sp>
        <p:nvSpPr>
          <p:cNvPr id="17" name="TextBox 16"/>
          <p:cNvSpPr txBox="1"/>
          <p:nvPr/>
        </p:nvSpPr>
        <p:spPr>
          <a:xfrm>
            <a:off x="6551612" y="1400889"/>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22374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905" y="281681"/>
            <a:ext cx="11678107" cy="404119"/>
          </a:xfrm>
        </p:spPr>
        <p:txBody>
          <a:bodyPr/>
          <a:lstStyle/>
          <a:p>
            <a:r>
              <a:rPr lang="es-ES" sz="2200" noProof="0" dirty="0" smtClean="0"/>
              <a:t>Razones por las que no buscan consejo médico las mujeres que padecen menopausia</a:t>
            </a:r>
            <a:endParaRPr lang="es-ES" sz="2200" noProof="0" dirty="0"/>
          </a:p>
        </p:txBody>
      </p:sp>
      <p:sp>
        <p:nvSpPr>
          <p:cNvPr id="5" name="Text Placeholder 4"/>
          <p:cNvSpPr>
            <a:spLocks noGrp="1"/>
          </p:cNvSpPr>
          <p:nvPr>
            <p:ph type="body" sz="quarter" idx="16"/>
          </p:nvPr>
        </p:nvSpPr>
        <p:spPr/>
        <p:txBody>
          <a:bodyPr/>
          <a:lstStyle/>
          <a:p>
            <a:r>
              <a:rPr lang="es-ES" sz="1600" noProof="0" dirty="0" smtClean="0"/>
              <a:t>Aquellas que no buscan asesoramiento médico, consideran esto como un proceso natural o no sufren tan intensamente para requerir asistencia médica. El rechazo a tomar hormonas es mínimo.</a:t>
            </a:r>
            <a:endParaRPr lang="es-ES" sz="1600" noProof="0" dirty="0"/>
          </a:p>
        </p:txBody>
      </p:sp>
      <p:sp>
        <p:nvSpPr>
          <p:cNvPr id="3" name="Text Placeholder 2"/>
          <p:cNvSpPr>
            <a:spLocks noGrp="1"/>
          </p:cNvSpPr>
          <p:nvPr>
            <p:ph type="body" sz="quarter" idx="15"/>
          </p:nvPr>
        </p:nvSpPr>
        <p:spPr/>
        <p:txBody>
          <a:bodyPr/>
          <a:lstStyle/>
          <a:p>
            <a:r>
              <a:rPr lang="es-ES" noProof="0" smtClean="0"/>
              <a:t>B2_E5. ¿Por qué no buscó consejo médico debido a los síntomas relacionados con la menopausia?</a:t>
            </a:r>
            <a:endParaRPr lang="es-ES" noProof="0"/>
          </a:p>
        </p:txBody>
      </p:sp>
      <p:sp>
        <p:nvSpPr>
          <p:cNvPr id="15"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62</a:t>
            </a:fld>
            <a:endParaRPr lang="en-GB">
              <a:solidFill>
                <a:srgbClr val="717171"/>
              </a:solidFill>
            </a:endParaRPr>
          </a:p>
        </p:txBody>
      </p:sp>
      <p:sp>
        <p:nvSpPr>
          <p:cNvPr id="12" name="TextBox 11"/>
          <p:cNvSpPr txBox="1"/>
          <p:nvPr/>
        </p:nvSpPr>
        <p:spPr>
          <a:xfrm>
            <a:off x="379412" y="1749794"/>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graphicFrame>
        <p:nvGraphicFramePr>
          <p:cNvPr id="11" name="Content Placeholder 30"/>
          <p:cNvGraphicFramePr>
            <a:graphicFrameLocks/>
          </p:cNvGraphicFramePr>
          <p:nvPr>
            <p:extLst>
              <p:ext uri="{D42A27DB-BD31-4B8C-83A1-F6EECF244321}">
                <p14:modId xmlns:p14="http://schemas.microsoft.com/office/powerpoint/2010/main" val="2871168308"/>
              </p:ext>
            </p:extLst>
          </p:nvPr>
        </p:nvGraphicFramePr>
        <p:xfrm>
          <a:off x="1370012" y="1800221"/>
          <a:ext cx="9753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79412" y="5879098"/>
            <a:ext cx="8915400" cy="169277"/>
          </a:xfrm>
          <a:prstGeom prst="rect">
            <a:avLst/>
          </a:prstGeom>
          <a:noFill/>
        </p:spPr>
        <p:txBody>
          <a:bodyPr wrap="square" lIns="0" tIns="0" rIns="0" bIns="0" rtlCol="0">
            <a:spAutoFit/>
          </a:bodyPr>
          <a:lstStyle/>
          <a:p>
            <a:r>
              <a:rPr lang="hu-HU" sz="1100" i="1" dirty="0" err="1">
                <a:solidFill>
                  <a:srgbClr val="717171"/>
                </a:solidFill>
              </a:rPr>
              <a:t>Base</a:t>
            </a:r>
            <a:r>
              <a:rPr lang="hu-HU" sz="1100" i="1" dirty="0">
                <a:solidFill>
                  <a:srgbClr val="717171"/>
                </a:solidFill>
              </a:rPr>
              <a:t>: de 40 a 55 </a:t>
            </a:r>
            <a:r>
              <a:rPr lang="hu-HU" sz="1100" i="1" dirty="0" err="1">
                <a:solidFill>
                  <a:srgbClr val="717171"/>
                </a:solidFill>
              </a:rPr>
              <a:t>años</a:t>
            </a:r>
            <a:r>
              <a:rPr lang="hu-HU" sz="1100" i="1" dirty="0">
                <a:solidFill>
                  <a:srgbClr val="717171"/>
                </a:solidFill>
              </a:rPr>
              <a:t> de </a:t>
            </a:r>
            <a:r>
              <a:rPr lang="hu-HU" sz="1100" i="1" dirty="0" err="1">
                <a:solidFill>
                  <a:srgbClr val="717171"/>
                </a:solidFill>
              </a:rPr>
              <a:t>edad</a:t>
            </a:r>
            <a:r>
              <a:rPr lang="hu-HU" sz="1100" i="1" dirty="0">
                <a:solidFill>
                  <a:srgbClr val="717171"/>
                </a:solidFill>
              </a:rPr>
              <a:t>, </a:t>
            </a:r>
            <a:r>
              <a:rPr lang="hu-HU" sz="1100" i="1" dirty="0" err="1">
                <a:solidFill>
                  <a:srgbClr val="717171"/>
                </a:solidFill>
              </a:rPr>
              <a:t>que</a:t>
            </a:r>
            <a:r>
              <a:rPr lang="hu-HU" sz="1100" i="1" dirty="0">
                <a:solidFill>
                  <a:srgbClr val="717171"/>
                </a:solidFill>
              </a:rPr>
              <a:t> </a:t>
            </a:r>
            <a:r>
              <a:rPr lang="hu-HU" sz="1100" i="1" dirty="0" err="1">
                <a:solidFill>
                  <a:srgbClr val="717171"/>
                </a:solidFill>
              </a:rPr>
              <a:t>sufre</a:t>
            </a:r>
            <a:r>
              <a:rPr lang="hu-HU" sz="1100" i="1" dirty="0">
                <a:solidFill>
                  <a:srgbClr val="717171"/>
                </a:solidFill>
              </a:rPr>
              <a:t> de </a:t>
            </a:r>
            <a:r>
              <a:rPr lang="hu-HU" sz="1100" i="1" dirty="0" err="1">
                <a:solidFill>
                  <a:srgbClr val="717171"/>
                </a:solidFill>
              </a:rPr>
              <a:t>síntomas</a:t>
            </a:r>
            <a:r>
              <a:rPr lang="hu-HU" sz="1100" i="1" dirty="0">
                <a:solidFill>
                  <a:srgbClr val="717171"/>
                </a:solidFill>
              </a:rPr>
              <a:t> de </a:t>
            </a:r>
            <a:r>
              <a:rPr lang="hu-HU" sz="1100" i="1" dirty="0" err="1">
                <a:solidFill>
                  <a:srgbClr val="717171"/>
                </a:solidFill>
              </a:rPr>
              <a:t>menopausia</a:t>
            </a:r>
            <a:r>
              <a:rPr lang="hu-HU" sz="1100" i="1" dirty="0">
                <a:solidFill>
                  <a:srgbClr val="717171"/>
                </a:solidFill>
              </a:rPr>
              <a:t> + </a:t>
            </a:r>
            <a:r>
              <a:rPr lang="hu-HU" sz="1100" i="1" dirty="0" err="1">
                <a:solidFill>
                  <a:srgbClr val="717171"/>
                </a:solidFill>
              </a:rPr>
              <a:t>menopausia</a:t>
            </a:r>
            <a:r>
              <a:rPr lang="hu-HU" sz="1100" i="1" dirty="0">
                <a:solidFill>
                  <a:srgbClr val="717171"/>
                </a:solidFill>
              </a:rPr>
              <a:t> </a:t>
            </a:r>
            <a:r>
              <a:rPr lang="hu-HU" sz="1100" i="1" dirty="0" err="1">
                <a:solidFill>
                  <a:srgbClr val="717171"/>
                </a:solidFill>
              </a:rPr>
              <a:t>reconocida</a:t>
            </a:r>
            <a:r>
              <a:rPr lang="hu-HU" sz="1100" i="1" dirty="0">
                <a:solidFill>
                  <a:srgbClr val="717171"/>
                </a:solidFill>
              </a:rPr>
              <a:t>, sin </a:t>
            </a:r>
            <a:r>
              <a:rPr lang="hu-HU" sz="1100" i="1" dirty="0" err="1">
                <a:solidFill>
                  <a:srgbClr val="717171"/>
                </a:solidFill>
              </a:rPr>
              <a:t>buscar</a:t>
            </a:r>
            <a:r>
              <a:rPr lang="hu-HU" sz="1100" i="1" dirty="0">
                <a:solidFill>
                  <a:srgbClr val="717171"/>
                </a:solidFill>
              </a:rPr>
              <a:t> </a:t>
            </a:r>
            <a:r>
              <a:rPr lang="hu-HU" sz="1100" i="1" dirty="0" err="1">
                <a:solidFill>
                  <a:srgbClr val="717171"/>
                </a:solidFill>
              </a:rPr>
              <a:t>consejo</a:t>
            </a:r>
            <a:r>
              <a:rPr lang="hu-HU" sz="1100" i="1" dirty="0">
                <a:solidFill>
                  <a:srgbClr val="717171"/>
                </a:solidFill>
              </a:rPr>
              <a:t> </a:t>
            </a:r>
            <a:r>
              <a:rPr lang="hu-HU" sz="1100" i="1" dirty="0" err="1">
                <a:solidFill>
                  <a:srgbClr val="717171"/>
                </a:solidFill>
              </a:rPr>
              <a:t>médico</a:t>
            </a:r>
            <a:r>
              <a:rPr lang="hu-HU" sz="1100" i="1" dirty="0">
                <a:solidFill>
                  <a:srgbClr val="717171"/>
                </a:solidFill>
              </a:rPr>
              <a:t> (47)</a:t>
            </a:r>
            <a:endParaRPr lang="en-US" sz="1100" i="1" dirty="0">
              <a:solidFill>
                <a:srgbClr val="717171"/>
              </a:solidFill>
            </a:endParaRPr>
          </a:p>
        </p:txBody>
      </p:sp>
      <p:sp>
        <p:nvSpPr>
          <p:cNvPr id="14" name="Rectangle 13"/>
          <p:cNvSpPr/>
          <p:nvPr/>
        </p:nvSpPr>
        <p:spPr>
          <a:xfrm>
            <a:off x="8432134" y="5834390"/>
            <a:ext cx="955711" cy="261610"/>
          </a:xfrm>
          <a:prstGeom prst="rect">
            <a:avLst/>
          </a:prstGeom>
        </p:spPr>
        <p:txBody>
          <a:bodyPr wrap="none">
            <a:spAutoFit/>
          </a:bodyPr>
          <a:lstStyle/>
          <a:p>
            <a:pPr algn="ctr"/>
            <a:r>
              <a:rPr lang="hu-HU" sz="1100" i="1" dirty="0" smtClean="0">
                <a:solidFill>
                  <a:srgbClr val="FF0000"/>
                </a:solidFill>
              </a:rPr>
              <a:t>BASE</a:t>
            </a:r>
            <a:r>
              <a:rPr lang="es-ES_tradnl" sz="1100" i="1" dirty="0" smtClean="0">
                <a:solidFill>
                  <a:srgbClr val="FF0000"/>
                </a:solidFill>
              </a:rPr>
              <a:t> BAJA</a:t>
            </a:r>
            <a:endParaRPr lang="en-US" sz="1100" i="1" dirty="0">
              <a:solidFill>
                <a:srgbClr val="FF0000"/>
              </a:solidFill>
            </a:endParaRPr>
          </a:p>
        </p:txBody>
      </p:sp>
      <p:sp>
        <p:nvSpPr>
          <p:cNvPr id="10" name="TextBox 9"/>
          <p:cNvSpPr txBox="1"/>
          <p:nvPr/>
        </p:nvSpPr>
        <p:spPr>
          <a:xfrm>
            <a:off x="8685212" y="1600200"/>
            <a:ext cx="236220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075429541"/>
              </p:ext>
            </p:extLst>
          </p:nvPr>
        </p:nvGraphicFramePr>
        <p:xfrm>
          <a:off x="9066212" y="1971667"/>
          <a:ext cx="1828800" cy="371475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530679">
                <a:tc>
                  <a:txBody>
                    <a:bodyPr/>
                    <a:lstStyle/>
                    <a:p>
                      <a:pPr algn="ctr" fontAlgn="b"/>
                      <a:r>
                        <a:rPr lang="hu-HU" sz="1600" b="0" i="0" u="none" strike="noStrike" dirty="0">
                          <a:solidFill>
                            <a:schemeClr val="tx1"/>
                          </a:solidFill>
                          <a:latin typeface="+mj-lt"/>
                        </a:rPr>
                        <a:t>36</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30679">
                <a:tc>
                  <a:txBody>
                    <a:bodyPr/>
                    <a:lstStyle/>
                    <a:p>
                      <a:pPr algn="ctr" fontAlgn="b"/>
                      <a:r>
                        <a:rPr lang="hu-HU" sz="1600" b="0" i="0" u="none" strike="noStrike" dirty="0">
                          <a:solidFill>
                            <a:schemeClr val="tx1"/>
                          </a:solidFill>
                          <a:latin typeface="+mj-lt"/>
                        </a:rPr>
                        <a:t>48</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30679">
                <a:tc>
                  <a:txBody>
                    <a:bodyPr/>
                    <a:lstStyle/>
                    <a:p>
                      <a:pPr algn="ctr" fontAlgn="b"/>
                      <a:r>
                        <a:rPr lang="hu-HU" sz="1600" b="0" i="0" u="none" strike="noStrike" dirty="0">
                          <a:solidFill>
                            <a:schemeClr val="tx1"/>
                          </a:solidFill>
                          <a:latin typeface="+mj-lt"/>
                        </a:rPr>
                        <a:t>9</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30679">
                <a:tc>
                  <a:txBody>
                    <a:bodyPr/>
                    <a:lstStyle/>
                    <a:p>
                      <a:pPr algn="ctr" fontAlgn="b"/>
                      <a:r>
                        <a:rPr lang="hu-HU" sz="1600" b="0" i="0" u="none" strike="noStrike" dirty="0">
                          <a:solidFill>
                            <a:schemeClr val="tx1"/>
                          </a:solidFill>
                          <a:latin typeface="+mj-lt"/>
                        </a:rPr>
                        <a:t>10</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30679">
                <a:tc>
                  <a:txBody>
                    <a:bodyPr/>
                    <a:lstStyle/>
                    <a:p>
                      <a:pPr algn="ctr" fontAlgn="b"/>
                      <a:r>
                        <a:rPr lang="hu-HU" sz="1600" b="0" i="0" u="none" strike="noStrike" dirty="0">
                          <a:solidFill>
                            <a:schemeClr val="tx1"/>
                          </a:solidFill>
                          <a:latin typeface="+mj-lt"/>
                        </a:rPr>
                        <a:t>15</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30679">
                <a:tc>
                  <a:txBody>
                    <a:bodyPr/>
                    <a:lstStyle/>
                    <a:p>
                      <a:pPr algn="ctr" fontAlgn="b"/>
                      <a:r>
                        <a:rPr lang="hu-HU" sz="1600" b="0" i="0" u="none" strike="noStrike" dirty="0">
                          <a:solidFill>
                            <a:schemeClr val="tx1"/>
                          </a:solidFill>
                          <a:latin typeface="+mj-lt"/>
                        </a:rPr>
                        <a:t>2</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30679">
                <a:tc>
                  <a:txBody>
                    <a:bodyPr/>
                    <a:lstStyle/>
                    <a:p>
                      <a:pPr algn="ctr" fontAlgn="b"/>
                      <a:r>
                        <a:rPr lang="hu-HU" sz="1600" b="0" i="0" u="none" strike="noStrike" dirty="0">
                          <a:solidFill>
                            <a:schemeClr val="tx1"/>
                          </a:solidFill>
                          <a:latin typeface="+mj-lt"/>
                        </a:rPr>
                        <a:t>10</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17" name="TextBox 16"/>
          <p:cNvSpPr txBox="1"/>
          <p:nvPr/>
        </p:nvSpPr>
        <p:spPr>
          <a:xfrm>
            <a:off x="8990012" y="5867400"/>
            <a:ext cx="2057400" cy="169277"/>
          </a:xfrm>
          <a:prstGeom prst="rect">
            <a:avLst/>
          </a:prstGeom>
          <a:noFill/>
        </p:spPr>
        <p:txBody>
          <a:bodyPr wrap="square" lIns="0" tIns="0" rIns="0" bIns="0" rtlCol="0">
            <a:spAutoFit/>
          </a:bodyPr>
          <a:lstStyle/>
          <a:p>
            <a:pPr algn="ctr"/>
            <a:r>
              <a:rPr lang="hu-HU" sz="1100" i="1" dirty="0">
                <a:solidFill>
                  <a:srgbClr val="717171"/>
                </a:solidFill>
              </a:rPr>
              <a:t>(328)</a:t>
            </a:r>
            <a:endParaRPr lang="en-US" sz="1100" i="1" dirty="0">
              <a:solidFill>
                <a:srgbClr val="717171"/>
              </a:solidFill>
            </a:endParaRPr>
          </a:p>
        </p:txBody>
      </p:sp>
      <p:sp>
        <p:nvSpPr>
          <p:cNvPr id="18" name="TextBox 16"/>
          <p:cNvSpPr txBox="1"/>
          <p:nvPr/>
        </p:nvSpPr>
        <p:spPr>
          <a:xfrm>
            <a:off x="6018212" y="1600199"/>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10508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290693251"/>
              </p:ext>
            </p:extLst>
          </p:nvPr>
        </p:nvGraphicFramePr>
        <p:xfrm>
          <a:off x="455612" y="1447800"/>
          <a:ext cx="11277600" cy="44266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s-ES" noProof="0" dirty="0" smtClean="0"/>
              <a:t>Tratamientos ofrecidos para los síntomas de la menopausia</a:t>
            </a:r>
            <a:endParaRPr lang="es-ES" noProof="0" dirty="0"/>
          </a:p>
        </p:txBody>
      </p:sp>
      <p:sp>
        <p:nvSpPr>
          <p:cNvPr id="3" name="Text Placeholder 2"/>
          <p:cNvSpPr>
            <a:spLocks noGrp="1"/>
          </p:cNvSpPr>
          <p:nvPr>
            <p:ph type="body" sz="quarter" idx="16"/>
          </p:nvPr>
        </p:nvSpPr>
        <p:spPr>
          <a:xfrm>
            <a:off x="357096" y="909637"/>
            <a:ext cx="11680916" cy="396875"/>
          </a:xfrm>
        </p:spPr>
        <p:txBody>
          <a:bodyPr/>
          <a:lstStyle/>
          <a:p>
            <a:r>
              <a:rPr lang="es-ES" noProof="0" dirty="0" smtClean="0"/>
              <a:t>Dos tercios de las mujeres reciben la recomendación de llevar un estilo de vida saludable por parte del médico, algunas son suplementos alimenticios. La terapia hormonal para la menopausia no es un método de tratamiento comúnmente recomendado, y algunos médicos incluso recomiendan no realizarla. Si se selecciona, se utiliza la medicación oral.</a:t>
            </a:r>
            <a:endParaRPr lang="es-ES" noProof="0" dirty="0"/>
          </a:p>
        </p:txBody>
      </p:sp>
      <p:sp>
        <p:nvSpPr>
          <p:cNvPr id="4" name="Text Placeholder 3"/>
          <p:cNvSpPr>
            <a:spLocks noGrp="1"/>
          </p:cNvSpPr>
          <p:nvPr>
            <p:ph type="body" sz="quarter" idx="15"/>
          </p:nvPr>
        </p:nvSpPr>
        <p:spPr/>
        <p:txBody>
          <a:bodyPr/>
          <a:lstStyle/>
          <a:p>
            <a:r>
              <a:rPr lang="es-ES" noProof="0" smtClean="0"/>
              <a:t>B2_E6. ¿Qué tratamiento ha seleccionado el médico para usted, qué recomendaciones le ha proporcionado el médico?</a:t>
            </a:r>
            <a:endParaRPr lang="es-ES" noProof="0"/>
          </a:p>
        </p:txBody>
      </p:sp>
      <p:sp>
        <p:nvSpPr>
          <p:cNvPr id="1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63</a:t>
            </a:fld>
            <a:endParaRPr lang="en-GB">
              <a:solidFill>
                <a:srgbClr val="717171"/>
              </a:solidFill>
            </a:endParaRPr>
          </a:p>
        </p:txBody>
      </p:sp>
      <p:sp>
        <p:nvSpPr>
          <p:cNvPr id="12" name="TextBox 11"/>
          <p:cNvSpPr txBox="1"/>
          <p:nvPr/>
        </p:nvSpPr>
        <p:spPr>
          <a:xfrm>
            <a:off x="303212" y="21336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5" name="TextBox 14"/>
          <p:cNvSpPr txBox="1"/>
          <p:nvPr/>
        </p:nvSpPr>
        <p:spPr>
          <a:xfrm>
            <a:off x="379412" y="5562600"/>
            <a:ext cx="8915400" cy="169277"/>
          </a:xfrm>
          <a:prstGeom prst="rect">
            <a:avLst/>
          </a:prstGeom>
          <a:noFill/>
        </p:spPr>
        <p:txBody>
          <a:bodyPr wrap="square" lIns="0" tIns="0" rIns="0" bIns="0" rtlCol="0">
            <a:spAutoFit/>
          </a:bodyPr>
          <a:lstStyle/>
          <a:p>
            <a:r>
              <a:rPr lang="hu-HU" sz="1100" i="1" dirty="0" err="1">
                <a:solidFill>
                  <a:srgbClr val="717171"/>
                </a:solidFill>
              </a:rPr>
              <a:t>Base</a:t>
            </a:r>
            <a:r>
              <a:rPr lang="hu-HU" sz="1100" i="1" dirty="0">
                <a:solidFill>
                  <a:srgbClr val="717171"/>
                </a:solidFill>
              </a:rPr>
              <a:t>: de 40 a 55 </a:t>
            </a:r>
            <a:r>
              <a:rPr lang="hu-HU" sz="1100" i="1" dirty="0" err="1">
                <a:solidFill>
                  <a:srgbClr val="717171"/>
                </a:solidFill>
              </a:rPr>
              <a:t>años</a:t>
            </a:r>
            <a:r>
              <a:rPr lang="hu-HU" sz="1100" i="1" dirty="0">
                <a:solidFill>
                  <a:srgbClr val="717171"/>
                </a:solidFill>
              </a:rPr>
              <a:t> de </a:t>
            </a:r>
            <a:r>
              <a:rPr lang="hu-HU" sz="1100" i="1" dirty="0" err="1">
                <a:solidFill>
                  <a:srgbClr val="717171"/>
                </a:solidFill>
              </a:rPr>
              <a:t>edad</a:t>
            </a:r>
            <a:r>
              <a:rPr lang="hu-HU" sz="1100" i="1" dirty="0">
                <a:solidFill>
                  <a:srgbClr val="717171"/>
                </a:solidFill>
              </a:rPr>
              <a:t>, </a:t>
            </a:r>
            <a:r>
              <a:rPr lang="hu-HU" sz="1100" i="1" dirty="0" err="1">
                <a:solidFill>
                  <a:srgbClr val="717171"/>
                </a:solidFill>
              </a:rPr>
              <a:t>que</a:t>
            </a:r>
            <a:r>
              <a:rPr lang="hu-HU" sz="1100" i="1" dirty="0">
                <a:solidFill>
                  <a:srgbClr val="717171"/>
                </a:solidFill>
              </a:rPr>
              <a:t> </a:t>
            </a:r>
            <a:r>
              <a:rPr lang="hu-HU" sz="1100" i="1" dirty="0" err="1">
                <a:solidFill>
                  <a:srgbClr val="717171"/>
                </a:solidFill>
              </a:rPr>
              <a:t>sufre</a:t>
            </a:r>
            <a:r>
              <a:rPr lang="hu-HU" sz="1100" i="1" dirty="0">
                <a:solidFill>
                  <a:srgbClr val="717171"/>
                </a:solidFill>
              </a:rPr>
              <a:t> de </a:t>
            </a:r>
            <a:r>
              <a:rPr lang="hu-HU" sz="1100" i="1" dirty="0" err="1">
                <a:solidFill>
                  <a:srgbClr val="717171"/>
                </a:solidFill>
              </a:rPr>
              <a:t>síntomas</a:t>
            </a:r>
            <a:r>
              <a:rPr lang="hu-HU" sz="1100" i="1" dirty="0">
                <a:solidFill>
                  <a:srgbClr val="717171"/>
                </a:solidFill>
              </a:rPr>
              <a:t> de </a:t>
            </a:r>
            <a:r>
              <a:rPr lang="hu-HU" sz="1100" i="1" dirty="0" err="1">
                <a:solidFill>
                  <a:srgbClr val="717171"/>
                </a:solidFill>
              </a:rPr>
              <a:t>menopausia</a:t>
            </a:r>
            <a:r>
              <a:rPr lang="hu-HU" sz="1100" i="1" dirty="0">
                <a:solidFill>
                  <a:srgbClr val="717171"/>
                </a:solidFill>
              </a:rPr>
              <a:t> + </a:t>
            </a:r>
            <a:r>
              <a:rPr lang="hu-HU" sz="1100" i="1" dirty="0" err="1">
                <a:solidFill>
                  <a:srgbClr val="717171"/>
                </a:solidFill>
              </a:rPr>
              <a:t>menopausia</a:t>
            </a:r>
            <a:r>
              <a:rPr lang="hu-HU" sz="1100" i="1" dirty="0">
                <a:solidFill>
                  <a:srgbClr val="717171"/>
                </a:solidFill>
              </a:rPr>
              <a:t> </a:t>
            </a:r>
            <a:r>
              <a:rPr lang="hu-HU" sz="1100" i="1" dirty="0" err="1">
                <a:solidFill>
                  <a:srgbClr val="717171"/>
                </a:solidFill>
              </a:rPr>
              <a:t>reconocida</a:t>
            </a:r>
            <a:r>
              <a:rPr lang="hu-HU" sz="1100" i="1" dirty="0">
                <a:solidFill>
                  <a:srgbClr val="717171"/>
                </a:solidFill>
              </a:rPr>
              <a:t>, en </a:t>
            </a:r>
            <a:r>
              <a:rPr lang="hu-HU" sz="1100" i="1" dirty="0" err="1">
                <a:solidFill>
                  <a:srgbClr val="717171"/>
                </a:solidFill>
              </a:rPr>
              <a:t>busca</a:t>
            </a:r>
            <a:r>
              <a:rPr lang="hu-HU" sz="1100" i="1" dirty="0">
                <a:solidFill>
                  <a:srgbClr val="717171"/>
                </a:solidFill>
              </a:rPr>
              <a:t> de </a:t>
            </a:r>
            <a:r>
              <a:rPr lang="hu-HU" sz="1100" i="1" dirty="0" err="1">
                <a:solidFill>
                  <a:srgbClr val="717171"/>
                </a:solidFill>
              </a:rPr>
              <a:t>consejo</a:t>
            </a:r>
            <a:r>
              <a:rPr lang="hu-HU" sz="1100" i="1" dirty="0">
                <a:solidFill>
                  <a:srgbClr val="717171"/>
                </a:solidFill>
              </a:rPr>
              <a:t> </a:t>
            </a:r>
            <a:r>
              <a:rPr lang="hu-HU" sz="1100" i="1" dirty="0" err="1">
                <a:solidFill>
                  <a:srgbClr val="717171"/>
                </a:solidFill>
              </a:rPr>
              <a:t>médico</a:t>
            </a:r>
            <a:r>
              <a:rPr lang="hu-HU" sz="1100" i="1" dirty="0">
                <a:solidFill>
                  <a:srgbClr val="717171"/>
                </a:solidFill>
              </a:rPr>
              <a:t> (126)</a:t>
            </a:r>
            <a:endParaRPr lang="en-US" sz="1100" i="1" dirty="0">
              <a:solidFill>
                <a:srgbClr val="717171"/>
              </a:solidFill>
            </a:endParaRPr>
          </a:p>
        </p:txBody>
      </p:sp>
      <p:sp>
        <p:nvSpPr>
          <p:cNvPr id="17" name="Rounded Rectangular Callout 16"/>
          <p:cNvSpPr/>
          <p:nvPr/>
        </p:nvSpPr>
        <p:spPr>
          <a:xfrm>
            <a:off x="8138508" y="2205252"/>
            <a:ext cx="1994504" cy="1225868"/>
          </a:xfrm>
          <a:prstGeom prst="wedgeRoundRectCallout">
            <a:avLst>
              <a:gd name="adj1" fmla="val 1528"/>
              <a:gd name="adj2" fmla="val 94203"/>
              <a:gd name="adj3" fmla="val 16667"/>
            </a:avLst>
          </a:prstGeom>
          <a:solidFill>
            <a:schemeClr val="accent5">
              <a:lumMod val="20000"/>
              <a:lumOff val="80000"/>
            </a:schemeClr>
          </a:solidFill>
        </p:spPr>
        <p:txBody>
          <a:bodyPr wrap="square" lIns="0" tIns="0" rIns="0" bIns="0" rtlCol="0">
            <a:spAutoFit/>
          </a:bodyPr>
          <a:lstStyle/>
          <a:p>
            <a:r>
              <a:rPr lang="hu-HU" sz="1200" dirty="0" err="1">
                <a:solidFill>
                  <a:srgbClr val="717171">
                    <a:lumMod val="75000"/>
                  </a:srgbClr>
                </a:solidFill>
              </a:rPr>
              <a:t>Medicación</a:t>
            </a:r>
            <a:r>
              <a:rPr lang="hu-HU" sz="1200" dirty="0">
                <a:solidFill>
                  <a:srgbClr val="717171">
                    <a:lumMod val="75000"/>
                  </a:srgbClr>
                </a:solidFill>
              </a:rPr>
              <a:t> </a:t>
            </a:r>
            <a:r>
              <a:rPr lang="hu-HU" sz="1200" dirty="0" err="1">
                <a:solidFill>
                  <a:srgbClr val="717171">
                    <a:lumMod val="75000"/>
                  </a:srgbClr>
                </a:solidFill>
              </a:rPr>
              <a:t>oral</a:t>
            </a:r>
            <a:r>
              <a:rPr lang="hu-HU" sz="1200" dirty="0">
                <a:solidFill>
                  <a:srgbClr val="717171">
                    <a:lumMod val="75000"/>
                  </a:srgbClr>
                </a:solidFill>
              </a:rPr>
              <a:t> 64%</a:t>
            </a:r>
          </a:p>
          <a:p>
            <a:r>
              <a:rPr lang="hu-HU" sz="1200" dirty="0" err="1">
                <a:solidFill>
                  <a:srgbClr val="717171">
                    <a:lumMod val="75000"/>
                  </a:srgbClr>
                </a:solidFill>
              </a:rPr>
              <a:t>Parche</a:t>
            </a:r>
            <a:r>
              <a:rPr lang="hu-HU" sz="1200" dirty="0">
                <a:solidFill>
                  <a:srgbClr val="717171">
                    <a:lumMod val="75000"/>
                  </a:srgbClr>
                </a:solidFill>
              </a:rPr>
              <a:t> 27%</a:t>
            </a:r>
          </a:p>
          <a:p>
            <a:r>
              <a:rPr lang="hu-HU" sz="1200" dirty="0" err="1">
                <a:solidFill>
                  <a:srgbClr val="717171">
                    <a:lumMod val="75000"/>
                  </a:srgbClr>
                </a:solidFill>
              </a:rPr>
              <a:t>Gel</a:t>
            </a:r>
            <a:r>
              <a:rPr lang="hu-HU" sz="1200" dirty="0">
                <a:solidFill>
                  <a:srgbClr val="717171">
                    <a:lumMod val="75000"/>
                  </a:srgbClr>
                </a:solidFill>
              </a:rPr>
              <a:t> 36%</a:t>
            </a:r>
          </a:p>
          <a:p>
            <a:r>
              <a:rPr lang="es-ES_tradnl" sz="1200" dirty="0" smtClean="0">
                <a:solidFill>
                  <a:srgbClr val="717171">
                    <a:lumMod val="75000"/>
                  </a:srgbClr>
                </a:solidFill>
              </a:rPr>
              <a:t>Pulverizador</a:t>
            </a:r>
            <a:r>
              <a:rPr lang="hu-HU" sz="1200" dirty="0" smtClean="0">
                <a:solidFill>
                  <a:srgbClr val="717171">
                    <a:lumMod val="75000"/>
                  </a:srgbClr>
                </a:solidFill>
              </a:rPr>
              <a:t> </a:t>
            </a:r>
            <a:r>
              <a:rPr lang="hu-HU" sz="1200" dirty="0">
                <a:solidFill>
                  <a:srgbClr val="717171">
                    <a:lumMod val="75000"/>
                  </a:srgbClr>
                </a:solidFill>
              </a:rPr>
              <a:t>0%</a:t>
            </a:r>
          </a:p>
          <a:p>
            <a:r>
              <a:rPr lang="hu-HU" sz="1200" dirty="0" err="1">
                <a:solidFill>
                  <a:srgbClr val="717171">
                    <a:lumMod val="75000"/>
                  </a:srgbClr>
                </a:solidFill>
              </a:rPr>
              <a:t>Ninguno</a:t>
            </a:r>
            <a:r>
              <a:rPr lang="hu-HU" sz="1200" dirty="0">
                <a:solidFill>
                  <a:srgbClr val="717171">
                    <a:lumMod val="75000"/>
                  </a:srgbClr>
                </a:solidFill>
              </a:rPr>
              <a:t> de </a:t>
            </a:r>
            <a:r>
              <a:rPr lang="hu-HU" sz="1200" dirty="0" err="1">
                <a:solidFill>
                  <a:srgbClr val="717171">
                    <a:lumMod val="75000"/>
                  </a:srgbClr>
                </a:solidFill>
              </a:rPr>
              <a:t>estos</a:t>
            </a:r>
            <a:r>
              <a:rPr lang="hu-HU" sz="1200" dirty="0">
                <a:solidFill>
                  <a:srgbClr val="717171">
                    <a:lumMod val="75000"/>
                  </a:srgbClr>
                </a:solidFill>
              </a:rPr>
              <a:t> 9%</a:t>
            </a:r>
          </a:p>
          <a:p>
            <a:r>
              <a:rPr lang="hu-HU" sz="1200" dirty="0" err="1">
                <a:solidFill>
                  <a:srgbClr val="717171">
                    <a:lumMod val="75000"/>
                  </a:srgbClr>
                </a:solidFill>
              </a:rPr>
              <a:t>Base</a:t>
            </a:r>
            <a:r>
              <a:rPr lang="hu-HU" sz="1200" dirty="0">
                <a:solidFill>
                  <a:srgbClr val="717171">
                    <a:lumMod val="75000"/>
                  </a:srgbClr>
                </a:solidFill>
              </a:rPr>
              <a:t>: (11)</a:t>
            </a:r>
            <a:endParaRPr lang="en-US" sz="1000" dirty="0" err="1">
              <a:solidFill>
                <a:srgbClr val="717171">
                  <a:lumMod val="75000"/>
                </a:srgbClr>
              </a:solidFill>
            </a:endParaRPr>
          </a:p>
        </p:txBody>
      </p:sp>
      <p:sp>
        <p:nvSpPr>
          <p:cNvPr id="16" name="Rectangle 15"/>
          <p:cNvSpPr/>
          <p:nvPr/>
        </p:nvSpPr>
        <p:spPr>
          <a:xfrm>
            <a:off x="8866362" y="3184935"/>
            <a:ext cx="878767" cy="246221"/>
          </a:xfrm>
          <a:prstGeom prst="rect">
            <a:avLst/>
          </a:prstGeom>
        </p:spPr>
        <p:txBody>
          <a:bodyPr wrap="none">
            <a:spAutoFit/>
          </a:bodyPr>
          <a:lstStyle/>
          <a:p>
            <a:pPr algn="ctr"/>
            <a:r>
              <a:rPr lang="es-ES_tradnl" sz="1000" i="1" dirty="0" smtClean="0">
                <a:solidFill>
                  <a:srgbClr val="FF0000"/>
                </a:solidFill>
              </a:rPr>
              <a:t>B</a:t>
            </a:r>
            <a:r>
              <a:rPr lang="hu-HU" sz="1000" i="1" dirty="0" smtClean="0">
                <a:solidFill>
                  <a:srgbClr val="FF0000"/>
                </a:solidFill>
              </a:rPr>
              <a:t>ASE</a:t>
            </a:r>
            <a:r>
              <a:rPr lang="es-ES_tradnl" sz="1000" i="1" dirty="0" smtClean="0">
                <a:solidFill>
                  <a:srgbClr val="FF0000"/>
                </a:solidFill>
              </a:rPr>
              <a:t> BAJA</a:t>
            </a:r>
            <a:endParaRPr lang="en-US" sz="1000" i="1" dirty="0">
              <a:solidFill>
                <a:srgbClr val="FF0000"/>
              </a:solidFill>
            </a:endParaRPr>
          </a:p>
        </p:txBody>
      </p:sp>
      <p:sp>
        <p:nvSpPr>
          <p:cNvPr id="11" name="Rectangle 10"/>
          <p:cNvSpPr/>
          <p:nvPr/>
        </p:nvSpPr>
        <p:spPr>
          <a:xfrm>
            <a:off x="1598612" y="2743200"/>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49</a:t>
            </a:r>
          </a:p>
        </p:txBody>
      </p:sp>
      <p:sp>
        <p:nvSpPr>
          <p:cNvPr id="14" name="Rectangle 13"/>
          <p:cNvSpPr/>
          <p:nvPr/>
        </p:nvSpPr>
        <p:spPr>
          <a:xfrm>
            <a:off x="9104312" y="3962400"/>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16</a:t>
            </a:r>
          </a:p>
        </p:txBody>
      </p:sp>
      <p:sp>
        <p:nvSpPr>
          <p:cNvPr id="19" name="Rectangle 18"/>
          <p:cNvSpPr/>
          <p:nvPr/>
        </p:nvSpPr>
        <p:spPr>
          <a:xfrm>
            <a:off x="7237412" y="3988676"/>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10</a:t>
            </a:r>
          </a:p>
        </p:txBody>
      </p:sp>
      <p:sp>
        <p:nvSpPr>
          <p:cNvPr id="20" name="Rectangle 19"/>
          <p:cNvSpPr/>
          <p:nvPr/>
        </p:nvSpPr>
        <p:spPr>
          <a:xfrm>
            <a:off x="5332412" y="3913414"/>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17</a:t>
            </a:r>
          </a:p>
        </p:txBody>
      </p:sp>
      <p:sp>
        <p:nvSpPr>
          <p:cNvPr id="21" name="Rectangle 20"/>
          <p:cNvSpPr/>
          <p:nvPr/>
        </p:nvSpPr>
        <p:spPr>
          <a:xfrm>
            <a:off x="3427412" y="3962400"/>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14</a:t>
            </a:r>
          </a:p>
        </p:txBody>
      </p:sp>
      <p:sp>
        <p:nvSpPr>
          <p:cNvPr id="22" name="Rectangle 21"/>
          <p:cNvSpPr/>
          <p:nvPr/>
        </p:nvSpPr>
        <p:spPr>
          <a:xfrm>
            <a:off x="10971212" y="3886200"/>
            <a:ext cx="381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1400" dirty="0">
                <a:solidFill>
                  <a:srgbClr val="FFFFFF"/>
                </a:solidFill>
              </a:rPr>
              <a:t>18</a:t>
            </a:r>
          </a:p>
        </p:txBody>
      </p:sp>
      <p:sp>
        <p:nvSpPr>
          <p:cNvPr id="23" name="TextBox 22"/>
          <p:cNvSpPr txBox="1"/>
          <p:nvPr/>
        </p:nvSpPr>
        <p:spPr>
          <a:xfrm>
            <a:off x="358774" y="5832186"/>
            <a:ext cx="7640638" cy="338554"/>
          </a:xfrm>
          <a:prstGeom prst="rect">
            <a:avLst/>
          </a:prstGeom>
          <a:solidFill>
            <a:schemeClr val="tx1"/>
          </a:solidFill>
        </p:spPr>
        <p:txBody>
          <a:bodyPr wrap="square" lIns="0" tIns="0" rIns="0" bIns="0" rtlCol="0">
            <a:spAutoFit/>
          </a:bodyPr>
          <a:lstStyle/>
          <a:p>
            <a:r>
              <a:rPr lang="hu-HU" sz="1100" i="1" dirty="0" err="1">
                <a:solidFill>
                  <a:srgbClr val="FFFFFF"/>
                </a:solidFill>
              </a:rPr>
              <a:t>Promedio</a:t>
            </a:r>
            <a:r>
              <a:rPr lang="hu-HU" sz="1100" i="1" dirty="0">
                <a:solidFill>
                  <a:srgbClr val="FFFFFF"/>
                </a:solidFill>
              </a:rPr>
              <a:t> del </a:t>
            </a:r>
            <a:r>
              <a:rPr lang="hu-HU" sz="1100" i="1" dirty="0" err="1">
                <a:solidFill>
                  <a:srgbClr val="FFFFFF"/>
                </a:solidFill>
              </a:rPr>
              <a:t>país</a:t>
            </a:r>
            <a:r>
              <a:rPr lang="hu-HU" sz="1100" i="1" dirty="0">
                <a:solidFill>
                  <a:srgbClr val="FFFFFF"/>
                </a:solidFill>
              </a:rPr>
              <a:t>: 40-55 </a:t>
            </a:r>
            <a:r>
              <a:rPr lang="hu-HU" sz="1100" i="1" dirty="0" err="1">
                <a:solidFill>
                  <a:srgbClr val="FFFFFF"/>
                </a:solidFill>
              </a:rPr>
              <a:t>años</a:t>
            </a:r>
            <a:r>
              <a:rPr lang="hu-HU" sz="1100" i="1" dirty="0">
                <a:solidFill>
                  <a:srgbClr val="FFFFFF"/>
                </a:solidFill>
              </a:rPr>
              <a:t> de </a:t>
            </a:r>
            <a:r>
              <a:rPr lang="hu-HU" sz="1100" i="1" dirty="0" err="1">
                <a:solidFill>
                  <a:srgbClr val="FFFFFF"/>
                </a:solidFill>
              </a:rPr>
              <a:t>edad</a:t>
            </a:r>
            <a:r>
              <a:rPr lang="hu-HU" sz="1100" i="1" dirty="0">
                <a:solidFill>
                  <a:srgbClr val="FFFFFF"/>
                </a:solidFill>
              </a:rPr>
              <a:t>, </a:t>
            </a:r>
            <a:r>
              <a:rPr lang="hu-HU" sz="1100" i="1" dirty="0" err="1">
                <a:solidFill>
                  <a:srgbClr val="FFFFFF"/>
                </a:solidFill>
              </a:rPr>
              <a:t>que</a:t>
            </a:r>
            <a:r>
              <a:rPr lang="hu-HU" sz="1100" i="1" dirty="0">
                <a:solidFill>
                  <a:srgbClr val="FFFFFF"/>
                </a:solidFill>
              </a:rPr>
              <a:t> </a:t>
            </a:r>
            <a:r>
              <a:rPr lang="hu-HU" sz="1100" i="1" dirty="0" err="1">
                <a:solidFill>
                  <a:srgbClr val="FFFFFF"/>
                </a:solidFill>
              </a:rPr>
              <a:t>sufren</a:t>
            </a:r>
            <a:r>
              <a:rPr lang="hu-HU" sz="1100" i="1" dirty="0">
                <a:solidFill>
                  <a:srgbClr val="FFFFFF"/>
                </a:solidFill>
              </a:rPr>
              <a:t> de </a:t>
            </a:r>
            <a:r>
              <a:rPr lang="hu-HU" sz="1100" i="1" dirty="0" err="1">
                <a:solidFill>
                  <a:srgbClr val="FFFFFF"/>
                </a:solidFill>
              </a:rPr>
              <a:t>síntomas</a:t>
            </a:r>
            <a:r>
              <a:rPr lang="hu-HU" sz="1100" i="1" dirty="0">
                <a:solidFill>
                  <a:srgbClr val="FFFFFF"/>
                </a:solidFill>
              </a:rPr>
              <a:t> de la </a:t>
            </a:r>
            <a:r>
              <a:rPr lang="hu-HU" sz="1100" i="1" dirty="0" err="1">
                <a:solidFill>
                  <a:srgbClr val="FFFFFF"/>
                </a:solidFill>
              </a:rPr>
              <a:t>menopausia</a:t>
            </a:r>
            <a:r>
              <a:rPr lang="hu-HU" sz="1100" i="1" dirty="0">
                <a:solidFill>
                  <a:srgbClr val="FFFFFF"/>
                </a:solidFill>
              </a:rPr>
              <a:t> + </a:t>
            </a:r>
            <a:r>
              <a:rPr lang="hu-HU" sz="1100" i="1" dirty="0" err="1">
                <a:solidFill>
                  <a:srgbClr val="FFFFFF"/>
                </a:solidFill>
              </a:rPr>
              <a:t>menopausia</a:t>
            </a:r>
            <a:r>
              <a:rPr lang="hu-HU" sz="1100" i="1" dirty="0">
                <a:solidFill>
                  <a:srgbClr val="FFFFFF"/>
                </a:solidFill>
              </a:rPr>
              <a:t> </a:t>
            </a:r>
            <a:r>
              <a:rPr lang="hu-HU" sz="1100" i="1" dirty="0" err="1">
                <a:solidFill>
                  <a:srgbClr val="FFFFFF"/>
                </a:solidFill>
              </a:rPr>
              <a:t>reconocida</a:t>
            </a:r>
            <a:r>
              <a:rPr lang="hu-HU" sz="1100" i="1" dirty="0">
                <a:solidFill>
                  <a:srgbClr val="FFFFFF"/>
                </a:solidFill>
              </a:rPr>
              <a:t>, </a:t>
            </a:r>
            <a:r>
              <a:rPr lang="hu-HU" sz="1100" i="1" dirty="0" err="1">
                <a:solidFill>
                  <a:srgbClr val="FFFFFF"/>
                </a:solidFill>
              </a:rPr>
              <a:t>que</a:t>
            </a:r>
            <a:r>
              <a:rPr lang="hu-HU" sz="1100" i="1" dirty="0">
                <a:solidFill>
                  <a:srgbClr val="FFFFFF"/>
                </a:solidFill>
              </a:rPr>
              <a:t> </a:t>
            </a:r>
            <a:r>
              <a:rPr lang="hu-HU" sz="1100" i="1" dirty="0" err="1">
                <a:solidFill>
                  <a:srgbClr val="FFFFFF"/>
                </a:solidFill>
              </a:rPr>
              <a:t>buscan</a:t>
            </a:r>
            <a:r>
              <a:rPr lang="hu-HU" sz="1100" i="1" dirty="0">
                <a:solidFill>
                  <a:srgbClr val="FFFFFF"/>
                </a:solidFill>
              </a:rPr>
              <a:t> </a:t>
            </a:r>
            <a:r>
              <a:rPr lang="hu-HU" sz="1100" i="1" dirty="0" err="1">
                <a:solidFill>
                  <a:srgbClr val="FFFFFF"/>
                </a:solidFill>
              </a:rPr>
              <a:t>asesoramiento</a:t>
            </a:r>
            <a:r>
              <a:rPr lang="hu-HU" sz="1100" i="1" dirty="0">
                <a:solidFill>
                  <a:srgbClr val="FFFFFF"/>
                </a:solidFill>
              </a:rPr>
              <a:t> </a:t>
            </a:r>
            <a:r>
              <a:rPr lang="hu-HU" sz="1100" i="1" dirty="0" err="1">
                <a:solidFill>
                  <a:srgbClr val="FFFFFF"/>
                </a:solidFill>
              </a:rPr>
              <a:t>médico</a:t>
            </a:r>
            <a:r>
              <a:rPr lang="hu-HU" sz="1100" i="1" dirty="0">
                <a:solidFill>
                  <a:srgbClr val="FFFFFF"/>
                </a:solidFill>
              </a:rPr>
              <a:t> (686)</a:t>
            </a:r>
            <a:endParaRPr lang="en-US" sz="1100" i="1" dirty="0">
              <a:solidFill>
                <a:srgbClr val="FFFFFF"/>
              </a:solidFill>
            </a:endParaRPr>
          </a:p>
        </p:txBody>
      </p:sp>
    </p:spTree>
    <p:extLst>
      <p:ext uri="{BB962C8B-B14F-4D97-AF65-F5344CB8AC3E}">
        <p14:creationId xmlns:p14="http://schemas.microsoft.com/office/powerpoint/2010/main" val="5707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Interés por los nuevos métodos, la solución para tratar la menopausia</a:t>
            </a:r>
            <a:endParaRPr lang="es-ES" noProof="0" dirty="0"/>
          </a:p>
        </p:txBody>
      </p:sp>
      <p:sp>
        <p:nvSpPr>
          <p:cNvPr id="3" name="Text Placeholder 2"/>
          <p:cNvSpPr>
            <a:spLocks noGrp="1"/>
          </p:cNvSpPr>
          <p:nvPr>
            <p:ph type="body" sz="quarter" idx="16"/>
          </p:nvPr>
        </p:nvSpPr>
        <p:spPr/>
        <p:txBody>
          <a:bodyPr/>
          <a:lstStyle/>
          <a:p>
            <a:r>
              <a:rPr lang="es-ES" noProof="0" dirty="0" smtClean="0"/>
              <a:t>Existe un interés considerable en los nuevos métodos para tratar la menopausia, pero debe ser personalizado, sencillo y cómodo. La terapia sin hormonas es la tercera en prioridad.</a:t>
            </a:r>
            <a:endParaRPr lang="es-ES" noProof="0" dirty="0"/>
          </a:p>
        </p:txBody>
      </p:sp>
      <p:sp>
        <p:nvSpPr>
          <p:cNvPr id="14" name="Text Placeholder 3"/>
          <p:cNvSpPr>
            <a:spLocks noGrp="1"/>
          </p:cNvSpPr>
          <p:nvPr>
            <p:ph type="body" sz="quarter" idx="15"/>
          </p:nvPr>
        </p:nvSpPr>
        <p:spPr/>
        <p:txBody>
          <a:bodyPr/>
          <a:lstStyle/>
          <a:p>
            <a:r>
              <a:rPr lang="es-ES" noProof="0" smtClean="0"/>
              <a:t>B2_E11. ¿Estás interesada en nuevos métodos, soluciones para curar  los riesgos de salud de la menopausia?</a:t>
            </a:r>
          </a:p>
          <a:p>
            <a:r>
              <a:rPr lang="es-ES" noProof="0" smtClean="0"/>
              <a:t>En caso afirmativo, ¿en cuál de estos estás interesada?</a:t>
            </a:r>
            <a:endParaRPr lang="es-ES" noProof="0"/>
          </a:p>
        </p:txBody>
      </p:sp>
      <p:sp>
        <p:nvSpPr>
          <p:cNvPr id="13"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64</a:t>
            </a:fld>
            <a:endParaRPr lang="en-GB">
              <a:solidFill>
                <a:srgbClr val="717171"/>
              </a:solidFill>
            </a:endParaRPr>
          </a:p>
        </p:txBody>
      </p:sp>
      <p:sp>
        <p:nvSpPr>
          <p:cNvPr id="16" name="TextBox 15"/>
          <p:cNvSpPr txBox="1"/>
          <p:nvPr/>
        </p:nvSpPr>
        <p:spPr>
          <a:xfrm>
            <a:off x="227012" y="1600200"/>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9" name="TextBox 18"/>
          <p:cNvSpPr txBox="1"/>
          <p:nvPr/>
        </p:nvSpPr>
        <p:spPr>
          <a:xfrm>
            <a:off x="379412" y="5879098"/>
            <a:ext cx="4267200" cy="169277"/>
          </a:xfrm>
          <a:prstGeom prst="rect">
            <a:avLst/>
          </a:prstGeom>
          <a:noFill/>
        </p:spPr>
        <p:txBody>
          <a:bodyPr wrap="square" lIns="0" tIns="0" rIns="0" bIns="0" rtlCol="0">
            <a:spAutoFit/>
          </a:bodyPr>
          <a:lstStyle/>
          <a:p>
            <a:pPr algn="ctr"/>
            <a:r>
              <a:rPr lang="hu-HU" sz="1100" i="1" dirty="0" err="1">
                <a:solidFill>
                  <a:srgbClr val="717171"/>
                </a:solidFill>
              </a:rPr>
              <a:t>Base</a:t>
            </a:r>
            <a:r>
              <a:rPr lang="hu-HU" sz="1100" i="1" dirty="0">
                <a:solidFill>
                  <a:srgbClr val="717171"/>
                </a:solidFill>
              </a:rPr>
              <a:t>: 40-55 </a:t>
            </a:r>
            <a:r>
              <a:rPr lang="hu-HU" sz="1100" i="1" dirty="0" err="1">
                <a:solidFill>
                  <a:srgbClr val="717171"/>
                </a:solidFill>
              </a:rPr>
              <a:t>años</a:t>
            </a:r>
            <a:r>
              <a:rPr lang="hu-HU" sz="1100" i="1" dirty="0">
                <a:solidFill>
                  <a:srgbClr val="717171"/>
                </a:solidFill>
              </a:rPr>
              <a:t> (279)</a:t>
            </a:r>
            <a:endParaRPr lang="en-US" sz="1100" i="1" dirty="0">
              <a:solidFill>
                <a:srgbClr val="717171"/>
              </a:solidFill>
            </a:endParaRPr>
          </a:p>
        </p:txBody>
      </p:sp>
      <p:sp>
        <p:nvSpPr>
          <p:cNvPr id="18" name="TextBox 17"/>
          <p:cNvSpPr txBox="1"/>
          <p:nvPr/>
        </p:nvSpPr>
        <p:spPr>
          <a:xfrm>
            <a:off x="8990012" y="1277779"/>
            <a:ext cx="2005780" cy="589360"/>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de </a:t>
            </a:r>
            <a:r>
              <a:rPr lang="hu-HU" sz="1600" b="1" dirty="0" err="1">
                <a:solidFill>
                  <a:srgbClr val="717171"/>
                </a:solidFill>
              </a:rPr>
              <a:t>países</a:t>
            </a:r>
            <a:endParaRPr lang="hu-HU" sz="1600" b="1" dirty="0">
              <a:solidFill>
                <a:srgbClr val="717171"/>
              </a:solidFill>
            </a:endParaRPr>
          </a:p>
        </p:txBody>
      </p:sp>
      <p:graphicFrame>
        <p:nvGraphicFramePr>
          <p:cNvPr id="23" name="Content Placeholder 30"/>
          <p:cNvGraphicFramePr>
            <a:graphicFrameLocks/>
          </p:cNvGraphicFramePr>
          <p:nvPr>
            <p:extLst>
              <p:ext uri="{D42A27DB-BD31-4B8C-83A1-F6EECF244321}">
                <p14:modId xmlns:p14="http://schemas.microsoft.com/office/powerpoint/2010/main" val="3733502812"/>
              </p:ext>
            </p:extLst>
          </p:nvPr>
        </p:nvGraphicFramePr>
        <p:xfrm>
          <a:off x="455612" y="1752600"/>
          <a:ext cx="9677400" cy="400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60948302"/>
              </p:ext>
            </p:extLst>
          </p:nvPr>
        </p:nvGraphicFramePr>
        <p:xfrm>
          <a:off x="9066212" y="1924047"/>
          <a:ext cx="1828800" cy="3714752"/>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464344">
                <a:tc>
                  <a:txBody>
                    <a:bodyPr/>
                    <a:lstStyle/>
                    <a:p>
                      <a:pPr algn="ctr" fontAlgn="b"/>
                      <a:r>
                        <a:rPr lang="en-US" sz="1600" b="0" i="0" u="none" strike="noStrike" dirty="0">
                          <a:solidFill>
                            <a:schemeClr val="tx1"/>
                          </a:solidFill>
                          <a:latin typeface="+mj-lt"/>
                        </a:rPr>
                        <a:t>40</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4344">
                <a:tc>
                  <a:txBody>
                    <a:bodyPr/>
                    <a:lstStyle/>
                    <a:p>
                      <a:pPr algn="ctr" fontAlgn="b"/>
                      <a:r>
                        <a:rPr lang="hu-HU" sz="1600" b="0" i="0" u="none" strike="noStrike" dirty="0">
                          <a:solidFill>
                            <a:schemeClr val="tx1"/>
                          </a:solidFill>
                          <a:latin typeface="+mj-lt"/>
                        </a:rPr>
                        <a:t>32</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64344">
                <a:tc>
                  <a:txBody>
                    <a:bodyPr/>
                    <a:lstStyle/>
                    <a:p>
                      <a:pPr algn="ctr" fontAlgn="b"/>
                      <a:r>
                        <a:rPr lang="en-US" sz="1600" b="0" i="0" u="none" strike="noStrike" dirty="0">
                          <a:solidFill>
                            <a:schemeClr val="tx1"/>
                          </a:solidFill>
                          <a:latin typeface="+mj-lt"/>
                        </a:rPr>
                        <a:t>24</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64344">
                <a:tc>
                  <a:txBody>
                    <a:bodyPr/>
                    <a:lstStyle/>
                    <a:p>
                      <a:pPr algn="ctr" fontAlgn="b"/>
                      <a:r>
                        <a:rPr lang="hu-HU" sz="1600" b="0" i="0" u="none" strike="noStrike" dirty="0">
                          <a:solidFill>
                            <a:schemeClr val="tx1"/>
                          </a:solidFill>
                          <a:latin typeface="+mj-lt"/>
                        </a:rPr>
                        <a:t>27</a:t>
                      </a:r>
                      <a:endParaRPr lang="en-US" sz="1600" b="0" i="0" u="none" strike="noStrike" dirty="0">
                        <a:solidFill>
                          <a:schemeClr val="tx1"/>
                        </a:solidFill>
                        <a:latin typeface="+mj-l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64344">
                <a:tc>
                  <a:txBody>
                    <a:bodyPr/>
                    <a:lstStyle/>
                    <a:p>
                      <a:pPr algn="ctr" fontAlgn="b"/>
                      <a:r>
                        <a:rPr lang="en-US" sz="1600" b="0" i="0" u="none" strike="noStrike">
                          <a:solidFill>
                            <a:schemeClr val="tx1"/>
                          </a:solidFill>
                          <a:latin typeface="+mj-lt"/>
                        </a:rPr>
                        <a:t>13</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64344">
                <a:tc>
                  <a:txBody>
                    <a:bodyPr/>
                    <a:lstStyle/>
                    <a:p>
                      <a:pPr algn="ctr" fontAlgn="b"/>
                      <a:r>
                        <a:rPr lang="en-US" sz="1600" b="0" i="0" u="none" strike="noStrike">
                          <a:solidFill>
                            <a:schemeClr val="tx1"/>
                          </a:solidFill>
                          <a:latin typeface="+mj-lt"/>
                        </a:rPr>
                        <a:t>11</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64344">
                <a:tc>
                  <a:txBody>
                    <a:bodyPr/>
                    <a:lstStyle/>
                    <a:p>
                      <a:pPr algn="ctr" fontAlgn="b"/>
                      <a:r>
                        <a:rPr lang="en-US" sz="1600" b="0" i="0" u="none" strike="noStrike">
                          <a:solidFill>
                            <a:schemeClr val="tx1"/>
                          </a:solidFill>
                          <a:latin typeface="+mj-lt"/>
                        </a:rPr>
                        <a:t>7</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64344">
                <a:tc>
                  <a:txBody>
                    <a:bodyPr/>
                    <a:lstStyle/>
                    <a:p>
                      <a:pPr algn="ctr" fontAlgn="b"/>
                      <a:r>
                        <a:rPr lang="en-US" sz="1600" b="0" i="0" u="none" strike="noStrike" dirty="0">
                          <a:solidFill>
                            <a:schemeClr val="tx1"/>
                          </a:solidFill>
                          <a:latin typeface="+mj-lt"/>
                        </a:rPr>
                        <a:t>5</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17" name="TextBox 16"/>
          <p:cNvSpPr txBox="1"/>
          <p:nvPr/>
        </p:nvSpPr>
        <p:spPr>
          <a:xfrm>
            <a:off x="8988424" y="5879102"/>
            <a:ext cx="2057400" cy="169277"/>
          </a:xfrm>
          <a:prstGeom prst="rect">
            <a:avLst/>
          </a:prstGeom>
          <a:noFill/>
        </p:spPr>
        <p:txBody>
          <a:bodyPr wrap="square" lIns="0" tIns="0" rIns="0" bIns="0" rtlCol="0">
            <a:spAutoFit/>
          </a:bodyPr>
          <a:lstStyle/>
          <a:p>
            <a:pPr algn="ctr"/>
            <a:r>
              <a:rPr lang="hu-HU" sz="1100" i="1" dirty="0">
                <a:solidFill>
                  <a:srgbClr val="717171"/>
                </a:solidFill>
              </a:rPr>
              <a:t>(1696)</a:t>
            </a:r>
            <a:endParaRPr lang="en-US" sz="1100" i="1" dirty="0">
              <a:solidFill>
                <a:srgbClr val="717171"/>
              </a:solidFill>
            </a:endParaRPr>
          </a:p>
        </p:txBody>
      </p:sp>
      <p:cxnSp>
        <p:nvCxnSpPr>
          <p:cNvPr id="20" name="Straight Connector 19"/>
          <p:cNvCxnSpPr/>
          <p:nvPr/>
        </p:nvCxnSpPr>
        <p:spPr>
          <a:xfrm>
            <a:off x="608012" y="2375848"/>
            <a:ext cx="10896600" cy="0"/>
          </a:xfrm>
          <a:prstGeom prst="line">
            <a:avLst/>
          </a:prstGeom>
          <a:ln w="28575">
            <a:solidFill>
              <a:srgbClr val="D5B000"/>
            </a:solidFill>
            <a:tailEnd type="none"/>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5942012" y="1400889"/>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131661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Interés en el concepto </a:t>
            </a:r>
            <a:r>
              <a:rPr lang="es-ES" noProof="0" dirty="0" err="1" smtClean="0"/>
              <a:t>transdérmico</a:t>
            </a:r>
            <a:endParaRPr lang="es-ES" noProof="0" dirty="0"/>
          </a:p>
        </p:txBody>
      </p:sp>
      <p:sp>
        <p:nvSpPr>
          <p:cNvPr id="3" name="Text Placeholder 2"/>
          <p:cNvSpPr>
            <a:spLocks noGrp="1"/>
          </p:cNvSpPr>
          <p:nvPr>
            <p:ph type="body" sz="quarter" idx="16"/>
          </p:nvPr>
        </p:nvSpPr>
        <p:spPr/>
        <p:txBody>
          <a:bodyPr/>
          <a:lstStyle/>
          <a:p>
            <a:r>
              <a:rPr lang="es-ES_tradnl" dirty="0" smtClean="0"/>
              <a:t>En la terapia </a:t>
            </a:r>
            <a:r>
              <a:rPr lang="es-ES_tradnl" dirty="0" err="1" smtClean="0"/>
              <a:t>transdérmica</a:t>
            </a:r>
            <a:r>
              <a:rPr lang="es-ES_tradnl" dirty="0" smtClean="0"/>
              <a:t>, las mujeres prefieren el uso del pulverizador.</a:t>
            </a:r>
            <a:endParaRPr lang="es-ES" noProof="0" dirty="0"/>
          </a:p>
        </p:txBody>
      </p:sp>
      <p:sp>
        <p:nvSpPr>
          <p:cNvPr id="4" name="Text Placeholder 3"/>
          <p:cNvSpPr>
            <a:spLocks noGrp="1"/>
          </p:cNvSpPr>
          <p:nvPr>
            <p:ph type="body" sz="quarter" idx="15"/>
          </p:nvPr>
        </p:nvSpPr>
        <p:spPr/>
        <p:txBody>
          <a:bodyPr/>
          <a:lstStyle/>
          <a:p>
            <a:r>
              <a:rPr lang="es-ES" noProof="0" smtClean="0"/>
              <a:t>B2_E13. ¿Le gustaría utilizar el siguiente método demostrado en caso de tratamiento de la menopausia transdérmica?</a:t>
            </a:r>
            <a:endParaRPr lang="es-ES" noProof="0"/>
          </a:p>
        </p:txBody>
      </p:sp>
      <p:sp>
        <p:nvSpPr>
          <p:cNvPr id="1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65</a:t>
            </a:fld>
            <a:endParaRPr lang="en-GB">
              <a:solidFill>
                <a:srgbClr val="717171"/>
              </a:solidFill>
            </a:endParaRPr>
          </a:p>
        </p:txBody>
      </p:sp>
      <p:sp>
        <p:nvSpPr>
          <p:cNvPr id="14" name="TextBox 13"/>
          <p:cNvSpPr txBox="1"/>
          <p:nvPr/>
        </p:nvSpPr>
        <p:spPr>
          <a:xfrm>
            <a:off x="360362" y="1310759"/>
            <a:ext cx="838200" cy="153888"/>
          </a:xfrm>
          <a:prstGeom prst="rect">
            <a:avLst/>
          </a:prstGeom>
          <a:noFill/>
        </p:spPr>
        <p:txBody>
          <a:bodyPr wrap="square" lIns="0" tIns="0" rIns="0" bIns="0" rtlCol="0">
            <a:spAutoFit/>
          </a:bodyPr>
          <a:lstStyle/>
          <a:p>
            <a:pPr algn="ctr"/>
            <a:r>
              <a:rPr lang="es-ES" sz="1000" dirty="0">
                <a:solidFill>
                  <a:srgbClr val="717171"/>
                </a:solidFill>
              </a:rPr>
              <a:t>Datos en %</a:t>
            </a:r>
            <a:endParaRPr lang="en-US" sz="1000" dirty="0">
              <a:solidFill>
                <a:srgbClr val="717171"/>
              </a:solidFill>
            </a:endParaRPr>
          </a:p>
        </p:txBody>
      </p:sp>
      <p:sp>
        <p:nvSpPr>
          <p:cNvPr id="17" name="TextBox 16"/>
          <p:cNvSpPr txBox="1"/>
          <p:nvPr/>
        </p:nvSpPr>
        <p:spPr>
          <a:xfrm>
            <a:off x="379411" y="5879098"/>
            <a:ext cx="5194995" cy="169277"/>
          </a:xfrm>
          <a:prstGeom prst="rect">
            <a:avLst/>
          </a:prstGeom>
          <a:noFill/>
        </p:spPr>
        <p:txBody>
          <a:bodyPr wrap="square" lIns="0" tIns="0" rIns="0" bIns="0" rtlCol="0">
            <a:spAutoFit/>
          </a:bodyPr>
          <a:lstStyle/>
          <a:p>
            <a:pPr algn="ctr"/>
            <a:r>
              <a:rPr lang="hu-HU" sz="1100" i="1" dirty="0">
                <a:solidFill>
                  <a:srgbClr val="717171"/>
                </a:solidFill>
              </a:rPr>
              <a:t>Base: 40-55 años, Interés en soluciones médicas </a:t>
            </a:r>
            <a:r>
              <a:rPr lang="es-ES_tradnl" sz="1100" i="1" dirty="0" err="1" smtClean="0">
                <a:solidFill>
                  <a:srgbClr val="717171"/>
                </a:solidFill>
              </a:rPr>
              <a:t>transdérmicas</a:t>
            </a:r>
            <a:r>
              <a:rPr lang="es-ES_tradnl" sz="1100" i="1" dirty="0" smtClean="0">
                <a:solidFill>
                  <a:srgbClr val="717171"/>
                </a:solidFill>
              </a:rPr>
              <a:t> </a:t>
            </a:r>
            <a:r>
              <a:rPr lang="hu-HU" sz="1100" i="1" dirty="0" smtClean="0">
                <a:solidFill>
                  <a:srgbClr val="717171"/>
                </a:solidFill>
              </a:rPr>
              <a:t>(15</a:t>
            </a:r>
            <a:r>
              <a:rPr lang="hu-HU" sz="1100" i="1" dirty="0">
                <a:solidFill>
                  <a:srgbClr val="717171"/>
                </a:solidFill>
              </a:rPr>
              <a:t>) </a:t>
            </a:r>
            <a:r>
              <a:rPr lang="hu-HU" sz="1100" i="1" dirty="0">
                <a:solidFill>
                  <a:srgbClr val="FF0000"/>
                </a:solidFill>
              </a:rPr>
              <a:t>BASE BAJA</a:t>
            </a:r>
            <a:endParaRPr lang="en-US" sz="1100" i="1" dirty="0">
              <a:solidFill>
                <a:srgbClr val="FF0000"/>
              </a:solidFill>
            </a:endParaRPr>
          </a:p>
        </p:txBody>
      </p:sp>
      <p:graphicFrame>
        <p:nvGraphicFramePr>
          <p:cNvPr id="20" name="Content Placeholder 30"/>
          <p:cNvGraphicFramePr>
            <a:graphicFrameLocks/>
          </p:cNvGraphicFramePr>
          <p:nvPr>
            <p:extLst>
              <p:ext uri="{D42A27DB-BD31-4B8C-83A1-F6EECF244321}">
                <p14:modId xmlns:p14="http://schemas.microsoft.com/office/powerpoint/2010/main" val="781814232"/>
              </p:ext>
            </p:extLst>
          </p:nvPr>
        </p:nvGraphicFramePr>
        <p:xfrm>
          <a:off x="1903412" y="1752600"/>
          <a:ext cx="8229600" cy="400049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8990012" y="1524000"/>
            <a:ext cx="2005780" cy="343139"/>
          </a:xfrm>
          <a:prstGeom prst="rect">
            <a:avLst/>
          </a:prstGeom>
          <a:noFill/>
        </p:spPr>
        <p:txBody>
          <a:bodyPr wrap="square" lIns="47990" tIns="47990" rIns="47990" bIns="47990" rtlCol="0" anchor="b" anchorCtr="0">
            <a:spAutoFit/>
          </a:bodyPr>
          <a:lstStyle/>
          <a:p>
            <a:pPr algn="ctr"/>
            <a:r>
              <a:rPr lang="hu-HU" sz="1600" b="1" dirty="0" err="1">
                <a:solidFill>
                  <a:srgbClr val="717171"/>
                </a:solidFill>
              </a:rPr>
              <a:t>Promedio</a:t>
            </a:r>
            <a:r>
              <a:rPr lang="hu-HU" sz="1600" b="1" dirty="0">
                <a:solidFill>
                  <a:srgbClr val="717171"/>
                </a:solidFill>
              </a:rPr>
              <a:t> </a:t>
            </a:r>
            <a:r>
              <a:rPr lang="hu-HU" sz="1600" b="1" dirty="0" err="1">
                <a:solidFill>
                  <a:srgbClr val="717171"/>
                </a:solidFill>
              </a:rPr>
              <a:t>países</a:t>
            </a:r>
            <a:endParaRPr lang="hu-HU" sz="1600" b="1" dirty="0">
              <a:solidFill>
                <a:srgbClr val="71717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271776756"/>
              </p:ext>
            </p:extLst>
          </p:nvPr>
        </p:nvGraphicFramePr>
        <p:xfrm>
          <a:off x="9066212" y="1885950"/>
          <a:ext cx="1828800" cy="3752852"/>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20000"/>
                    </a:ext>
                  </a:extLst>
                </a:gridCol>
              </a:tblGrid>
              <a:tr h="938213">
                <a:tc>
                  <a:txBody>
                    <a:bodyPr/>
                    <a:lstStyle/>
                    <a:p>
                      <a:pPr algn="ctr"/>
                      <a:r>
                        <a:rPr lang="hu-HU" sz="1600" dirty="0">
                          <a:solidFill>
                            <a:schemeClr val="tx1"/>
                          </a:solidFill>
                        </a:rPr>
                        <a:t>73</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8213">
                <a:tc>
                  <a:txBody>
                    <a:bodyPr/>
                    <a:lstStyle/>
                    <a:p>
                      <a:pPr algn="ctr"/>
                      <a:r>
                        <a:rPr lang="hu-HU" sz="1600" dirty="0">
                          <a:solidFill>
                            <a:schemeClr val="tx1"/>
                          </a:solidFill>
                        </a:rPr>
                        <a:t>7</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38213">
                <a:tc>
                  <a:txBody>
                    <a:bodyPr/>
                    <a:lstStyle/>
                    <a:p>
                      <a:pPr algn="ctr"/>
                      <a:r>
                        <a:rPr lang="hu-HU" sz="1600" dirty="0">
                          <a:solidFill>
                            <a:schemeClr val="tx1"/>
                          </a:solidFill>
                        </a:rPr>
                        <a:t>13</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8213">
                <a:tc>
                  <a:txBody>
                    <a:bodyPr/>
                    <a:lstStyle/>
                    <a:p>
                      <a:pPr algn="ctr"/>
                      <a:r>
                        <a:rPr lang="hu-HU" sz="1600" dirty="0">
                          <a:solidFill>
                            <a:schemeClr val="tx1"/>
                          </a:solidFill>
                        </a:rPr>
                        <a:t>7</a:t>
                      </a:r>
                      <a:endParaRPr lang="en-US" sz="1600" dirty="0">
                        <a:solidFill>
                          <a:schemeClr val="tx1"/>
                        </a:solidFill>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5" name="TextBox 14"/>
          <p:cNvSpPr txBox="1"/>
          <p:nvPr/>
        </p:nvSpPr>
        <p:spPr>
          <a:xfrm>
            <a:off x="9079278" y="5864563"/>
            <a:ext cx="1828800" cy="169277"/>
          </a:xfrm>
          <a:prstGeom prst="rect">
            <a:avLst/>
          </a:prstGeom>
          <a:noFill/>
        </p:spPr>
        <p:txBody>
          <a:bodyPr wrap="square" lIns="0" tIns="0" rIns="0" bIns="0" rtlCol="0">
            <a:spAutoFit/>
          </a:bodyPr>
          <a:lstStyle/>
          <a:p>
            <a:pPr algn="ctr"/>
            <a:r>
              <a:rPr lang="hu-HU" sz="1100" i="1" dirty="0">
                <a:solidFill>
                  <a:srgbClr val="717171"/>
                </a:solidFill>
              </a:rPr>
              <a:t>(89)</a:t>
            </a:r>
            <a:endParaRPr lang="en-US" sz="1100" i="1" dirty="0">
              <a:solidFill>
                <a:srgbClr val="717171"/>
              </a:solidFill>
            </a:endParaRPr>
          </a:p>
        </p:txBody>
      </p:sp>
      <p:sp>
        <p:nvSpPr>
          <p:cNvPr id="13" name="TextBox 16"/>
          <p:cNvSpPr txBox="1"/>
          <p:nvPr/>
        </p:nvSpPr>
        <p:spPr>
          <a:xfrm>
            <a:off x="5180012" y="1524000"/>
            <a:ext cx="2005780" cy="343139"/>
          </a:xfrm>
          <a:prstGeom prst="rect">
            <a:avLst/>
          </a:prstGeom>
          <a:noFill/>
        </p:spPr>
        <p:txBody>
          <a:bodyPr wrap="square" lIns="47990" tIns="47990" rIns="47990" bIns="47990" rtlCol="0" anchor="b" anchorCtr="0">
            <a:spAutoFit/>
          </a:bodyPr>
          <a:lstStyle/>
          <a:p>
            <a:pPr algn="ctr"/>
            <a:r>
              <a:rPr lang="es-ES_tradnl" sz="1600" b="1" dirty="0" smtClean="0">
                <a:solidFill>
                  <a:srgbClr val="717171"/>
                </a:solidFill>
              </a:rPr>
              <a:t>España</a:t>
            </a:r>
            <a:endParaRPr lang="hu-HU" sz="1600" b="1" dirty="0">
              <a:solidFill>
                <a:srgbClr val="717171"/>
              </a:solidFill>
            </a:endParaRPr>
          </a:p>
        </p:txBody>
      </p:sp>
    </p:spTree>
    <p:extLst>
      <p:ext uri="{BB962C8B-B14F-4D97-AF65-F5344CB8AC3E}">
        <p14:creationId xmlns:p14="http://schemas.microsoft.com/office/powerpoint/2010/main" val="25349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33DB175-6262-4DFC-944B-50CABE26238D}"/>
              </a:ext>
            </a:extLst>
          </p:cNvPr>
          <p:cNvSpPr>
            <a:spLocks noGrp="1"/>
          </p:cNvSpPr>
          <p:nvPr>
            <p:ph type="title"/>
          </p:nvPr>
        </p:nvSpPr>
        <p:spPr/>
        <p:txBody>
          <a:bodyPr/>
          <a:lstStyle/>
          <a:p>
            <a:r>
              <a:rPr lang="es-ES" noProof="0" dirty="0" smtClean="0"/>
              <a:t>Resumen sobre menopausia</a:t>
            </a:r>
            <a:endParaRPr lang="es-ES" noProof="0" dirty="0"/>
          </a:p>
        </p:txBody>
      </p:sp>
      <p:sp>
        <p:nvSpPr>
          <p:cNvPr id="6" name="Text Placeholder 5">
            <a:extLst>
              <a:ext uri="{FF2B5EF4-FFF2-40B4-BE49-F238E27FC236}">
                <a16:creationId xmlns:a16="http://schemas.microsoft.com/office/drawing/2014/main" xmlns="" id="{A620DBDB-F1C6-4422-AE14-52E5A9710A2A}"/>
              </a:ext>
            </a:extLst>
          </p:cNvPr>
          <p:cNvSpPr>
            <a:spLocks noGrp="1"/>
          </p:cNvSpPr>
          <p:nvPr>
            <p:ph type="body" sz="quarter" idx="16"/>
          </p:nvPr>
        </p:nvSpPr>
        <p:spPr/>
        <p:txBody>
          <a:bodyPr/>
          <a:lstStyle/>
          <a:p>
            <a:r>
              <a:rPr lang="es-ES" sz="1600" noProof="0" dirty="0" smtClean="0"/>
              <a:t>Supuestamente hay una gran demanda en España para el tratamiento de la menopausia. Los profesionales médicos son clave en la búsqueda de asesoramiento (tanto médicos de cabecera como ginecólogos). El rechazo de las hormonas es mínimo, sin embargo, los médicos no recomiendan la terapia hormonal para la menopausia. Los requisitos principales de las mujeres para la terapia es que sea personalizable, sencilla y cómoda, ya que estar libre de hormonas no es un requisito principal.</a:t>
            </a:r>
            <a:endParaRPr lang="es-ES" sz="1600" noProof="0" dirty="0"/>
          </a:p>
        </p:txBody>
      </p:sp>
      <p:sp>
        <p:nvSpPr>
          <p:cNvPr id="7"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66</a:t>
            </a:fld>
            <a:endParaRPr lang="en-GB">
              <a:solidFill>
                <a:srgbClr val="717171"/>
              </a:solidFill>
            </a:endParaRPr>
          </a:p>
        </p:txBody>
      </p:sp>
      <p:sp>
        <p:nvSpPr>
          <p:cNvPr id="4" name="3 Rectángulo"/>
          <p:cNvSpPr/>
          <p:nvPr/>
        </p:nvSpPr>
        <p:spPr>
          <a:xfrm>
            <a:off x="303211" y="1981200"/>
            <a:ext cx="11353799" cy="3965188"/>
          </a:xfrm>
          <a:prstGeom prst="rect">
            <a:avLst/>
          </a:prstGeom>
        </p:spPr>
        <p:txBody>
          <a:bodyPr wrap="square">
            <a:spAutoFit/>
          </a:bodyPr>
          <a:lstStyle/>
          <a:p>
            <a:pPr algn="just">
              <a:spcBef>
                <a:spcPts val="800"/>
              </a:spcBef>
            </a:pPr>
            <a:r>
              <a:rPr lang="es-ES" sz="1500" dirty="0" smtClean="0">
                <a:solidFill>
                  <a:srgbClr val="717171"/>
                </a:solidFill>
              </a:rPr>
              <a:t>Cerca de la mitad de las mujeres españolas, de 40 a 59 años de edad, sufren de síntomas de la menopausia, al igual que el promedio de Europa. Es más bien la calidad de vida y no los problemas de salud lo que importa a las mujeres, al menos en su mente. La depresión es mucho menos preocupante en España que en Europa. La disminución de la libido también se encuentra entre las tres primeras preocupaciones, después de problemas de peso e insomnio.</a:t>
            </a:r>
          </a:p>
          <a:p>
            <a:pPr algn="just">
              <a:spcBef>
                <a:spcPts val="800"/>
              </a:spcBef>
            </a:pPr>
            <a:r>
              <a:rPr lang="es-ES" sz="1500" dirty="0" smtClean="0">
                <a:solidFill>
                  <a:srgbClr val="717171"/>
                </a:solidFill>
              </a:rPr>
              <a:t>Las mujeres españolas se preocupan por la menopausia en general más que las mujeres de Europa occidental. Más de la mitad de ellas se preocupan por los problemas de salud. Envejecer, perder la vida sexual y perder la feminidad son las segundas preocupaciones más importantes. La depresión afecta a la menor cantidad de mujeres en España.</a:t>
            </a:r>
          </a:p>
          <a:p>
            <a:pPr algn="just">
              <a:spcBef>
                <a:spcPts val="800"/>
              </a:spcBef>
            </a:pPr>
            <a:r>
              <a:rPr lang="es-ES" sz="1500" dirty="0" smtClean="0">
                <a:solidFill>
                  <a:srgbClr val="717171"/>
                </a:solidFill>
              </a:rPr>
              <a:t>La mayoría de las mujeres buscaron consejo médico: los ginecólogos y médicos de cabecera son los dos profesionales más visitados. Aquellas que no buscan asesoramiento médico, consideran esto principalmente como un proceso natural o no sufren tan intensamente para requerir asistencia médica. El rechazo de tomar hormonas es mínimo.</a:t>
            </a:r>
          </a:p>
          <a:p>
            <a:pPr algn="just">
              <a:spcBef>
                <a:spcPts val="800"/>
              </a:spcBef>
            </a:pPr>
            <a:r>
              <a:rPr lang="es-ES" sz="1500" dirty="0" smtClean="0">
                <a:solidFill>
                  <a:srgbClr val="717171"/>
                </a:solidFill>
              </a:rPr>
              <a:t>Dos tercios de las mujeres son recomendadas a llevar un estilo de vida saludable por parte del médico, algunas son suplementos alimenticios. La terapia de hormonal de la menopausia no es un método de tratamiento comúnmente recomendado, y algunos médicos incluso recomiendan no realizarla. Si se selecciona, es la medicación oral la que se utiliza.</a:t>
            </a:r>
          </a:p>
          <a:p>
            <a:pPr algn="just">
              <a:spcBef>
                <a:spcPts val="800"/>
              </a:spcBef>
            </a:pPr>
            <a:r>
              <a:rPr lang="es-ES" sz="1500" dirty="0" smtClean="0">
                <a:solidFill>
                  <a:srgbClr val="717171"/>
                </a:solidFill>
              </a:rPr>
              <a:t>Existe un interés considerable en los nuevos métodos para tratar la menopausia, pero deben ser personalizados, simples y cómodos. La terapia libre de hormonas es la tercera en prioridad. Para terapia </a:t>
            </a:r>
            <a:r>
              <a:rPr lang="es-ES" sz="1500" dirty="0" err="1" smtClean="0">
                <a:solidFill>
                  <a:srgbClr val="717171"/>
                </a:solidFill>
              </a:rPr>
              <a:t>transdérmica</a:t>
            </a:r>
            <a:r>
              <a:rPr lang="es-ES" sz="1500" dirty="0" smtClean="0">
                <a:solidFill>
                  <a:srgbClr val="717171"/>
                </a:solidFill>
              </a:rPr>
              <a:t> se prefiere el uso del pulverizador.</a:t>
            </a:r>
            <a:endParaRPr lang="es-ES" sz="1500" dirty="0">
              <a:solidFill>
                <a:srgbClr val="717171"/>
              </a:solidFill>
            </a:endParaRPr>
          </a:p>
        </p:txBody>
      </p:sp>
    </p:spTree>
    <p:extLst>
      <p:ext uri="{BB962C8B-B14F-4D97-AF65-F5344CB8AC3E}">
        <p14:creationId xmlns:p14="http://schemas.microsoft.com/office/powerpoint/2010/main" val="41339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6934200" cy="738664"/>
          </a:xfrm>
          <a:prstGeom prst="rect">
            <a:avLst/>
          </a:prstGeom>
          <a:noFill/>
        </p:spPr>
        <p:txBody>
          <a:bodyPr wrap="square" lIns="0" tIns="0" rIns="0" bIns="0" rtlCol="0">
            <a:spAutoFit/>
          </a:bodyPr>
          <a:lstStyle/>
          <a:p>
            <a:pPr>
              <a:spcBef>
                <a:spcPts val="600"/>
              </a:spcBef>
              <a:spcAft>
                <a:spcPts val="600"/>
              </a:spcAft>
            </a:pPr>
            <a:r>
              <a:rPr lang="es-ES_tradnl" sz="2000" b="1" dirty="0" smtClean="0">
                <a:solidFill>
                  <a:srgbClr val="717171"/>
                </a:solidFill>
              </a:rPr>
              <a:t>Sra. Rosa Vázquez</a:t>
            </a:r>
          </a:p>
          <a:p>
            <a:pPr>
              <a:spcBef>
                <a:spcPts val="600"/>
              </a:spcBef>
              <a:spcAft>
                <a:spcPts val="600"/>
              </a:spcAft>
            </a:pPr>
            <a:r>
              <a:rPr lang="es-ES" sz="1800" b="1" dirty="0">
                <a:solidFill>
                  <a:srgbClr val="717171"/>
                </a:solidFill>
              </a:rPr>
              <a:t>Directora </a:t>
            </a:r>
            <a:r>
              <a:rPr lang="es-ES" sz="1800" b="1" dirty="0" smtClean="0">
                <a:solidFill>
                  <a:srgbClr val="717171"/>
                </a:solidFill>
              </a:rPr>
              <a:t>de Unidad </a:t>
            </a:r>
            <a:r>
              <a:rPr lang="es-ES" sz="1800" b="1" dirty="0">
                <a:solidFill>
                  <a:srgbClr val="717171"/>
                </a:solidFill>
              </a:rPr>
              <a:t>de Ginecología en </a:t>
            </a:r>
            <a:r>
              <a:rPr lang="es-ES" sz="1800" b="1" dirty="0" smtClean="0">
                <a:solidFill>
                  <a:srgbClr val="717171"/>
                </a:solidFill>
              </a:rPr>
              <a:t>Gedeon Richter Ibérica</a:t>
            </a:r>
          </a:p>
        </p:txBody>
      </p:sp>
    </p:spTree>
    <p:extLst>
      <p:ext uri="{BB962C8B-B14F-4D97-AF65-F5344CB8AC3E}">
        <p14:creationId xmlns:p14="http://schemas.microsoft.com/office/powerpoint/2010/main" val="8047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012" y="1143000"/>
            <a:ext cx="11506200" cy="4158720"/>
          </a:xfrm>
        </p:spPr>
        <p:txBody>
          <a:bodyPr/>
          <a:lstStyle/>
          <a:p>
            <a:r>
              <a:rPr lang="es-ES" sz="1800" b="1" u="sng" noProof="0" dirty="0" smtClean="0"/>
              <a:t>Bienestar de las Mujeres:</a:t>
            </a:r>
            <a:endParaRPr lang="es-ES" sz="1800" b="1" u="sng" dirty="0"/>
          </a:p>
          <a:p>
            <a:r>
              <a:rPr lang="es-ES" sz="1600" noProof="0" dirty="0" smtClean="0"/>
              <a:t>Las mujeres españolas se sienten mucho </a:t>
            </a:r>
            <a:r>
              <a:rPr lang="es-ES" sz="1600" b="1" noProof="0" dirty="0" smtClean="0"/>
              <a:t>más felices y equilibradas </a:t>
            </a:r>
            <a:r>
              <a:rPr lang="es-ES" sz="1600" noProof="0" dirty="0" smtClean="0"/>
              <a:t>que las mujeres de Europa occidental. </a:t>
            </a:r>
          </a:p>
          <a:p>
            <a:r>
              <a:rPr lang="es-ES" sz="1600" noProof="0" dirty="0" smtClean="0"/>
              <a:t>Su </a:t>
            </a:r>
            <a:r>
              <a:rPr lang="es-ES" sz="1600" b="1" noProof="0" dirty="0" smtClean="0"/>
              <a:t>vida privada, apariencia, vida sexual, relación y cuidado de la familia </a:t>
            </a:r>
            <a:r>
              <a:rPr lang="es-ES" sz="1600" noProof="0" dirty="0" smtClean="0"/>
              <a:t>es más importante para las mujeres en España que en los demás países. </a:t>
            </a:r>
          </a:p>
          <a:p>
            <a:r>
              <a:rPr lang="es-ES" sz="1600" noProof="0" dirty="0" smtClean="0"/>
              <a:t>Se está produciendo un </a:t>
            </a:r>
            <a:r>
              <a:rPr lang="es-ES" sz="1600" b="1" noProof="0" dirty="0" smtClean="0"/>
              <a:t>cambio generacional </a:t>
            </a:r>
            <a:r>
              <a:rPr lang="es-ES" sz="1600" noProof="0" dirty="0" smtClean="0"/>
              <a:t>con las generaciones jóvenes que se sienten reconocidas, exitosas e independientes, y que tienen su carrera como prioridad máxima. </a:t>
            </a:r>
          </a:p>
          <a:p>
            <a:r>
              <a:rPr lang="es-ES" sz="1600" noProof="0" dirty="0" smtClean="0"/>
              <a:t>Las mujeres españolas son </a:t>
            </a:r>
            <a:r>
              <a:rPr lang="es-ES" sz="1600" b="1" noProof="0" dirty="0" smtClean="0"/>
              <a:t>conscientes de su salud</a:t>
            </a:r>
            <a:r>
              <a:rPr lang="es-ES" sz="1600" noProof="0" dirty="0" smtClean="0"/>
              <a:t>, llevan un estilo de vida saludable, acuden </a:t>
            </a:r>
            <a:r>
              <a:rPr lang="es-ES" sz="1600" b="1" noProof="0" dirty="0" smtClean="0"/>
              <a:t>a exámenes médicos </a:t>
            </a:r>
            <a:r>
              <a:rPr lang="es-ES" sz="1600" noProof="0" dirty="0" smtClean="0"/>
              <a:t>y consultan a un médico cuando </a:t>
            </a:r>
            <a:r>
              <a:rPr lang="es-ES" sz="1600" dirty="0" smtClean="0"/>
              <a:t>es</a:t>
            </a:r>
            <a:r>
              <a:rPr lang="es-ES" sz="1600" noProof="0" dirty="0" smtClean="0"/>
              <a:t> necesario. Las que no lo hacen son las más jóvenes, pero también están abiertas para ello.</a:t>
            </a:r>
          </a:p>
          <a:p>
            <a:endParaRPr lang="es-ES" sz="1800" noProof="0" dirty="0" smtClean="0"/>
          </a:p>
        </p:txBody>
      </p:sp>
      <p:sp>
        <p:nvSpPr>
          <p:cNvPr id="3" name="Title 2">
            <a:extLst>
              <a:ext uri="{FF2B5EF4-FFF2-40B4-BE49-F238E27FC236}">
                <a16:creationId xmlns="" xmlns:a16="http://schemas.microsoft.com/office/drawing/2014/main" id="{433DB175-6262-4DFC-944B-50CABE26238D}"/>
              </a:ext>
            </a:extLst>
          </p:cNvPr>
          <p:cNvSpPr>
            <a:spLocks noGrp="1"/>
          </p:cNvSpPr>
          <p:nvPr>
            <p:ph type="title"/>
          </p:nvPr>
        </p:nvSpPr>
        <p:spPr>
          <a:xfrm>
            <a:off x="379412" y="304800"/>
            <a:ext cx="11463889" cy="404119"/>
          </a:xfrm>
        </p:spPr>
        <p:txBody>
          <a:bodyPr/>
          <a:lstStyle/>
          <a:p>
            <a:r>
              <a:rPr lang="es-ES" noProof="0" dirty="0" smtClean="0"/>
              <a:t>CONCLUSIONES</a:t>
            </a:r>
            <a:endParaRPr lang="es-ES" noProof="0" dirty="0"/>
          </a:p>
        </p:txBody>
      </p:sp>
      <p:sp>
        <p:nvSpPr>
          <p:cNvPr id="6" name="Slide Number Placeholder 3"/>
          <p:cNvSpPr>
            <a:spLocks noGrp="1"/>
          </p:cNvSpPr>
          <p:nvPr>
            <p:ph type="sldNum" sz="quarter" idx="4"/>
          </p:nvPr>
        </p:nvSpPr>
        <p:spPr>
          <a:xfrm>
            <a:off x="10854086" y="6394276"/>
            <a:ext cx="969710" cy="196851"/>
          </a:xfrm>
        </p:spPr>
        <p:txBody>
          <a:bodyPr/>
          <a:lstStyle/>
          <a:p>
            <a:fld id="{19AB4E72-7858-48F1-A40D-12FF09E4BFB8}" type="slidenum">
              <a:rPr lang="en-GB" smtClean="0">
                <a:solidFill>
                  <a:srgbClr val="717171"/>
                </a:solidFill>
              </a:rPr>
              <a:pPr/>
              <a:t>68</a:t>
            </a:fld>
            <a:endParaRPr lang="en-GB">
              <a:solidFill>
                <a:srgbClr val="717171"/>
              </a:solidFill>
            </a:endParaRPr>
          </a:p>
        </p:txBody>
      </p:sp>
    </p:spTree>
    <p:extLst>
      <p:ext uri="{BB962C8B-B14F-4D97-AF65-F5344CB8AC3E}">
        <p14:creationId xmlns:p14="http://schemas.microsoft.com/office/powerpoint/2010/main" val="50424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012" y="609600"/>
            <a:ext cx="11658600" cy="5758920"/>
          </a:xfrm>
        </p:spPr>
        <p:txBody>
          <a:bodyPr/>
          <a:lstStyle/>
          <a:p>
            <a:pPr algn="just"/>
            <a:endParaRPr lang="es-ES" sz="1300" noProof="0" dirty="0" smtClean="0"/>
          </a:p>
          <a:p>
            <a:pPr algn="just">
              <a:spcBef>
                <a:spcPts val="1200"/>
              </a:spcBef>
            </a:pPr>
            <a:r>
              <a:rPr lang="es-ES_tradnl" sz="1600" b="1" u="sng" dirty="0"/>
              <a:t>Temas de salud:</a:t>
            </a:r>
            <a:endParaRPr lang="es-ES" sz="1600" b="1" u="sng" dirty="0"/>
          </a:p>
          <a:p>
            <a:pPr marL="285750" indent="-285750" algn="just">
              <a:spcBef>
                <a:spcPts val="1200"/>
              </a:spcBef>
              <a:buFont typeface="Arial" panose="020B0604020202020204" pitchFamily="34" charset="0"/>
              <a:buChar char="•"/>
            </a:pPr>
            <a:r>
              <a:rPr lang="es-ES" sz="1400" b="1" noProof="0" dirty="0" smtClean="0"/>
              <a:t>Los profesionales médicos </a:t>
            </a:r>
            <a:r>
              <a:rPr lang="es-ES" sz="1400" noProof="0" dirty="0" smtClean="0"/>
              <a:t>(tanto los médicos de cabecera como los ginecólogos) son de </a:t>
            </a:r>
            <a:r>
              <a:rPr lang="es-ES" sz="1400" b="1" noProof="0" dirty="0" smtClean="0"/>
              <a:t>gran importancia </a:t>
            </a:r>
            <a:r>
              <a:rPr lang="es-ES" sz="1400" noProof="0" dirty="0" smtClean="0"/>
              <a:t>en todos los temas: son los más confiables y contactados también cuando buscan asesoramiento y también para terapia. Sin embargo, los problemas de costes sanitarios deben ser considerados, ya sea si la amplia disponibilidad y el uso sugieren una atención médica asequible y / o está cubierta por un seguro de salud. De cualquier manera, el aspecto financiero del tratamiento de la infertilidad parece ser un problema real.</a:t>
            </a:r>
          </a:p>
          <a:p>
            <a:pPr marL="285750" indent="-285750" algn="just">
              <a:spcBef>
                <a:spcPts val="1200"/>
              </a:spcBef>
              <a:buFont typeface="Arial" panose="020B0604020202020204" pitchFamily="34" charset="0"/>
              <a:buChar char="•"/>
            </a:pPr>
            <a:endParaRPr lang="es-ES" sz="1400" noProof="0" dirty="0" smtClean="0"/>
          </a:p>
          <a:p>
            <a:pPr marL="285750" indent="-285750" algn="just">
              <a:spcBef>
                <a:spcPts val="600"/>
              </a:spcBef>
              <a:buFont typeface="Arial" panose="020B0604020202020204" pitchFamily="34" charset="0"/>
              <a:buChar char="•"/>
            </a:pPr>
            <a:r>
              <a:rPr lang="es-ES" sz="1400" noProof="0" dirty="0" smtClean="0"/>
              <a:t>Aunque se conocen varios métodos </a:t>
            </a:r>
            <a:r>
              <a:rPr lang="es-ES" sz="1400" b="1" noProof="0" dirty="0" smtClean="0"/>
              <a:t>anticonceptivos</a:t>
            </a:r>
            <a:r>
              <a:rPr lang="es-ES" sz="1400" noProof="0" dirty="0" smtClean="0"/>
              <a:t>, aparte de los dos métodos principales (preservativo y píldora), apenas se utilizan. En cuanto a la anticoncepción, el miedo a los efectos secundarios hormonales es mayor en España que en otros lugares. </a:t>
            </a:r>
          </a:p>
          <a:p>
            <a:pPr marL="285750" indent="-285750" algn="just">
              <a:spcBef>
                <a:spcPts val="600"/>
              </a:spcBef>
              <a:buFont typeface="Arial" panose="020B0604020202020204" pitchFamily="34" charset="0"/>
              <a:buChar char="•"/>
            </a:pPr>
            <a:endParaRPr lang="es-ES" sz="1400" noProof="0" dirty="0" smtClean="0"/>
          </a:p>
          <a:p>
            <a:pPr marL="285750" indent="-285750" algn="just">
              <a:spcBef>
                <a:spcPts val="600"/>
              </a:spcBef>
              <a:buFont typeface="Arial" panose="020B0604020202020204" pitchFamily="34" charset="0"/>
              <a:buChar char="•"/>
            </a:pPr>
            <a:r>
              <a:rPr lang="es-ES" sz="1400" noProof="0" dirty="0" smtClean="0"/>
              <a:t>Una proporción sustancial de mujeres españolas sufre de síntomas de </a:t>
            </a:r>
            <a:r>
              <a:rPr lang="es-ES" sz="1400" b="1" noProof="0" dirty="0" smtClean="0"/>
              <a:t>mioma</a:t>
            </a:r>
            <a:r>
              <a:rPr lang="es-ES" sz="1400" noProof="0" dirty="0" smtClean="0"/>
              <a:t>. Una cuarta parte sufre de al menos 3 síntomas, lo que puede sugerir mioma, pero solo el 10% de las mujeres son diagnosticadas. Medicación es la opción preferida frente a la cirugía. </a:t>
            </a:r>
          </a:p>
          <a:p>
            <a:pPr marL="285750" indent="-285750" algn="just">
              <a:spcBef>
                <a:spcPts val="600"/>
              </a:spcBef>
              <a:buFont typeface="Arial" panose="020B0604020202020204" pitchFamily="34" charset="0"/>
              <a:buChar char="•"/>
            </a:pPr>
            <a:endParaRPr lang="es-ES" sz="1400" noProof="0" dirty="0" smtClean="0"/>
          </a:p>
          <a:p>
            <a:pPr marL="285750" indent="-285750" algn="just">
              <a:spcBef>
                <a:spcPts val="600"/>
              </a:spcBef>
              <a:buFont typeface="Arial" panose="020B0604020202020204" pitchFamily="34" charset="0"/>
              <a:buChar char="•"/>
            </a:pPr>
            <a:r>
              <a:rPr lang="es-ES" sz="1400" noProof="0" dirty="0" smtClean="0"/>
              <a:t>La </a:t>
            </a:r>
            <a:r>
              <a:rPr lang="es-ES" sz="1400" b="1" noProof="0" dirty="0" smtClean="0"/>
              <a:t>infertilidad</a:t>
            </a:r>
            <a:r>
              <a:rPr lang="es-ES" sz="1400" noProof="0" dirty="0" smtClean="0"/>
              <a:t> es considerada como un problema del presente y no del futuro. El coste del tratamiento médico es un problema real y se someten a tratamiento una quinta parte de las mujeres españolas. Aquellas con problemas de infertilidad buscan información, pero una gran parte de ellas todavía está inactiva.</a:t>
            </a:r>
          </a:p>
          <a:p>
            <a:pPr marL="285750" indent="-285750" algn="just">
              <a:buFont typeface="Arial" panose="020B0604020202020204" pitchFamily="34" charset="0"/>
              <a:buChar char="•"/>
            </a:pPr>
            <a:r>
              <a:rPr lang="es-ES" sz="1400" noProof="0" dirty="0" smtClean="0"/>
              <a:t>Supuestamente hay una gran demanda en España para el tratamiento de la </a:t>
            </a:r>
            <a:r>
              <a:rPr lang="es-ES" sz="1400" b="1" noProof="0" dirty="0" smtClean="0"/>
              <a:t>menopausia</a:t>
            </a:r>
            <a:r>
              <a:rPr lang="es-ES" sz="1400" noProof="0" dirty="0" smtClean="0"/>
              <a:t>. El rechazo de las hormonas es mínimo, sin embargo, los médicos no recomiendan el tratamiento hormonal de la menopausia. Los requisitos principales para la terapia son que sea  personalizada, sencilla y cómoda, ya que estar libre de hormonas no es un requisito principal.</a:t>
            </a:r>
            <a:endParaRPr lang="es-ES" sz="1400" noProof="0" dirty="0"/>
          </a:p>
        </p:txBody>
      </p:sp>
      <p:sp>
        <p:nvSpPr>
          <p:cNvPr id="3" name="Title 2">
            <a:extLst>
              <a:ext uri="{FF2B5EF4-FFF2-40B4-BE49-F238E27FC236}">
                <a16:creationId xmlns="" xmlns:a16="http://schemas.microsoft.com/office/drawing/2014/main" id="{433DB175-6262-4DFC-944B-50CABE26238D}"/>
              </a:ext>
            </a:extLst>
          </p:cNvPr>
          <p:cNvSpPr>
            <a:spLocks noGrp="1"/>
          </p:cNvSpPr>
          <p:nvPr>
            <p:ph type="title"/>
          </p:nvPr>
        </p:nvSpPr>
        <p:spPr>
          <a:xfrm>
            <a:off x="379412" y="304800"/>
            <a:ext cx="11463889" cy="404119"/>
          </a:xfrm>
        </p:spPr>
        <p:txBody>
          <a:bodyPr/>
          <a:lstStyle/>
          <a:p>
            <a:r>
              <a:rPr lang="es-ES" noProof="0" dirty="0" smtClean="0"/>
              <a:t>CONCLUSIONES</a:t>
            </a:r>
            <a:endParaRPr lang="es-ES" noProof="0" dirty="0"/>
          </a:p>
        </p:txBody>
      </p:sp>
      <p:sp>
        <p:nvSpPr>
          <p:cNvPr id="6" name="Slide Number Placeholder 3"/>
          <p:cNvSpPr>
            <a:spLocks noGrp="1"/>
          </p:cNvSpPr>
          <p:nvPr>
            <p:ph type="sldNum" sz="quarter" idx="4"/>
          </p:nvPr>
        </p:nvSpPr>
        <p:spPr>
          <a:xfrm>
            <a:off x="10854086" y="6394276"/>
            <a:ext cx="969710" cy="196851"/>
          </a:xfrm>
        </p:spPr>
        <p:txBody>
          <a:bodyPr/>
          <a:lstStyle/>
          <a:p>
            <a:fld id="{19AB4E72-7858-48F1-A40D-12FF09E4BFB8}" type="slidenum">
              <a:rPr lang="en-GB" smtClean="0">
                <a:solidFill>
                  <a:srgbClr val="717171"/>
                </a:solidFill>
              </a:rPr>
              <a:pPr/>
              <a:t>69</a:t>
            </a:fld>
            <a:endParaRPr lang="en-GB">
              <a:solidFill>
                <a:srgbClr val="717171"/>
              </a:solidFill>
            </a:endParaRPr>
          </a:p>
        </p:txBody>
      </p:sp>
    </p:spTree>
    <p:extLst>
      <p:ext uri="{BB962C8B-B14F-4D97-AF65-F5344CB8AC3E}">
        <p14:creationId xmlns:p14="http://schemas.microsoft.com/office/powerpoint/2010/main" val="1329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5612" y="4549289"/>
            <a:ext cx="6934200" cy="1015663"/>
          </a:xfrm>
          <a:prstGeom prst="rect">
            <a:avLst/>
          </a:prstGeom>
          <a:noFill/>
        </p:spPr>
        <p:txBody>
          <a:bodyPr wrap="square" lIns="0" tIns="0" rIns="0" bIns="0" rtlCol="0">
            <a:spAutoFit/>
          </a:bodyPr>
          <a:lstStyle/>
          <a:p>
            <a:pPr>
              <a:spcBef>
                <a:spcPts val="600"/>
              </a:spcBef>
              <a:spcAft>
                <a:spcPts val="600"/>
              </a:spcAft>
            </a:pPr>
            <a:r>
              <a:rPr lang="es-ES" sz="2000" b="1" dirty="0">
                <a:solidFill>
                  <a:srgbClr val="717171"/>
                </a:solidFill>
              </a:rPr>
              <a:t>Sra. Ana </a:t>
            </a:r>
            <a:r>
              <a:rPr lang="es-ES" sz="2000" b="1" dirty="0" err="1" smtClean="0">
                <a:solidFill>
                  <a:srgbClr val="717171"/>
                </a:solidFill>
              </a:rPr>
              <a:t>Bujaldón</a:t>
            </a:r>
            <a:endParaRPr lang="es-ES" sz="2000" b="1" dirty="0" smtClean="0">
              <a:solidFill>
                <a:srgbClr val="717171"/>
              </a:solidFill>
            </a:endParaRPr>
          </a:p>
          <a:p>
            <a:pPr>
              <a:spcBef>
                <a:spcPts val="600"/>
              </a:spcBef>
              <a:spcAft>
                <a:spcPts val="600"/>
              </a:spcAft>
            </a:pPr>
            <a:r>
              <a:rPr lang="es-ES" sz="1800" b="1" dirty="0" smtClean="0">
                <a:solidFill>
                  <a:srgbClr val="717171"/>
                </a:solidFill>
              </a:rPr>
              <a:t>Presidenta </a:t>
            </a:r>
            <a:r>
              <a:rPr lang="es-ES" sz="1800" b="1" dirty="0">
                <a:solidFill>
                  <a:srgbClr val="717171"/>
                </a:solidFill>
              </a:rPr>
              <a:t>de la Federación Española de </a:t>
            </a:r>
            <a:r>
              <a:rPr lang="es-ES" sz="1800" b="1" dirty="0" smtClean="0">
                <a:solidFill>
                  <a:srgbClr val="717171"/>
                </a:solidFill>
              </a:rPr>
              <a:t>Mujeres Directivas</a:t>
            </a:r>
            <a:r>
              <a:rPr lang="es-ES" sz="1800" b="1" dirty="0">
                <a:solidFill>
                  <a:srgbClr val="717171"/>
                </a:solidFill>
              </a:rPr>
              <a:t>, Ejecutivas, Profesionales y Empresarias (FEDEPE</a:t>
            </a:r>
            <a:r>
              <a:rPr lang="es-ES" sz="1800" b="1" dirty="0" smtClean="0">
                <a:solidFill>
                  <a:srgbClr val="717171"/>
                </a:solidFill>
              </a:rPr>
              <a:t>)</a:t>
            </a:r>
            <a:endParaRPr lang="es-ES" sz="1600" b="1" dirty="0" smtClean="0">
              <a:solidFill>
                <a:srgbClr val="717171"/>
              </a:solidFill>
            </a:endParaRPr>
          </a:p>
        </p:txBody>
      </p:sp>
    </p:spTree>
    <p:extLst>
      <p:ext uri="{BB962C8B-B14F-4D97-AF65-F5344CB8AC3E}">
        <p14:creationId xmlns:p14="http://schemas.microsoft.com/office/powerpoint/2010/main" val="15200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ES" dirty="0"/>
              <a:t>Según este Informe, las mujeres españolas, conjuntamente con las portuguesas, son las más felices y las que tienen un mejor equilibrio entre vida familiar, laboral y personal de Europa Occidental. </a:t>
            </a:r>
            <a:endParaRPr lang="es-ES" dirty="0" smtClean="0"/>
          </a:p>
          <a:p>
            <a:r>
              <a:rPr lang="es-ES" dirty="0" smtClean="0"/>
              <a:t>De </a:t>
            </a:r>
            <a:r>
              <a:rPr lang="es-ES" dirty="0"/>
              <a:t>acuerdo con el Informe, el nivel medio de felicidad de las españolas se sitúa en 67 en una escala del 0 al 100, 3 puntos por encima de la media europea y hasta 6 puntos por encima de las suecas, que son las que manifiestan un índice de bienestar más bajo. </a:t>
            </a:r>
            <a:endParaRPr lang="es-ES" dirty="0" smtClean="0"/>
          </a:p>
          <a:p>
            <a:r>
              <a:rPr lang="es-ES" dirty="0" smtClean="0"/>
              <a:t>Además</a:t>
            </a:r>
            <a:r>
              <a:rPr lang="es-ES" dirty="0"/>
              <a:t>, el Informe indica que las mujeres españolas son capaces de conciliar mejor la vida familiar, laboral y personal (78%), aunque solamente el 37% cree que conseguirlo sea una tarea fácil.</a:t>
            </a:r>
          </a:p>
        </p:txBody>
      </p:sp>
      <p:sp>
        <p:nvSpPr>
          <p:cNvPr id="4" name="Título 3"/>
          <p:cNvSpPr>
            <a:spLocks noGrp="1"/>
          </p:cNvSpPr>
          <p:nvPr>
            <p:ph type="title"/>
          </p:nvPr>
        </p:nvSpPr>
        <p:spPr/>
        <p:txBody>
          <a:bodyPr/>
          <a:lstStyle/>
          <a:p>
            <a:r>
              <a:rPr lang="es-ES" dirty="0"/>
              <a:t>CONCLUSIONES</a:t>
            </a:r>
          </a:p>
        </p:txBody>
      </p:sp>
    </p:spTree>
    <p:extLst>
      <p:ext uri="{BB962C8B-B14F-4D97-AF65-F5344CB8AC3E}">
        <p14:creationId xmlns:p14="http://schemas.microsoft.com/office/powerpoint/2010/main" val="148642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noProof="0" smtClean="0"/>
              <a:t>Balance de las tareas diarias, cuidado de la familia y tiempo libre </a:t>
            </a:r>
            <a:endParaRPr lang="es-ES" noProof="0"/>
          </a:p>
        </p:txBody>
      </p:sp>
      <p:sp>
        <p:nvSpPr>
          <p:cNvPr id="28"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8</a:t>
            </a:fld>
            <a:endParaRPr lang="en-GB">
              <a:solidFill>
                <a:srgbClr val="717171"/>
              </a:solidFill>
            </a:endParaRPr>
          </a:p>
        </p:txBody>
      </p:sp>
      <p:sp>
        <p:nvSpPr>
          <p:cNvPr id="7" name="Text Placeholder 6"/>
          <p:cNvSpPr>
            <a:spLocks noGrp="1"/>
          </p:cNvSpPr>
          <p:nvPr>
            <p:ph type="body" sz="quarter" idx="4294967295"/>
          </p:nvPr>
        </p:nvSpPr>
        <p:spPr>
          <a:xfrm>
            <a:off x="7466012" y="6392863"/>
            <a:ext cx="3984624" cy="190888"/>
          </a:xfrm>
        </p:spPr>
        <p:txBody>
          <a:bodyPr/>
          <a:lstStyle/>
          <a:p>
            <a:r>
              <a:rPr lang="es-ES" sz="1200" noProof="0" dirty="0" smtClean="0">
                <a:solidFill>
                  <a:schemeClr val="tx1">
                    <a:lumMod val="50000"/>
                  </a:schemeClr>
                </a:solidFill>
              </a:rPr>
              <a:t>A2. De media, ¿qué proporción de tu tiempo inviertes en realizar las siguientes actividades a lo largo de la semana?</a:t>
            </a:r>
            <a:endParaRPr lang="es-ES" sz="1200" noProof="0" dirty="0">
              <a:solidFill>
                <a:schemeClr val="tx1">
                  <a:lumMod val="50000"/>
                </a:schemeClr>
              </a:solidFill>
            </a:endParaRPr>
          </a:p>
        </p:txBody>
      </p:sp>
      <p:sp>
        <p:nvSpPr>
          <p:cNvPr id="8" name="Text Placeholder 7"/>
          <p:cNvSpPr>
            <a:spLocks noGrp="1"/>
          </p:cNvSpPr>
          <p:nvPr>
            <p:ph type="body" sz="quarter" idx="4294967295"/>
          </p:nvPr>
        </p:nvSpPr>
        <p:spPr>
          <a:xfrm>
            <a:off x="455612" y="842963"/>
            <a:ext cx="10896600" cy="757237"/>
          </a:xfrm>
        </p:spPr>
        <p:txBody>
          <a:bodyPr vert="horz" lIns="0" tIns="0" rIns="0" bIns="0" rtlCol="0">
            <a:noAutofit/>
          </a:bodyPr>
          <a:lstStyle/>
          <a:p>
            <a:r>
              <a:rPr lang="es-ES" sz="1400" b="1" noProof="0" smtClean="0">
                <a:solidFill>
                  <a:srgbClr val="004990"/>
                </a:solidFill>
                <a:ea typeface="+mj-ea"/>
                <a:cs typeface="+mj-cs"/>
              </a:rPr>
              <a:t>El estudio refleja que, alrededor de una quinta parte de su tiempo, las mujeres lo invierten en ellas mismas, para relajarse y ”recargarse”. Las mujeres españolas entre 29-45 años son las que menos tiempo invierten, debido a que es la edad en la que el trabajo y el cuidado y atención de los niños más tiempo requiere. </a:t>
            </a:r>
            <a:endParaRPr lang="es-ES" sz="1400" b="1" noProof="0">
              <a:solidFill>
                <a:srgbClr val="004990"/>
              </a:solidFill>
              <a:ea typeface="+mj-ea"/>
              <a:cs typeface="+mj-cs"/>
            </a:endParaRPr>
          </a:p>
        </p:txBody>
      </p:sp>
      <p:graphicFrame>
        <p:nvGraphicFramePr>
          <p:cNvPr id="10" name="Chart Placeholder 16"/>
          <p:cNvGraphicFramePr>
            <a:graphicFrameLocks/>
          </p:cNvGraphicFramePr>
          <p:nvPr>
            <p:extLst>
              <p:ext uri="{D42A27DB-BD31-4B8C-83A1-F6EECF244321}">
                <p14:modId xmlns:p14="http://schemas.microsoft.com/office/powerpoint/2010/main" val="540696172"/>
              </p:ext>
            </p:extLst>
          </p:nvPr>
        </p:nvGraphicFramePr>
        <p:xfrm>
          <a:off x="460670" y="1600200"/>
          <a:ext cx="11515134" cy="454342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27012"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Base:</a:t>
            </a:r>
            <a:endParaRPr lang="en-US" sz="1100" i="1" dirty="0">
              <a:solidFill>
                <a:srgbClr val="717171">
                  <a:lumMod val="50000"/>
                </a:srgbClr>
              </a:solidFill>
            </a:endParaRPr>
          </a:p>
        </p:txBody>
      </p:sp>
      <p:sp>
        <p:nvSpPr>
          <p:cNvPr id="18" name="TextBox 17"/>
          <p:cNvSpPr txBox="1"/>
          <p:nvPr/>
        </p:nvSpPr>
        <p:spPr>
          <a:xfrm>
            <a:off x="912812"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(7 </a:t>
            </a:r>
            <a:r>
              <a:rPr lang="hu-HU" sz="1100" i="1" dirty="0" err="1">
                <a:solidFill>
                  <a:srgbClr val="717171">
                    <a:lumMod val="50000"/>
                  </a:srgbClr>
                </a:solidFill>
              </a:rPr>
              <a:t>ciudades</a:t>
            </a:r>
            <a:r>
              <a:rPr lang="hu-HU" sz="1100" i="1" dirty="0">
                <a:solidFill>
                  <a:srgbClr val="717171">
                    <a:lumMod val="50000"/>
                  </a:srgbClr>
                </a:solidFill>
              </a:rPr>
              <a:t>)</a:t>
            </a:r>
            <a:endParaRPr lang="en-US" sz="1100" i="1" dirty="0">
              <a:solidFill>
                <a:srgbClr val="717171">
                  <a:lumMod val="50000"/>
                </a:srgbClr>
              </a:solidFill>
            </a:endParaRPr>
          </a:p>
        </p:txBody>
      </p:sp>
      <p:sp>
        <p:nvSpPr>
          <p:cNvPr id="19" name="TextBox 18"/>
          <p:cNvSpPr txBox="1"/>
          <p:nvPr/>
        </p:nvSpPr>
        <p:spPr>
          <a:xfrm>
            <a:off x="2693987"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(1000)</a:t>
            </a:r>
            <a:endParaRPr lang="en-US" sz="1100" i="1" dirty="0">
              <a:solidFill>
                <a:srgbClr val="717171">
                  <a:lumMod val="50000"/>
                </a:srgbClr>
              </a:solidFill>
            </a:endParaRPr>
          </a:p>
        </p:txBody>
      </p:sp>
      <p:sp>
        <p:nvSpPr>
          <p:cNvPr id="20" name="TextBox 19"/>
          <p:cNvSpPr txBox="1"/>
          <p:nvPr/>
        </p:nvSpPr>
        <p:spPr>
          <a:xfrm>
            <a:off x="4475162"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a:t>
            </a:r>
            <a:r>
              <a:rPr lang="en-US" sz="1100" i="1" dirty="0">
                <a:solidFill>
                  <a:srgbClr val="717171">
                    <a:lumMod val="50000"/>
                  </a:srgbClr>
                </a:solidFill>
              </a:rPr>
              <a:t>77</a:t>
            </a:r>
            <a:r>
              <a:rPr lang="hu-HU" sz="1100" i="1" dirty="0">
                <a:solidFill>
                  <a:srgbClr val="717171">
                    <a:lumMod val="50000"/>
                  </a:srgbClr>
                </a:solidFill>
              </a:rPr>
              <a:t>)</a:t>
            </a:r>
            <a:endParaRPr lang="en-US" sz="1100" i="1" dirty="0">
              <a:solidFill>
                <a:srgbClr val="717171">
                  <a:lumMod val="50000"/>
                </a:srgbClr>
              </a:solidFill>
            </a:endParaRPr>
          </a:p>
        </p:txBody>
      </p:sp>
      <p:sp>
        <p:nvSpPr>
          <p:cNvPr id="21" name="TextBox 20"/>
          <p:cNvSpPr txBox="1"/>
          <p:nvPr/>
        </p:nvSpPr>
        <p:spPr>
          <a:xfrm>
            <a:off x="5380037"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a:t>
            </a:r>
            <a:r>
              <a:rPr lang="en-US" sz="1100" i="1" dirty="0">
                <a:solidFill>
                  <a:srgbClr val="717171">
                    <a:lumMod val="50000"/>
                  </a:srgbClr>
                </a:solidFill>
              </a:rPr>
              <a:t>141</a:t>
            </a:r>
            <a:r>
              <a:rPr lang="hu-HU" sz="1100" i="1" dirty="0">
                <a:solidFill>
                  <a:srgbClr val="717171">
                    <a:lumMod val="50000"/>
                  </a:srgbClr>
                </a:solidFill>
              </a:rPr>
              <a:t>)</a:t>
            </a:r>
            <a:endParaRPr lang="en-US" sz="1100" i="1" dirty="0">
              <a:solidFill>
                <a:srgbClr val="717171">
                  <a:lumMod val="50000"/>
                </a:srgbClr>
              </a:solidFill>
            </a:endParaRPr>
          </a:p>
        </p:txBody>
      </p:sp>
      <p:sp>
        <p:nvSpPr>
          <p:cNvPr id="22" name="TextBox 21"/>
          <p:cNvSpPr txBox="1"/>
          <p:nvPr/>
        </p:nvSpPr>
        <p:spPr>
          <a:xfrm>
            <a:off x="6284912"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a:t>
            </a:r>
            <a:r>
              <a:rPr lang="en-US" sz="1100" i="1" dirty="0">
                <a:solidFill>
                  <a:srgbClr val="717171">
                    <a:lumMod val="50000"/>
                  </a:srgbClr>
                </a:solidFill>
              </a:rPr>
              <a:t>444</a:t>
            </a:r>
            <a:r>
              <a:rPr lang="hu-HU" sz="1100" i="1" dirty="0">
                <a:solidFill>
                  <a:srgbClr val="717171">
                    <a:lumMod val="50000"/>
                  </a:srgbClr>
                </a:solidFill>
              </a:rPr>
              <a:t>)</a:t>
            </a:r>
            <a:endParaRPr lang="en-US" sz="1100" i="1" dirty="0">
              <a:solidFill>
                <a:srgbClr val="717171">
                  <a:lumMod val="50000"/>
                </a:srgbClr>
              </a:solidFill>
            </a:endParaRPr>
          </a:p>
        </p:txBody>
      </p:sp>
      <p:sp>
        <p:nvSpPr>
          <p:cNvPr id="23" name="TextBox 22"/>
          <p:cNvSpPr txBox="1"/>
          <p:nvPr/>
        </p:nvSpPr>
        <p:spPr>
          <a:xfrm>
            <a:off x="7189787" y="5918854"/>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(3</a:t>
            </a:r>
            <a:r>
              <a:rPr lang="en-US" sz="1100" i="1" dirty="0">
                <a:solidFill>
                  <a:srgbClr val="717171">
                    <a:lumMod val="50000"/>
                  </a:srgbClr>
                </a:solidFill>
              </a:rPr>
              <a:t>38</a:t>
            </a:r>
            <a:r>
              <a:rPr lang="hu-HU" sz="1100" i="1" dirty="0">
                <a:solidFill>
                  <a:srgbClr val="717171">
                    <a:lumMod val="50000"/>
                  </a:srgbClr>
                </a:solidFill>
              </a:rPr>
              <a:t>)</a:t>
            </a:r>
            <a:endParaRPr lang="en-US" sz="1100" i="1" dirty="0">
              <a:solidFill>
                <a:srgbClr val="717171">
                  <a:lumMod val="50000"/>
                </a:srgbClr>
              </a:solidFill>
            </a:endParaRPr>
          </a:p>
        </p:txBody>
      </p:sp>
      <p:sp>
        <p:nvSpPr>
          <p:cNvPr id="24" name="Rounded Rectangle 23"/>
          <p:cNvSpPr/>
          <p:nvPr/>
        </p:nvSpPr>
        <p:spPr>
          <a:xfrm>
            <a:off x="836612" y="1676400"/>
            <a:ext cx="990600" cy="41910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30" name="RedDown"/>
          <p:cNvSpPr>
            <a:spLocks noChangeShapeType="1"/>
          </p:cNvSpPr>
          <p:nvPr/>
        </p:nvSpPr>
        <p:spPr bwMode="auto">
          <a:xfrm rot="10800000" flipV="1">
            <a:off x="3579812" y="4835524"/>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3" name="RedDown"/>
          <p:cNvSpPr>
            <a:spLocks noChangeShapeType="1"/>
          </p:cNvSpPr>
          <p:nvPr/>
        </p:nvSpPr>
        <p:spPr bwMode="auto">
          <a:xfrm rot="10800000">
            <a:off x="3579812" y="28670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5" name="RedDown"/>
          <p:cNvSpPr>
            <a:spLocks noChangeShapeType="1"/>
          </p:cNvSpPr>
          <p:nvPr/>
        </p:nvSpPr>
        <p:spPr bwMode="auto">
          <a:xfrm rot="10800000" flipV="1">
            <a:off x="3579812" y="2238375"/>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7" name="RedDown"/>
          <p:cNvSpPr>
            <a:spLocks noChangeShapeType="1"/>
          </p:cNvSpPr>
          <p:nvPr/>
        </p:nvSpPr>
        <p:spPr bwMode="auto">
          <a:xfrm rot="10800000">
            <a:off x="3579812" y="1762125"/>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TextBox 11"/>
          <p:cNvSpPr txBox="1"/>
          <p:nvPr/>
        </p:nvSpPr>
        <p:spPr>
          <a:xfrm rot="16200000">
            <a:off x="-77788" y="3279576"/>
            <a:ext cx="838200" cy="153888"/>
          </a:xfrm>
          <a:prstGeom prst="rect">
            <a:avLst/>
          </a:prstGeom>
          <a:noFill/>
        </p:spPr>
        <p:txBody>
          <a:bodyPr wrap="square" lIns="0" tIns="0" rIns="0" bIns="0" rtlCol="0">
            <a:spAutoFit/>
          </a:bodyPr>
          <a:lstStyle/>
          <a:p>
            <a:pPr algn="ctr"/>
            <a:r>
              <a:rPr lang="es-ES_tradnl" sz="1000" dirty="0" smtClean="0">
                <a:solidFill>
                  <a:srgbClr val="717171">
                    <a:lumMod val="50000"/>
                  </a:srgbClr>
                </a:solidFill>
              </a:rPr>
              <a:t>Datos en </a:t>
            </a:r>
            <a:r>
              <a:rPr lang="en-US" sz="1000" dirty="0" smtClean="0">
                <a:solidFill>
                  <a:srgbClr val="717171">
                    <a:lumMod val="50000"/>
                  </a:srgbClr>
                </a:solidFill>
              </a:rPr>
              <a:t>%</a:t>
            </a:r>
            <a:endParaRPr lang="en-US" sz="1000" dirty="0">
              <a:solidFill>
                <a:srgbClr val="717171">
                  <a:lumMod val="50000"/>
                </a:srgbClr>
              </a:solidFill>
            </a:endParaRPr>
          </a:p>
        </p:txBody>
      </p:sp>
      <p:sp>
        <p:nvSpPr>
          <p:cNvPr id="31" name="RedDown"/>
          <p:cNvSpPr>
            <a:spLocks noChangeShapeType="1"/>
          </p:cNvSpPr>
          <p:nvPr/>
        </p:nvSpPr>
        <p:spPr bwMode="auto">
          <a:xfrm rot="10800000" flipV="1">
            <a:off x="3808412" y="6406923"/>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32" name="TextBox 25"/>
          <p:cNvSpPr txBox="1"/>
          <p:nvPr/>
        </p:nvSpPr>
        <p:spPr>
          <a:xfrm>
            <a:off x="3951287" y="6399085"/>
            <a:ext cx="3133725" cy="369332"/>
          </a:xfrm>
          <a:prstGeom prst="rect">
            <a:avLst/>
          </a:prstGeom>
          <a:noFill/>
        </p:spPr>
        <p:txBody>
          <a:bodyPr wrap="square" lIns="0" tIns="0" rIns="0" bIns="0" rtlCol="0">
            <a:spAutoFit/>
          </a:bodyPr>
          <a:lstStyle/>
          <a:p>
            <a:r>
              <a:rPr lang="es-ES" sz="1200" i="1" dirty="0" smtClean="0">
                <a:solidFill>
                  <a:srgbClr val="717171">
                    <a:lumMod val="50000"/>
                  </a:srgbClr>
                </a:solidFill>
              </a:rPr>
              <a:t>Significativamente superior/inferior comparado con el promedio del resto de países</a:t>
            </a:r>
            <a:endParaRPr lang="es-ES" sz="1200" i="1" dirty="0">
              <a:solidFill>
                <a:srgbClr val="717171">
                  <a:lumMod val="50000"/>
                </a:srgbClr>
              </a:solidFill>
            </a:endParaRPr>
          </a:p>
        </p:txBody>
      </p:sp>
      <p:sp>
        <p:nvSpPr>
          <p:cNvPr id="34" name="RedDown"/>
          <p:cNvSpPr>
            <a:spLocks noChangeShapeType="1"/>
          </p:cNvSpPr>
          <p:nvPr/>
        </p:nvSpPr>
        <p:spPr bwMode="auto">
          <a:xfrm rot="10800000">
            <a:off x="3732212" y="6403748"/>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556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noProof="0" smtClean="0"/>
              <a:t>Carrera, trabajo y familia </a:t>
            </a:r>
            <a:endParaRPr lang="es-ES" noProof="0"/>
          </a:p>
        </p:txBody>
      </p:sp>
      <p:sp>
        <p:nvSpPr>
          <p:cNvPr id="32" name="Slide Number Placeholder 3"/>
          <p:cNvSpPr>
            <a:spLocks noGrp="1"/>
          </p:cNvSpPr>
          <p:nvPr>
            <p:ph type="sldNum" sz="quarter" idx="4"/>
          </p:nvPr>
        </p:nvSpPr>
        <p:spPr/>
        <p:txBody>
          <a:bodyPr/>
          <a:lstStyle/>
          <a:p>
            <a:fld id="{19AB4E72-7858-48F1-A40D-12FF09E4BFB8}" type="slidenum">
              <a:rPr lang="en-GB" smtClean="0">
                <a:solidFill>
                  <a:srgbClr val="717171"/>
                </a:solidFill>
              </a:rPr>
              <a:pPr/>
              <a:t>9</a:t>
            </a:fld>
            <a:endParaRPr lang="en-GB" dirty="0">
              <a:solidFill>
                <a:srgbClr val="717171"/>
              </a:solidFill>
            </a:endParaRPr>
          </a:p>
        </p:txBody>
      </p:sp>
      <p:sp>
        <p:nvSpPr>
          <p:cNvPr id="8" name="Text Placeholder 7"/>
          <p:cNvSpPr>
            <a:spLocks noGrp="1"/>
          </p:cNvSpPr>
          <p:nvPr>
            <p:ph type="body" sz="quarter" idx="4294967295"/>
          </p:nvPr>
        </p:nvSpPr>
        <p:spPr>
          <a:xfrm>
            <a:off x="508001" y="838200"/>
            <a:ext cx="11301411" cy="666750"/>
          </a:xfrm>
          <a:prstGeom prst="rect">
            <a:avLst/>
          </a:prstGeom>
        </p:spPr>
        <p:txBody>
          <a:bodyPr/>
          <a:lstStyle/>
          <a:p>
            <a:r>
              <a:rPr lang="es-ES" sz="1300" b="1" noProof="0" dirty="0" smtClean="0">
                <a:solidFill>
                  <a:srgbClr val="004990"/>
                </a:solidFill>
                <a:ea typeface="+mj-ea"/>
                <a:cs typeface="+mj-cs"/>
              </a:rPr>
              <a:t>De los resultados obtenidos, sorprende que el desempleo entre las mujeres españolas es más alto que en el resto de Europa Occidental y se da en mayor proporción en el grupo de mayor edad (46-59 años).  El trabajo a tiempo completo es típico entre las mujeres entre 29-45 años, mientras que ser un ama de casa en su hogar casi se duplica en mujeres de más de 46 años, en comparación con los resultados obtenidos de la muestra europea. </a:t>
            </a:r>
            <a:endParaRPr lang="es-ES" sz="1300" b="1" noProof="0" dirty="0">
              <a:solidFill>
                <a:srgbClr val="004990"/>
              </a:solidFill>
              <a:ea typeface="+mj-ea"/>
              <a:cs typeface="+mj-cs"/>
            </a:endParaRPr>
          </a:p>
        </p:txBody>
      </p:sp>
      <p:sp>
        <p:nvSpPr>
          <p:cNvPr id="7" name="Text Placeholder 6"/>
          <p:cNvSpPr>
            <a:spLocks noGrp="1"/>
          </p:cNvSpPr>
          <p:nvPr>
            <p:ph type="body" sz="quarter" idx="4294967295"/>
          </p:nvPr>
        </p:nvSpPr>
        <p:spPr>
          <a:xfrm>
            <a:off x="8380412" y="6435119"/>
            <a:ext cx="2765423" cy="151805"/>
          </a:xfrm>
          <a:prstGeom prst="rect">
            <a:avLst/>
          </a:prstGeom>
        </p:spPr>
        <p:txBody>
          <a:bodyPr/>
          <a:lstStyle/>
          <a:p>
            <a:r>
              <a:rPr lang="es-ES" sz="1200" noProof="0" smtClean="0">
                <a:solidFill>
                  <a:schemeClr val="tx1">
                    <a:lumMod val="50000"/>
                  </a:schemeClr>
                </a:solidFill>
              </a:rPr>
              <a:t>A1. Actualmente, ¿Trabajas para vivir? </a:t>
            </a:r>
            <a:endParaRPr lang="es-ES" sz="1200" noProof="0">
              <a:solidFill>
                <a:schemeClr val="tx1">
                  <a:lumMod val="50000"/>
                </a:schemeClr>
              </a:solidFill>
            </a:endParaRPr>
          </a:p>
        </p:txBody>
      </p:sp>
      <p:graphicFrame>
        <p:nvGraphicFramePr>
          <p:cNvPr id="10" name="Chart Placeholder 16"/>
          <p:cNvGraphicFramePr>
            <a:graphicFrameLocks/>
          </p:cNvGraphicFramePr>
          <p:nvPr>
            <p:extLst>
              <p:ext uri="{D42A27DB-BD31-4B8C-83A1-F6EECF244321}">
                <p14:modId xmlns:p14="http://schemas.microsoft.com/office/powerpoint/2010/main" val="3992510033"/>
              </p:ext>
            </p:extLst>
          </p:nvPr>
        </p:nvGraphicFramePr>
        <p:xfrm>
          <a:off x="470544" y="1628776"/>
          <a:ext cx="11515134" cy="45434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rot="16200000">
            <a:off x="-77788" y="3279576"/>
            <a:ext cx="838200" cy="153888"/>
          </a:xfrm>
          <a:prstGeom prst="rect">
            <a:avLst/>
          </a:prstGeom>
          <a:noFill/>
        </p:spPr>
        <p:txBody>
          <a:bodyPr wrap="square" lIns="0" tIns="0" rIns="0" bIns="0" rtlCol="0">
            <a:spAutoFit/>
          </a:bodyPr>
          <a:lstStyle/>
          <a:p>
            <a:pPr algn="ctr"/>
            <a:r>
              <a:rPr lang="es-ES_tradnl" sz="1000" dirty="0" smtClean="0">
                <a:solidFill>
                  <a:srgbClr val="717171">
                    <a:lumMod val="50000"/>
                  </a:srgbClr>
                </a:solidFill>
              </a:rPr>
              <a:t>Datos en </a:t>
            </a:r>
            <a:r>
              <a:rPr lang="en-US" sz="1000" dirty="0" smtClean="0">
                <a:solidFill>
                  <a:srgbClr val="717171">
                    <a:lumMod val="50000"/>
                  </a:srgbClr>
                </a:solidFill>
              </a:rPr>
              <a:t>%</a:t>
            </a:r>
            <a:endParaRPr lang="en-US" sz="1000" dirty="0">
              <a:solidFill>
                <a:srgbClr val="717171">
                  <a:lumMod val="50000"/>
                </a:srgbClr>
              </a:solidFill>
            </a:endParaRPr>
          </a:p>
        </p:txBody>
      </p:sp>
      <p:sp>
        <p:nvSpPr>
          <p:cNvPr id="17" name="TextBox 16"/>
          <p:cNvSpPr txBox="1"/>
          <p:nvPr/>
        </p:nvSpPr>
        <p:spPr>
          <a:xfrm>
            <a:off x="227012"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Base:</a:t>
            </a:r>
            <a:endParaRPr lang="en-US" sz="1100" i="1" dirty="0">
              <a:solidFill>
                <a:srgbClr val="717171">
                  <a:lumMod val="50000"/>
                </a:srgbClr>
              </a:solidFill>
            </a:endParaRPr>
          </a:p>
        </p:txBody>
      </p:sp>
      <p:sp>
        <p:nvSpPr>
          <p:cNvPr id="18" name="TextBox 17"/>
          <p:cNvSpPr txBox="1"/>
          <p:nvPr/>
        </p:nvSpPr>
        <p:spPr>
          <a:xfrm>
            <a:off x="912812"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(7000)</a:t>
            </a:r>
            <a:endParaRPr lang="en-US" sz="1100" i="1" dirty="0">
              <a:solidFill>
                <a:srgbClr val="717171">
                  <a:lumMod val="50000"/>
                </a:srgbClr>
              </a:solidFill>
            </a:endParaRPr>
          </a:p>
        </p:txBody>
      </p:sp>
      <p:sp>
        <p:nvSpPr>
          <p:cNvPr id="19" name="TextBox 18"/>
          <p:cNvSpPr txBox="1"/>
          <p:nvPr/>
        </p:nvSpPr>
        <p:spPr>
          <a:xfrm>
            <a:off x="2693987"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(1000)</a:t>
            </a:r>
            <a:endParaRPr lang="en-US" sz="1100" i="1" dirty="0">
              <a:solidFill>
                <a:srgbClr val="717171">
                  <a:lumMod val="50000"/>
                </a:srgbClr>
              </a:solidFill>
            </a:endParaRPr>
          </a:p>
        </p:txBody>
      </p:sp>
      <p:sp>
        <p:nvSpPr>
          <p:cNvPr id="20" name="TextBox 19"/>
          <p:cNvSpPr txBox="1"/>
          <p:nvPr/>
        </p:nvSpPr>
        <p:spPr>
          <a:xfrm>
            <a:off x="4475162"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(77)</a:t>
            </a:r>
            <a:endParaRPr lang="en-US" sz="1100" i="1" dirty="0">
              <a:solidFill>
                <a:srgbClr val="717171">
                  <a:lumMod val="50000"/>
                </a:srgbClr>
              </a:solidFill>
            </a:endParaRPr>
          </a:p>
        </p:txBody>
      </p:sp>
      <p:sp>
        <p:nvSpPr>
          <p:cNvPr id="21" name="TextBox 20"/>
          <p:cNvSpPr txBox="1"/>
          <p:nvPr/>
        </p:nvSpPr>
        <p:spPr>
          <a:xfrm>
            <a:off x="5380037"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(141)</a:t>
            </a:r>
            <a:endParaRPr lang="en-US" sz="1100" i="1" dirty="0">
              <a:solidFill>
                <a:srgbClr val="717171">
                  <a:lumMod val="50000"/>
                </a:srgbClr>
              </a:solidFill>
            </a:endParaRPr>
          </a:p>
        </p:txBody>
      </p:sp>
      <p:sp>
        <p:nvSpPr>
          <p:cNvPr id="22" name="TextBox 21"/>
          <p:cNvSpPr txBox="1"/>
          <p:nvPr/>
        </p:nvSpPr>
        <p:spPr>
          <a:xfrm>
            <a:off x="6284912"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(444)</a:t>
            </a:r>
            <a:endParaRPr lang="en-US" sz="1100" i="1" dirty="0">
              <a:solidFill>
                <a:srgbClr val="717171">
                  <a:lumMod val="50000"/>
                </a:srgbClr>
              </a:solidFill>
            </a:endParaRPr>
          </a:p>
        </p:txBody>
      </p:sp>
      <p:sp>
        <p:nvSpPr>
          <p:cNvPr id="23" name="TextBox 22"/>
          <p:cNvSpPr txBox="1"/>
          <p:nvPr/>
        </p:nvSpPr>
        <p:spPr>
          <a:xfrm>
            <a:off x="7189787" y="5925481"/>
            <a:ext cx="838200" cy="169277"/>
          </a:xfrm>
          <a:prstGeom prst="rect">
            <a:avLst/>
          </a:prstGeom>
          <a:noFill/>
        </p:spPr>
        <p:txBody>
          <a:bodyPr wrap="square" lIns="0" tIns="0" rIns="0" bIns="0" rtlCol="0">
            <a:spAutoFit/>
          </a:bodyPr>
          <a:lstStyle/>
          <a:p>
            <a:pPr algn="ctr"/>
            <a:r>
              <a:rPr lang="hu-HU" sz="1100" i="1" dirty="0">
                <a:solidFill>
                  <a:srgbClr val="717171">
                    <a:lumMod val="50000"/>
                  </a:srgbClr>
                </a:solidFill>
              </a:rPr>
              <a:t>(338)</a:t>
            </a:r>
            <a:endParaRPr lang="en-US" sz="1100" i="1" dirty="0">
              <a:solidFill>
                <a:srgbClr val="717171">
                  <a:lumMod val="50000"/>
                </a:srgbClr>
              </a:solidFill>
            </a:endParaRPr>
          </a:p>
        </p:txBody>
      </p:sp>
      <p:sp>
        <p:nvSpPr>
          <p:cNvPr id="24" name="Rounded Rectangle 23"/>
          <p:cNvSpPr/>
          <p:nvPr/>
        </p:nvSpPr>
        <p:spPr>
          <a:xfrm>
            <a:off x="836612" y="1752600"/>
            <a:ext cx="990600" cy="4191000"/>
          </a:xfrm>
          <a:prstGeom prst="round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rgbClr val="FFFFFF"/>
              </a:solidFill>
            </a:endParaRPr>
          </a:p>
        </p:txBody>
      </p:sp>
      <p:sp>
        <p:nvSpPr>
          <p:cNvPr id="25" name="RedDown"/>
          <p:cNvSpPr>
            <a:spLocks noChangeShapeType="1"/>
          </p:cNvSpPr>
          <p:nvPr/>
        </p:nvSpPr>
        <p:spPr bwMode="auto">
          <a:xfrm rot="10800000" flipV="1">
            <a:off x="4265612" y="6406923"/>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6" name="TextBox 25"/>
          <p:cNvSpPr txBox="1"/>
          <p:nvPr/>
        </p:nvSpPr>
        <p:spPr>
          <a:xfrm>
            <a:off x="4408487" y="6399085"/>
            <a:ext cx="3133725" cy="369332"/>
          </a:xfrm>
          <a:prstGeom prst="rect">
            <a:avLst/>
          </a:prstGeom>
          <a:noFill/>
        </p:spPr>
        <p:txBody>
          <a:bodyPr wrap="square" lIns="0" tIns="0" rIns="0" bIns="0" rtlCol="0">
            <a:spAutoFit/>
          </a:bodyPr>
          <a:lstStyle/>
          <a:p>
            <a:r>
              <a:rPr lang="es-ES" sz="1200" i="1" dirty="0" smtClean="0">
                <a:solidFill>
                  <a:srgbClr val="717171">
                    <a:lumMod val="50000"/>
                  </a:srgbClr>
                </a:solidFill>
              </a:rPr>
              <a:t>Significativamente superior/inferior comparado con el promedio del resto de países</a:t>
            </a:r>
            <a:endParaRPr lang="es-ES" sz="1200" i="1" dirty="0">
              <a:solidFill>
                <a:srgbClr val="717171">
                  <a:lumMod val="50000"/>
                </a:srgbClr>
              </a:solidFill>
            </a:endParaRPr>
          </a:p>
        </p:txBody>
      </p:sp>
      <p:sp>
        <p:nvSpPr>
          <p:cNvPr id="27" name="RedDown"/>
          <p:cNvSpPr>
            <a:spLocks noChangeShapeType="1"/>
          </p:cNvSpPr>
          <p:nvPr/>
        </p:nvSpPr>
        <p:spPr bwMode="auto">
          <a:xfrm rot="10800000">
            <a:off x="4189412" y="6403748"/>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8" name="RedDown">
            <a:extLst>
              <a:ext uri="{FF2B5EF4-FFF2-40B4-BE49-F238E27FC236}">
                <a16:creationId xmlns:a16="http://schemas.microsoft.com/office/drawing/2014/main" xmlns="" id="{37780CCE-FC9D-48F5-B452-3C12BC311D75}"/>
              </a:ext>
            </a:extLst>
          </p:cNvPr>
          <p:cNvSpPr>
            <a:spLocks noChangeShapeType="1"/>
          </p:cNvSpPr>
          <p:nvPr/>
        </p:nvSpPr>
        <p:spPr bwMode="auto">
          <a:xfrm rot="10800000">
            <a:off x="3579812" y="2057400"/>
            <a:ext cx="0" cy="152400"/>
          </a:xfrm>
          <a:prstGeom prst="line">
            <a:avLst/>
          </a:prstGeom>
          <a:noFill/>
          <a:ln w="9525">
            <a:solidFill>
              <a:srgbClr val="00B050"/>
            </a:solidFill>
            <a:round/>
            <a:headEnd/>
            <a:tailEnd type="triangle" w="med" len="med"/>
          </a:ln>
          <a:effectLst>
            <a:outerShdw blurRad="50800" dist="38100" dir="2700000" algn="tl" rotWithShape="0">
              <a:prstClr val="black">
                <a:alpha val="40000"/>
              </a:prstClr>
            </a:outerShdw>
          </a:effectLst>
        </p:spPr>
        <p:txBody>
          <a:bodyPr wrap="square"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
        <p:nvSpPr>
          <p:cNvPr id="29" name="RedDown">
            <a:extLst>
              <a:ext uri="{FF2B5EF4-FFF2-40B4-BE49-F238E27FC236}">
                <a16:creationId xmlns:a16="http://schemas.microsoft.com/office/drawing/2014/main" xmlns="" id="{66012AF3-960F-42DD-A558-D2BFB8B3F162}"/>
              </a:ext>
            </a:extLst>
          </p:cNvPr>
          <p:cNvSpPr>
            <a:spLocks noChangeShapeType="1"/>
          </p:cNvSpPr>
          <p:nvPr/>
        </p:nvSpPr>
        <p:spPr bwMode="auto">
          <a:xfrm rot="10800000" flipV="1">
            <a:off x="3579812" y="3429000"/>
            <a:ext cx="0" cy="146051"/>
          </a:xfrm>
          <a:prstGeom prst="line">
            <a:avLst/>
          </a:prstGeom>
          <a:noFill/>
          <a:ln w="9525">
            <a:solidFill>
              <a:srgbClr val="B30838"/>
            </a:solidFill>
            <a:round/>
            <a:headEnd/>
            <a:tailEnd type="triangle" w="med" len="med"/>
          </a:ln>
          <a:effectLst>
            <a:outerShdw blurRad="50800" dist="38100" dir="2700000" algn="tl" rotWithShape="0">
              <a:prstClr val="black">
                <a:alpha val="40000"/>
              </a:prstClr>
            </a:outerShdw>
          </a:effectLst>
        </p:spPr>
        <p:txBody>
          <a:bodyPr lIns="121893" tIns="60947" rIns="121893" bIns="60947">
            <a:spAutoFit/>
          </a:bodyPr>
          <a:lstStyle/>
          <a:p>
            <a:pPr algn="r" eaLnBrk="0" hangingPunct="0">
              <a:spcBef>
                <a:spcPct val="50000"/>
              </a:spcBef>
              <a:defRPr/>
            </a:pPr>
            <a:endParaRPr lang="en-GB"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23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ar MASTER Presentation Template (16_9) (1)">
  <a:themeElements>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xmlns="" name="Kantar (every day) Template (for approval) 250816.potx" id="{887B3F21-D5F3-4434-9DC6-3CA33070A5F4}" vid="{0A041CE1-845B-4422-890B-229D5CD28225}"/>
    </a:ext>
  </a:extLst>
</a:theme>
</file>

<file path=ppt/theme/theme2.xml><?xml version="1.0" encoding="utf-8"?>
<a:theme xmlns:a="http://schemas.openxmlformats.org/drawingml/2006/main" name="1_Kantar MASTER Presentation Template (16_9) (1)">
  <a:themeElements>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xmlns="" name="Kantar (every day) Template (for approval) 250816.potx" id="{887B3F21-D5F3-4434-9DC6-3CA33070A5F4}" vid="{0A041CE1-845B-4422-890B-229D5CD282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49">
    <a:dk1>
      <a:srgbClr val="717171"/>
    </a:dk1>
    <a:lt1>
      <a:srgbClr val="FFFFFF"/>
    </a:lt1>
    <a:dk2>
      <a:srgbClr val="8A8A8D"/>
    </a:dk2>
    <a:lt2>
      <a:srgbClr val="00A13A"/>
    </a:lt2>
    <a:accent1>
      <a:srgbClr val="C8D400"/>
    </a:accent1>
    <a:accent2>
      <a:srgbClr val="7B4192"/>
    </a:accent2>
    <a:accent3>
      <a:srgbClr val="F39000"/>
    </a:accent3>
    <a:accent4>
      <a:srgbClr val="2E7DE1"/>
    </a:accent4>
    <a:accent5>
      <a:srgbClr val="17248B"/>
    </a:accent5>
    <a:accent6>
      <a:srgbClr val="F3AE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Status_Richter_WE_women_study_Kantar_31_May_new_color</Template>
  <TotalTime>13032</TotalTime>
  <Words>9716</Words>
  <Application>Microsoft Office PowerPoint</Application>
  <PresentationFormat>Personalizado</PresentationFormat>
  <Paragraphs>1149</Paragraphs>
  <Slides>71</Slides>
  <Notes>6</Notes>
  <HiddenSlides>0</HiddenSlides>
  <MMClips>0</MMClips>
  <ScaleCrop>false</ScaleCrop>
  <HeadingPairs>
    <vt:vector size="4" baseType="variant">
      <vt:variant>
        <vt:lpstr>Tema</vt:lpstr>
      </vt:variant>
      <vt:variant>
        <vt:i4>2</vt:i4>
      </vt:variant>
      <vt:variant>
        <vt:lpstr>Títulos de diapositiva</vt:lpstr>
      </vt:variant>
      <vt:variant>
        <vt:i4>71</vt:i4>
      </vt:variant>
    </vt:vector>
  </HeadingPairs>
  <TitlesOfParts>
    <vt:vector size="73" baseType="lpstr">
      <vt:lpstr>Kantar MASTER Presentation Template (16_9) (1)</vt:lpstr>
      <vt:lpstr>1_Kantar MASTER Presentation Template (16_9) (1)</vt:lpstr>
      <vt:lpstr>Presentación de PowerPoint</vt:lpstr>
      <vt:lpstr>Presentación de PowerPoint</vt:lpstr>
      <vt:lpstr>Antecedentes generales y objetivos de la investigación </vt:lpstr>
      <vt:lpstr>Antecedentes generales y objetivos de la investigación </vt:lpstr>
      <vt:lpstr>Metodología del estudio</vt:lpstr>
      <vt:lpstr>Contenido del estudio</vt:lpstr>
      <vt:lpstr>Presentación de PowerPoint</vt:lpstr>
      <vt:lpstr>Balance de las tareas diarias, cuidado de la familia y tiempo libre </vt:lpstr>
      <vt:lpstr>Carrera, trabajo y familia </vt:lpstr>
      <vt:lpstr>Bienestar: ¿Cómo me siento como mujer, actualmente? </vt:lpstr>
      <vt:lpstr>La importancia relativa de los factores y las declaraciones más importantes  </vt:lpstr>
      <vt:lpstr>Factores de análisis - actitudes fundamentales - Tabla resumen </vt:lpstr>
      <vt:lpstr>Índice de Bienestar Expresado vs. Calculado – Por país </vt:lpstr>
      <vt:lpstr>Conclusiones</vt:lpstr>
      <vt:lpstr>Presentación de PowerPoint</vt:lpstr>
      <vt:lpstr>Hábitos saludables:  revisiones médicas </vt:lpstr>
      <vt:lpstr>Medidas saludables: prestar atención a los síntomas que expresa mi cuerpo </vt:lpstr>
      <vt:lpstr>¿Los hábitos saludables son esenciales en la vida diaria? </vt:lpstr>
      <vt:lpstr>Temas de interés sobre salud de la mujer según edad </vt:lpstr>
      <vt:lpstr>CONCLUSIONES</vt:lpstr>
      <vt:lpstr>Presentación de PowerPoint</vt:lpstr>
      <vt:lpstr>Presentación de PowerPoint</vt:lpstr>
      <vt:lpstr>La importancia de la anticoncepción según la edad (16-20 años, 21-28 años, 29-50 años) </vt:lpstr>
      <vt:lpstr>Concienciación y métodos anticonceptivos según grupo de edad </vt:lpstr>
      <vt:lpstr>Uso de métodos anticonceptivos en los grupos de edad </vt:lpstr>
      <vt:lpstr>Motivos para el uso de anticonceptivos orales </vt:lpstr>
      <vt:lpstr>Los grupos de influencia a la hora de elegir entre anticonceptivos orales o no </vt:lpstr>
      <vt:lpstr>Cómo se guían las usuarias de anticonceptivos hormonales para elegir su método anticonceptivo </vt:lpstr>
      <vt:lpstr>Anticoncepción y vida sexual </vt:lpstr>
      <vt:lpstr>Miedo a sufrir efectos secundarios por el consumo de anticonceptivos hormonales </vt:lpstr>
      <vt:lpstr>Presentación de PowerPoint</vt:lpstr>
      <vt:lpstr>Qué impresión tienen del DIU hormonal las no usuarias de este anticonceptivo </vt:lpstr>
      <vt:lpstr>¿Cuáles son los motivos para considerar el uso de DIU hormonal? </vt:lpstr>
      <vt:lpstr>Razones por las que rechazar el uso del DIU hormonal </vt:lpstr>
      <vt:lpstr>Conclusiones sobre anticoncepción intrauterina y oral </vt:lpstr>
      <vt:lpstr>Presentación de PowerPoint</vt:lpstr>
      <vt:lpstr>La importancia de los síntomas que nos hacen sospechar que hay un mioma </vt:lpstr>
      <vt:lpstr>Conciencia sobre los miomas y padecimiento de los síntomas </vt:lpstr>
      <vt:lpstr>Padecer cualquier síntoma </vt:lpstr>
      <vt:lpstr>¿En qué medida se ven afectadas las mujeres por sus síntomas?</vt:lpstr>
      <vt:lpstr>Efecto que causan los síntomas en la vida cotidiana de las mujeres </vt:lpstr>
      <vt:lpstr>Reacción a los síntomas</vt:lpstr>
      <vt:lpstr>Tratamiento de los síntomas </vt:lpstr>
      <vt:lpstr>Apertura a los tratamientos con medicamentos </vt:lpstr>
      <vt:lpstr>Conclusiones sobre los miomas</vt:lpstr>
      <vt:lpstr>Presentación de PowerPoint</vt:lpstr>
      <vt:lpstr>La importancia de la fertilidad para el principal grupo de edad (29-45 años) </vt:lpstr>
      <vt:lpstr>¿Cómo de importante es el embarazo, la fertilidad / infertilidad?</vt:lpstr>
      <vt:lpstr>¿Cómo influye la infertilidad en las mujeres? ¿Cómo la afrontan?</vt:lpstr>
      <vt:lpstr>¿Cuáles son las implicaciones emocionales de la infertilidad?</vt:lpstr>
      <vt:lpstr>Métodos de concepción </vt:lpstr>
      <vt:lpstr>¿Recabó información acerca de cómo resolver los problemas de infertilidad? </vt:lpstr>
      <vt:lpstr>Conclusiones en Fertilidad </vt:lpstr>
      <vt:lpstr>Presentación de PowerPoint</vt:lpstr>
      <vt:lpstr>Importancia de los síntomas de la menopausia para el grupo de edad (40-55 años) </vt:lpstr>
      <vt:lpstr>Presentación de PowerPoint</vt:lpstr>
      <vt:lpstr>Sufrir cualquier síntoma de menopausia</vt:lpstr>
      <vt:lpstr>¿En qué medida las mujeres se ven afectadas por los síntomas de la menopausia?</vt:lpstr>
      <vt:lpstr>¿Cuáles son los temores personales en relación con la menopausia?</vt:lpstr>
      <vt:lpstr>¿Qué problemas de salud preocupan a las mujeres en relación con la menopausia?</vt:lpstr>
      <vt:lpstr>¿Han buscado las pacientes menopáusicas algún consejo médico?</vt:lpstr>
      <vt:lpstr>Razones por las que no buscan consejo médico las mujeres que padecen menopausia</vt:lpstr>
      <vt:lpstr>Tratamientos ofrecidos para los síntomas de la menopausia</vt:lpstr>
      <vt:lpstr>Interés por los nuevos métodos, la solución para tratar la menopausia</vt:lpstr>
      <vt:lpstr>Interés en el concepto transdérmico</vt:lpstr>
      <vt:lpstr>Resumen sobre menopausia</vt:lpstr>
      <vt:lpstr>Presentación de PowerPoint</vt:lpstr>
      <vt:lpstr>CONCLUSIONES</vt:lpstr>
      <vt:lpstr>CONCLUSIONES</vt:lpstr>
      <vt:lpstr>CONCLUSIONES</vt:lpstr>
      <vt:lpstr>Presentación de PowerPoint</vt:lpstr>
    </vt:vector>
  </TitlesOfParts>
  <Company>Millward Brown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PR Research on Woman</dc:title>
  <dc:creator>Gaboda, Agnes (MBBUD cs)</dc:creator>
  <cp:lastModifiedBy>raiz</cp:lastModifiedBy>
  <cp:revision>1090</cp:revision>
  <cp:lastPrinted>2018-12-14T11:27:10Z</cp:lastPrinted>
  <dcterms:created xsi:type="dcterms:W3CDTF">2017-06-06T13:47:21Z</dcterms:created>
  <dcterms:modified xsi:type="dcterms:W3CDTF">2018-12-20T09:06:09Z</dcterms:modified>
</cp:coreProperties>
</file>